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5"/>
  </p:handoutMasterIdLst>
  <p:sldIdLst>
    <p:sldId id="256" r:id="rId2"/>
    <p:sldId id="259" r:id="rId3"/>
    <p:sldId id="266" r:id="rId4"/>
    <p:sldId id="261" r:id="rId5"/>
    <p:sldId id="264" r:id="rId6"/>
    <p:sldId id="262" r:id="rId7"/>
    <p:sldId id="265" r:id="rId8"/>
    <p:sldId id="263" r:id="rId9"/>
    <p:sldId id="267" r:id="rId10"/>
    <p:sldId id="269" r:id="rId11"/>
    <p:sldId id="311" r:id="rId12"/>
    <p:sldId id="260" r:id="rId13"/>
    <p:sldId id="270" r:id="rId14"/>
    <p:sldId id="271" r:id="rId15"/>
    <p:sldId id="277" r:id="rId16"/>
    <p:sldId id="302" r:id="rId17"/>
    <p:sldId id="272" r:id="rId18"/>
    <p:sldId id="275" r:id="rId19"/>
    <p:sldId id="306" r:id="rId20"/>
    <p:sldId id="303" r:id="rId21"/>
    <p:sldId id="276" r:id="rId22"/>
    <p:sldId id="304" r:id="rId23"/>
    <p:sldId id="305" r:id="rId24"/>
    <p:sldId id="301" r:id="rId25"/>
    <p:sldId id="296" r:id="rId26"/>
    <p:sldId id="291" r:id="rId27"/>
    <p:sldId id="273" r:id="rId28"/>
    <p:sldId id="274" r:id="rId29"/>
    <p:sldId id="298" r:id="rId30"/>
    <p:sldId id="286" r:id="rId31"/>
    <p:sldId id="295" r:id="rId32"/>
    <p:sldId id="297" r:id="rId33"/>
    <p:sldId id="268" r:id="rId34"/>
    <p:sldId id="282" r:id="rId35"/>
    <p:sldId id="279" r:id="rId36"/>
    <p:sldId id="284" r:id="rId37"/>
    <p:sldId id="280" r:id="rId38"/>
    <p:sldId id="288" r:id="rId39"/>
    <p:sldId id="287" r:id="rId40"/>
    <p:sldId id="285" r:id="rId41"/>
    <p:sldId id="289" r:id="rId42"/>
    <p:sldId id="283" r:id="rId43"/>
    <p:sldId id="299" r:id="rId44"/>
    <p:sldId id="293" r:id="rId45"/>
    <p:sldId id="292" r:id="rId46"/>
    <p:sldId id="307" r:id="rId47"/>
    <p:sldId id="294" r:id="rId48"/>
    <p:sldId id="308" r:id="rId49"/>
    <p:sldId id="281" r:id="rId50"/>
    <p:sldId id="290" r:id="rId51"/>
    <p:sldId id="310" r:id="rId52"/>
    <p:sldId id="309" r:id="rId53"/>
    <p:sldId id="300" r:id="rId54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92" autoAdjust="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300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r>
              <a:rPr lang="en-US" dirty="0"/>
              <a:t>Life after </a:t>
            </a:r>
            <a:r>
              <a:rPr lang="en-US"/>
              <a:t>the Holocaust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354C39F4-187C-4D02-8B9F-23120873296A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E50D9AA1-095C-4ACC-B0A0-D1D9CEA2B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506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21DA4-90D4-446E-B7F0-5B039380CDA8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BB94D-F0CA-4DCC-A5D8-9A08CC6E1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49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21DA4-90D4-446E-B7F0-5B039380CDA8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BB94D-F0CA-4DCC-A5D8-9A08CC6E1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81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21DA4-90D4-446E-B7F0-5B039380CDA8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BB94D-F0CA-4DCC-A5D8-9A08CC6E1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947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21DA4-90D4-446E-B7F0-5B039380CDA8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BB94D-F0CA-4DCC-A5D8-9A08CC6E1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206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21DA4-90D4-446E-B7F0-5B039380CDA8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BB94D-F0CA-4DCC-A5D8-9A08CC6E1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54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21DA4-90D4-446E-B7F0-5B039380CDA8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BB94D-F0CA-4DCC-A5D8-9A08CC6E1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74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21DA4-90D4-446E-B7F0-5B039380CDA8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BB94D-F0CA-4DCC-A5D8-9A08CC6E1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247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21DA4-90D4-446E-B7F0-5B039380CDA8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BB94D-F0CA-4DCC-A5D8-9A08CC6E1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07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21DA4-90D4-446E-B7F0-5B039380CDA8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BB94D-F0CA-4DCC-A5D8-9A08CC6E1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00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21DA4-90D4-446E-B7F0-5B039380CDA8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BB94D-F0CA-4DCC-A5D8-9A08CC6E1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58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21DA4-90D4-446E-B7F0-5B039380CDA8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BB94D-F0CA-4DCC-A5D8-9A08CC6E1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85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21DA4-90D4-446E-B7F0-5B039380CDA8}" type="datetimeFigureOut">
              <a:rPr lang="en-US" smtClean="0"/>
              <a:t>3/22/2020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BB94D-F0CA-4DCC-A5D8-9A08CC6E1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855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Lucida Handwriting" panose="03010101010101010101" pitchFamily="66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0" y="0"/>
            <a:ext cx="10115099" cy="6858000"/>
          </a:xfrm>
          <a:prstGeom prst="rect">
            <a:avLst/>
          </a:prstGeom>
          <a:effectLst>
            <a:softEdge rad="3302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572307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>
              <a:bevelB w="38100" h="38100"/>
            </a:sp3d>
          </a:bodyPr>
          <a:lstStyle/>
          <a:p>
            <a:r>
              <a:rPr lang="en-US" sz="8000" dirty="0">
                <a:ln>
                  <a:solidFill>
                    <a:schemeClr val="accent1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Life after the Holocaust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89150"/>
            <a:ext cx="9144000" cy="1655762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2">
                    <a:lumMod val="50000"/>
                  </a:schemeClr>
                </a:solidFill>
              </a:rPr>
              <a:t>A story of survival</a:t>
            </a:r>
          </a:p>
        </p:txBody>
      </p:sp>
    </p:spTree>
    <p:extLst>
      <p:ext uri="{BB962C8B-B14F-4D97-AF65-F5344CB8AC3E}">
        <p14:creationId xmlns:p14="http://schemas.microsoft.com/office/powerpoint/2010/main" val="2901059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0" y="0"/>
            <a:ext cx="10115099" cy="6858000"/>
          </a:xfrm>
          <a:prstGeom prst="rect">
            <a:avLst/>
          </a:prstGeom>
          <a:effectLst>
            <a:softEdge rad="3302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0621" y="0"/>
            <a:ext cx="47507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826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0" y="0"/>
            <a:ext cx="10115099" cy="6858000"/>
          </a:xfrm>
          <a:prstGeom prst="rect">
            <a:avLst/>
          </a:prstGeom>
          <a:effectLst>
            <a:softEdge rad="3302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2" y="287383"/>
            <a:ext cx="4851331" cy="6473889"/>
          </a:xfrm>
          <a:prstGeom prst="rect">
            <a:avLst/>
          </a:prstGeom>
          <a:effectLst>
            <a:glow rad="127000">
              <a:schemeClr val="accent2">
                <a:lumMod val="60000"/>
                <a:lumOff val="40000"/>
                <a:alpha val="64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6439989" y="1071154"/>
            <a:ext cx="4088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Elsa Gumener</a:t>
            </a:r>
          </a:p>
          <a:p>
            <a:r>
              <a:rPr lang="en-US" dirty="0"/>
              <a:t>After the liberation</a:t>
            </a:r>
          </a:p>
        </p:txBody>
      </p:sp>
    </p:spTree>
    <p:extLst>
      <p:ext uri="{BB962C8B-B14F-4D97-AF65-F5344CB8AC3E}">
        <p14:creationId xmlns:p14="http://schemas.microsoft.com/office/powerpoint/2010/main" val="1134840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0" y="0"/>
            <a:ext cx="10115099" cy="6858000"/>
          </a:xfrm>
          <a:prstGeom prst="rect">
            <a:avLst/>
          </a:prstGeom>
          <a:effectLst>
            <a:softEdge rad="3302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833" y="502376"/>
            <a:ext cx="7804331" cy="585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14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0" y="0"/>
            <a:ext cx="10115099" cy="6858000"/>
          </a:xfrm>
          <a:prstGeom prst="rect">
            <a:avLst/>
          </a:prstGeom>
          <a:effectLst>
            <a:softEdge rad="3302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213" y="385354"/>
            <a:ext cx="4476426" cy="6087291"/>
          </a:xfrm>
          <a:prstGeom prst="rect">
            <a:avLst/>
          </a:prstGeom>
          <a:effectLst>
            <a:glow rad="127000">
              <a:schemeClr val="accent2">
                <a:lumMod val="60000"/>
                <a:lumOff val="40000"/>
                <a:alpha val="84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2391338" y="1881052"/>
            <a:ext cx="4545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Wolf </a:t>
            </a:r>
            <a:r>
              <a:rPr lang="en-US" sz="3600" dirty="0" err="1"/>
              <a:t>Klajman</a:t>
            </a:r>
            <a:endParaRPr lang="en-US" sz="3600" dirty="0"/>
          </a:p>
          <a:p>
            <a:r>
              <a:rPr lang="en-US" sz="2800" dirty="0"/>
              <a:t>Liberated May 1945</a:t>
            </a:r>
          </a:p>
        </p:txBody>
      </p:sp>
    </p:spTree>
    <p:extLst>
      <p:ext uri="{BB962C8B-B14F-4D97-AF65-F5344CB8AC3E}">
        <p14:creationId xmlns:p14="http://schemas.microsoft.com/office/powerpoint/2010/main" val="205746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936" y="-160588"/>
            <a:ext cx="10115099" cy="6858000"/>
          </a:xfrm>
          <a:prstGeom prst="rect">
            <a:avLst/>
          </a:prstGeom>
          <a:effectLst>
            <a:softEdge rad="3302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0" y="161732"/>
            <a:ext cx="9948999" cy="57903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18559" y="6220359"/>
            <a:ext cx="5582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Buchenwald Concentration Camp</a:t>
            </a:r>
          </a:p>
        </p:txBody>
      </p:sp>
    </p:spTree>
    <p:extLst>
      <p:ext uri="{BB962C8B-B14F-4D97-AF65-F5344CB8AC3E}">
        <p14:creationId xmlns:p14="http://schemas.microsoft.com/office/powerpoint/2010/main" val="3280315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0" y="0"/>
            <a:ext cx="10115099" cy="6858000"/>
          </a:xfrm>
          <a:prstGeom prst="rect">
            <a:avLst/>
          </a:prstGeom>
          <a:effectLst>
            <a:glow rad="609600">
              <a:schemeClr val="accent2">
                <a:lumMod val="40000"/>
                <a:lumOff val="60000"/>
                <a:alpha val="40000"/>
              </a:schemeClr>
            </a:glow>
            <a:softEdge rad="3175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11" y="757969"/>
            <a:ext cx="10883004" cy="570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74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0" y="0"/>
            <a:ext cx="10115099" cy="6858000"/>
          </a:xfrm>
          <a:prstGeom prst="rect">
            <a:avLst/>
          </a:prstGeom>
          <a:effectLst>
            <a:softEdge rad="3302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325" y="320041"/>
            <a:ext cx="8299269" cy="6224452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23876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0" y="0"/>
            <a:ext cx="10115099" cy="6858000"/>
          </a:xfrm>
          <a:prstGeom prst="rect">
            <a:avLst/>
          </a:prstGeom>
          <a:effectLst>
            <a:glow rad="609600">
              <a:schemeClr val="accent2">
                <a:lumMod val="40000"/>
                <a:lumOff val="60000"/>
                <a:alpha val="40000"/>
              </a:schemeClr>
            </a:glow>
            <a:softEdge rad="3175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1471612"/>
            <a:ext cx="6019800" cy="3914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42" y="246233"/>
            <a:ext cx="9001125" cy="58959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93276" y="6149883"/>
            <a:ext cx="1692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Terezin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47174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0" y="0"/>
            <a:ext cx="10115099" cy="6858000"/>
          </a:xfrm>
          <a:prstGeom prst="rect">
            <a:avLst/>
          </a:prstGeom>
          <a:effectLst>
            <a:glow rad="609600">
              <a:schemeClr val="accent2">
                <a:lumMod val="40000"/>
                <a:lumOff val="60000"/>
                <a:alpha val="40000"/>
              </a:schemeClr>
            </a:glow>
            <a:softEdge rad="3175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49" y="160056"/>
            <a:ext cx="10058400" cy="6328881"/>
          </a:xfrm>
          <a:prstGeom prst="rect">
            <a:avLst/>
          </a:prstGeom>
          <a:effectLst>
            <a:outerShdw blurRad="711200" dist="50800" dir="5400000" algn="ctr" rotWithShape="0">
              <a:srgbClr val="000000"/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7341326" y="4585063"/>
            <a:ext cx="32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Theresienstadt, Czechoslovakia</a:t>
            </a:r>
          </a:p>
        </p:txBody>
      </p:sp>
    </p:spTree>
    <p:extLst>
      <p:ext uri="{BB962C8B-B14F-4D97-AF65-F5344CB8AC3E}">
        <p14:creationId xmlns:p14="http://schemas.microsoft.com/office/powerpoint/2010/main" val="30277815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0" y="0"/>
            <a:ext cx="10115099" cy="6858000"/>
          </a:xfrm>
          <a:prstGeom prst="rect">
            <a:avLst/>
          </a:prstGeom>
          <a:effectLst>
            <a:glow rad="609600">
              <a:schemeClr val="accent2">
                <a:lumMod val="40000"/>
                <a:lumOff val="60000"/>
                <a:alpha val="40000"/>
              </a:schemeClr>
            </a:glow>
            <a:softEdge rad="3175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319" y="117566"/>
            <a:ext cx="553275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58446" y="1149531"/>
            <a:ext cx="37490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Wilek</a:t>
            </a:r>
            <a:r>
              <a:rPr lang="en-US" sz="2400" dirty="0"/>
              <a:t> and Elsa spent time together, getting to know each other. Then they were a couple – but soon to be separated</a:t>
            </a:r>
          </a:p>
        </p:txBody>
      </p:sp>
    </p:spTree>
    <p:extLst>
      <p:ext uri="{BB962C8B-B14F-4D97-AF65-F5344CB8AC3E}">
        <p14:creationId xmlns:p14="http://schemas.microsoft.com/office/powerpoint/2010/main" val="494437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0" y="0"/>
            <a:ext cx="10115099" cy="6858000"/>
          </a:xfrm>
          <a:prstGeom prst="rect">
            <a:avLst/>
          </a:prstGeom>
          <a:effectLst>
            <a:softEdge rad="3302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538" y="0"/>
            <a:ext cx="91389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695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73" y="0"/>
            <a:ext cx="10115099" cy="6858000"/>
          </a:xfrm>
          <a:prstGeom prst="rect">
            <a:avLst/>
          </a:prstGeom>
          <a:effectLst>
            <a:glow rad="609600">
              <a:schemeClr val="accent2">
                <a:lumMod val="40000"/>
                <a:lumOff val="60000"/>
                <a:alpha val="40000"/>
              </a:schemeClr>
            </a:glow>
            <a:softEdge rad="3175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4526" y="857250"/>
            <a:ext cx="6858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61018" y="2233748"/>
            <a:ext cx="3696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Elsa looking young enough </a:t>
            </a:r>
          </a:p>
          <a:p>
            <a:r>
              <a:rPr lang="en-US" sz="2400" dirty="0"/>
              <a:t>for the </a:t>
            </a:r>
            <a:r>
              <a:rPr lang="en-US" sz="2400" dirty="0" err="1"/>
              <a:t>Kinderheim</a:t>
            </a:r>
            <a:r>
              <a:rPr lang="en-US" sz="2400" dirty="0"/>
              <a:t>, to be transported to England.</a:t>
            </a:r>
          </a:p>
        </p:txBody>
      </p:sp>
    </p:spTree>
    <p:extLst>
      <p:ext uri="{BB962C8B-B14F-4D97-AF65-F5344CB8AC3E}">
        <p14:creationId xmlns:p14="http://schemas.microsoft.com/office/powerpoint/2010/main" val="31776880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0" y="0"/>
            <a:ext cx="10115099" cy="6858000"/>
          </a:xfrm>
          <a:prstGeom prst="rect">
            <a:avLst/>
          </a:prstGeom>
          <a:effectLst>
            <a:glow rad="609600">
              <a:schemeClr val="accent2">
                <a:lumMod val="40000"/>
                <a:lumOff val="60000"/>
                <a:alpha val="40000"/>
              </a:schemeClr>
            </a:glow>
            <a:softEdge rad="3175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946" y="0"/>
            <a:ext cx="46681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399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0" y="0"/>
            <a:ext cx="10115099" cy="6858000"/>
          </a:xfrm>
          <a:prstGeom prst="rect">
            <a:avLst/>
          </a:prstGeom>
          <a:effectLst>
            <a:glow rad="609600">
              <a:schemeClr val="accent2">
                <a:lumMod val="40000"/>
                <a:lumOff val="60000"/>
                <a:alpha val="40000"/>
              </a:schemeClr>
            </a:glow>
            <a:softEdge rad="3175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870" y="741206"/>
            <a:ext cx="7464028" cy="50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888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0" y="0"/>
            <a:ext cx="10115099" cy="6858000"/>
          </a:xfrm>
          <a:prstGeom prst="rect">
            <a:avLst/>
          </a:prstGeom>
          <a:effectLst>
            <a:glow rad="609600">
              <a:schemeClr val="accent2">
                <a:lumMod val="40000"/>
                <a:lumOff val="60000"/>
                <a:alpha val="40000"/>
              </a:schemeClr>
            </a:glow>
            <a:softEdge rad="3175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0" y="574765"/>
            <a:ext cx="10058400" cy="610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246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0" y="-259492"/>
            <a:ext cx="10115099" cy="6858000"/>
          </a:xfrm>
          <a:prstGeom prst="rect">
            <a:avLst/>
          </a:prstGeom>
          <a:effectLst>
            <a:softEdge rad="330200"/>
          </a:effectLst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777338" y="5968313"/>
            <a:ext cx="9144000" cy="69815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Landsberg ORT vocational school</a:t>
            </a:r>
          </a:p>
          <a:p>
            <a:r>
              <a:rPr lang="en-US" dirty="0"/>
              <a:t>(</a:t>
            </a:r>
            <a:r>
              <a:rPr lang="en-US" dirty="0" err="1"/>
              <a:t>Obchestvo</a:t>
            </a:r>
            <a:r>
              <a:rPr lang="en-US" dirty="0"/>
              <a:t> </a:t>
            </a:r>
            <a:r>
              <a:rPr lang="en-US" dirty="0" err="1"/>
              <a:t>Remeslenogo</a:t>
            </a:r>
            <a:r>
              <a:rPr lang="en-US" dirty="0"/>
              <a:t> </a:t>
            </a:r>
            <a:r>
              <a:rPr lang="en-US" dirty="0" err="1"/>
              <a:t>Truda</a:t>
            </a:r>
            <a:r>
              <a:rPr lang="en-US" dirty="0"/>
              <a:t>: Association for the Promotion of Skilled Trades")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338" y="336971"/>
            <a:ext cx="8637321" cy="546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580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91" y="-86498"/>
            <a:ext cx="10115099" cy="6858000"/>
          </a:xfrm>
          <a:prstGeom prst="rect">
            <a:avLst/>
          </a:prstGeom>
          <a:effectLst>
            <a:glow rad="609600">
              <a:schemeClr val="accent2">
                <a:lumMod val="40000"/>
                <a:lumOff val="60000"/>
                <a:alpha val="40000"/>
              </a:schemeClr>
            </a:glow>
            <a:softEdge rad="3175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505" y="666521"/>
            <a:ext cx="8931681" cy="580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006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0" y="0"/>
            <a:ext cx="10115099" cy="6858000"/>
          </a:xfrm>
          <a:prstGeom prst="rect">
            <a:avLst/>
          </a:prstGeom>
          <a:effectLst>
            <a:glow rad="609600">
              <a:schemeClr val="accent2">
                <a:lumMod val="40000"/>
                <a:lumOff val="60000"/>
                <a:alpha val="40000"/>
              </a:schemeClr>
            </a:glow>
            <a:softEdge rad="3175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805" y="750569"/>
            <a:ext cx="8716388" cy="561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792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0" y="0"/>
            <a:ext cx="10115099" cy="6858000"/>
          </a:xfrm>
          <a:prstGeom prst="rect">
            <a:avLst/>
          </a:prstGeom>
          <a:effectLst>
            <a:glow rad="609600">
              <a:schemeClr val="accent2">
                <a:lumMod val="40000"/>
                <a:lumOff val="60000"/>
                <a:alpha val="40000"/>
              </a:schemeClr>
            </a:glow>
            <a:softEdge rad="3175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0" y="0"/>
            <a:ext cx="6286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519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0" y="0"/>
            <a:ext cx="10115099" cy="6858000"/>
          </a:xfrm>
          <a:prstGeom prst="rect">
            <a:avLst/>
          </a:prstGeom>
          <a:effectLst>
            <a:glow rad="609600">
              <a:schemeClr val="accent2">
                <a:lumMod val="40000"/>
                <a:lumOff val="60000"/>
                <a:alpha val="40000"/>
              </a:schemeClr>
            </a:glow>
            <a:softEdge rad="31750"/>
          </a:effectLst>
        </p:spPr>
      </p:pic>
      <p:sp>
        <p:nvSpPr>
          <p:cNvPr id="2" name="TextBox 1"/>
          <p:cNvSpPr txBox="1"/>
          <p:nvPr/>
        </p:nvSpPr>
        <p:spPr>
          <a:xfrm>
            <a:off x="1463040" y="326571"/>
            <a:ext cx="889580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Landsberg, August 6, 1945 </a:t>
            </a:r>
          </a:p>
          <a:p>
            <a:endParaRPr lang="en-US" sz="2400" i="1" dirty="0"/>
          </a:p>
          <a:p>
            <a:r>
              <a:rPr lang="en-US" sz="2400" i="1" dirty="0"/>
              <a:t>Dear </a:t>
            </a:r>
            <a:r>
              <a:rPr lang="en-US" sz="2400" i="1" dirty="0" err="1"/>
              <a:t>Elzia</a:t>
            </a:r>
            <a:r>
              <a:rPr lang="en-US" sz="2400" i="1" dirty="0"/>
              <a:t> ! </a:t>
            </a:r>
          </a:p>
          <a:p>
            <a:r>
              <a:rPr lang="en-US" sz="2400" i="1" dirty="0"/>
              <a:t>I have been thinking of coming to you in </a:t>
            </a:r>
            <a:r>
              <a:rPr lang="en-US" sz="2400" i="1" dirty="0" err="1"/>
              <a:t>Terezin</a:t>
            </a:r>
            <a:r>
              <a:rPr lang="en-US" sz="2400" i="1" dirty="0"/>
              <a:t>, but I heard that you already left there, so I wasn't sure what to do. Now I have a chance to send you a letter in hopes of finding out what the situation is.  </a:t>
            </a:r>
          </a:p>
          <a:p>
            <a:r>
              <a:rPr lang="en-US" sz="2400" i="1" dirty="0"/>
              <a:t>Dear </a:t>
            </a:r>
            <a:r>
              <a:rPr lang="en-US" sz="2400" i="1" dirty="0" err="1"/>
              <a:t>Elzia</a:t>
            </a:r>
            <a:r>
              <a:rPr lang="en-US" sz="2400" i="1" dirty="0"/>
              <a:t>! Please tell me know your news as soon as you can, so that I can know how you are. </a:t>
            </a:r>
          </a:p>
          <a:p>
            <a:r>
              <a:rPr lang="en-US" sz="2400" i="1" dirty="0"/>
              <a:t>In the meantime, we are in Landsberg, we are expected to be here for quite a while. The conditions are not bad; we are living comfortably. The food is good, too. Soon they will organize education and profession-oriented classes. It's a pity that you are not here, but as soon as we can communicate, I will make it so that you can join me. </a:t>
            </a:r>
          </a:p>
          <a:p>
            <a:r>
              <a:rPr lang="en-US" sz="2400" i="1" dirty="0"/>
              <a:t>For now, I end this letter. Next time I will write more. Be well! </a:t>
            </a:r>
          </a:p>
          <a:p>
            <a:r>
              <a:rPr lang="en-US" sz="2400" i="1" dirty="0"/>
              <a:t>I send you greetings and kisses. </a:t>
            </a:r>
          </a:p>
          <a:p>
            <a:r>
              <a:rPr lang="en-US" sz="2400" i="1" dirty="0"/>
              <a:t>Your </a:t>
            </a:r>
            <a:r>
              <a:rPr lang="en-US" sz="2400" i="1" dirty="0" err="1"/>
              <a:t>Wilek</a:t>
            </a:r>
            <a:r>
              <a:rPr lang="en-US" sz="2400" i="1" dirty="0"/>
              <a:t> K. </a:t>
            </a:r>
          </a:p>
        </p:txBody>
      </p:sp>
    </p:spTree>
    <p:extLst>
      <p:ext uri="{BB962C8B-B14F-4D97-AF65-F5344CB8AC3E}">
        <p14:creationId xmlns:p14="http://schemas.microsoft.com/office/powerpoint/2010/main" val="12967647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80" y="-234778"/>
            <a:ext cx="10115099" cy="6858000"/>
          </a:xfrm>
          <a:prstGeom prst="rect">
            <a:avLst/>
          </a:prstGeom>
          <a:effectLst>
            <a:glow rad="609600">
              <a:schemeClr val="accent2">
                <a:lumMod val="40000"/>
                <a:lumOff val="60000"/>
                <a:alpha val="40000"/>
              </a:schemeClr>
            </a:glow>
            <a:softEdge rad="3175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29" y="321276"/>
            <a:ext cx="10058400" cy="60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05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0" y="0"/>
            <a:ext cx="10115099" cy="6858000"/>
          </a:xfrm>
          <a:prstGeom prst="rect">
            <a:avLst/>
          </a:prstGeom>
          <a:effectLst>
            <a:softEdge rad="3302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99" y="398621"/>
            <a:ext cx="9601200" cy="606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87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0" y="0"/>
            <a:ext cx="10115099" cy="6858000"/>
          </a:xfrm>
          <a:prstGeom prst="rect">
            <a:avLst/>
          </a:prstGeom>
          <a:effectLst>
            <a:glow rad="609600">
              <a:schemeClr val="accent2">
                <a:lumMod val="40000"/>
                <a:lumOff val="60000"/>
                <a:alpha val="40000"/>
              </a:schemeClr>
            </a:glow>
            <a:softEdge rad="3175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880" y="0"/>
            <a:ext cx="8442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2008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0" y="0"/>
            <a:ext cx="10115099" cy="6858000"/>
          </a:xfrm>
          <a:prstGeom prst="rect">
            <a:avLst/>
          </a:prstGeom>
          <a:effectLst>
            <a:glow rad="609600">
              <a:schemeClr val="accent2">
                <a:lumMod val="40000"/>
                <a:lumOff val="60000"/>
                <a:alpha val="40000"/>
              </a:schemeClr>
            </a:glow>
            <a:softEdge rad="3175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975" y="0"/>
            <a:ext cx="8516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636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0" y="0"/>
            <a:ext cx="10115099" cy="6858000"/>
          </a:xfrm>
          <a:prstGeom prst="rect">
            <a:avLst/>
          </a:prstGeom>
          <a:effectLst>
            <a:glow rad="609600">
              <a:schemeClr val="accent2">
                <a:lumMod val="40000"/>
                <a:lumOff val="60000"/>
                <a:alpha val="40000"/>
              </a:schemeClr>
            </a:glow>
            <a:softEdge rad="31750"/>
          </a:effectLst>
        </p:spPr>
      </p:pic>
      <p:sp>
        <p:nvSpPr>
          <p:cNvPr id="2" name="TextBox 1"/>
          <p:cNvSpPr txBox="1"/>
          <p:nvPr/>
        </p:nvSpPr>
        <p:spPr>
          <a:xfrm>
            <a:off x="2308653" y="243512"/>
            <a:ext cx="7574692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August 9, 1945</a:t>
            </a:r>
          </a:p>
          <a:p>
            <a:endParaRPr lang="en-US" sz="2400" dirty="0"/>
          </a:p>
          <a:p>
            <a:r>
              <a:rPr lang="en-US" sz="2400" dirty="0"/>
              <a:t>Dear Elsa,</a:t>
            </a:r>
          </a:p>
          <a:p>
            <a:r>
              <a:rPr lang="en-US" sz="2400" dirty="0"/>
              <a:t>This is the second time I am writing to you and I still don’t know anything about your plans. I don’t know for sure if you are still there because I heard that you already left. I planned to go to </a:t>
            </a:r>
            <a:r>
              <a:rPr lang="en-US" sz="2400" dirty="0" err="1"/>
              <a:t>Terezin</a:t>
            </a:r>
            <a:r>
              <a:rPr lang="en-US" sz="2400" dirty="0"/>
              <a:t>, but I am not sure if you are still there, so I decided not to go. If I hear that you are there, I will do my best to get together.</a:t>
            </a:r>
          </a:p>
          <a:p>
            <a:endParaRPr lang="en-US" sz="2400" dirty="0"/>
          </a:p>
          <a:p>
            <a:r>
              <a:rPr lang="en-US" sz="2400" dirty="0"/>
              <a:t>Dear Elsa, if you have a chance, write to me and I will know what to do. I am in Landsberg and it looks like it’s not too bad.</a:t>
            </a:r>
          </a:p>
          <a:p>
            <a:endParaRPr lang="en-US" sz="2400" dirty="0"/>
          </a:p>
          <a:p>
            <a:r>
              <a:rPr lang="en-US" sz="2400" dirty="0"/>
              <a:t>I am ending this letter because I’m not sure it will reach you. Be well. Hello and kisses from far away.</a:t>
            </a:r>
          </a:p>
          <a:p>
            <a:r>
              <a:rPr lang="en-US" sz="2400" dirty="0" err="1"/>
              <a:t>Wilek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962626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0" y="0"/>
            <a:ext cx="10115099" cy="6858000"/>
          </a:xfrm>
          <a:prstGeom prst="rect">
            <a:avLst/>
          </a:prstGeom>
          <a:effectLst>
            <a:glow rad="609600">
              <a:schemeClr val="accent2">
                <a:lumMod val="40000"/>
                <a:lumOff val="60000"/>
                <a:alpha val="40000"/>
              </a:schemeClr>
            </a:glow>
            <a:softEdge rad="3175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346" y="165536"/>
            <a:ext cx="4533248" cy="6526928"/>
          </a:xfrm>
          <a:prstGeom prst="rect">
            <a:avLst/>
          </a:prstGeom>
          <a:effectLst>
            <a:glow rad="406400">
              <a:schemeClr val="accent2">
                <a:lumMod val="40000"/>
                <a:lumOff val="60000"/>
                <a:alpha val="40000"/>
              </a:schemeClr>
            </a:glow>
            <a:outerShdw blurRad="850900" dist="50800" dir="5400000" algn="ctr" rotWithShape="0">
              <a:srgbClr val="000000">
                <a:alpha val="43137"/>
              </a:srgbClr>
            </a:outerShdw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1655475" y="2325189"/>
            <a:ext cx="3500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Together again</a:t>
            </a:r>
          </a:p>
        </p:txBody>
      </p:sp>
    </p:spTree>
    <p:extLst>
      <p:ext uri="{BB962C8B-B14F-4D97-AF65-F5344CB8AC3E}">
        <p14:creationId xmlns:p14="http://schemas.microsoft.com/office/powerpoint/2010/main" val="2417544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0" y="0"/>
            <a:ext cx="10115099" cy="6858000"/>
          </a:xfrm>
          <a:prstGeom prst="rect">
            <a:avLst/>
          </a:prstGeom>
          <a:effectLst>
            <a:glow rad="609600">
              <a:schemeClr val="accent2">
                <a:lumMod val="40000"/>
                <a:lumOff val="60000"/>
                <a:alpha val="40000"/>
              </a:schemeClr>
            </a:glow>
            <a:softEdge rad="3175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629" y="281070"/>
            <a:ext cx="9738920" cy="60021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46749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0" y="0"/>
            <a:ext cx="10115099" cy="6858000"/>
          </a:xfrm>
          <a:prstGeom prst="rect">
            <a:avLst/>
          </a:prstGeom>
          <a:effectLst>
            <a:glow rad="609600">
              <a:schemeClr val="accent2">
                <a:lumMod val="40000"/>
                <a:lumOff val="60000"/>
                <a:alpha val="40000"/>
              </a:schemeClr>
            </a:glow>
            <a:softEdge rad="3175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062" y="104116"/>
            <a:ext cx="6831873" cy="664976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5400000" sx="1000" sy="1000" algn="t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9002453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0" y="0"/>
            <a:ext cx="10115099" cy="6858000"/>
          </a:xfrm>
          <a:prstGeom prst="rect">
            <a:avLst/>
          </a:prstGeom>
          <a:effectLst>
            <a:glow rad="609600">
              <a:schemeClr val="accent2">
                <a:lumMod val="40000"/>
                <a:lumOff val="60000"/>
                <a:alpha val="40000"/>
              </a:schemeClr>
            </a:glow>
            <a:softEdge rad="3175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074" y="217655"/>
            <a:ext cx="9481849" cy="642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403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87" y="78377"/>
            <a:ext cx="10115099" cy="6858000"/>
          </a:xfrm>
          <a:prstGeom prst="rect">
            <a:avLst/>
          </a:prstGeom>
          <a:effectLst>
            <a:glow rad="609600">
              <a:schemeClr val="accent2">
                <a:lumMod val="40000"/>
                <a:lumOff val="60000"/>
                <a:alpha val="40000"/>
              </a:schemeClr>
            </a:glow>
            <a:softEdge rad="31750"/>
          </a:effectLst>
        </p:spPr>
      </p:pic>
      <p:sp>
        <p:nvSpPr>
          <p:cNvPr id="2" name="Rectangle 1"/>
          <p:cNvSpPr/>
          <p:nvPr/>
        </p:nvSpPr>
        <p:spPr>
          <a:xfrm>
            <a:off x="1656853" y="1983883"/>
            <a:ext cx="9483633" cy="304698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displaced persons that were trying to come to America had to have a sponsor and a place to live before their arrival, </a:t>
            </a:r>
          </a:p>
          <a:p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guarantee that they would not displace American workers and, </a:t>
            </a:r>
          </a:p>
          <a:p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 more preferable, was that they had a relative that is an American citizen. </a:t>
            </a:r>
          </a:p>
          <a:p>
            <a:endParaRPr lang="en-US" sz="24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Voluntary social service agencies, created by religious and ethnic groups, helped the refugees settle into American life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8948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0" y="0"/>
            <a:ext cx="10115099" cy="6858000"/>
          </a:xfrm>
          <a:prstGeom prst="rect">
            <a:avLst/>
          </a:prstGeom>
          <a:effectLst>
            <a:glow rad="609600">
              <a:schemeClr val="accent2">
                <a:lumMod val="40000"/>
                <a:lumOff val="60000"/>
                <a:alpha val="40000"/>
              </a:schemeClr>
            </a:glow>
            <a:softEdge rad="3175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825" y="0"/>
            <a:ext cx="69543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615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0" y="0"/>
            <a:ext cx="10115099" cy="6858000"/>
          </a:xfrm>
          <a:prstGeom prst="rect">
            <a:avLst/>
          </a:prstGeom>
          <a:ln w="63500">
            <a:solidFill>
              <a:schemeClr val="accent2">
                <a:lumMod val="40000"/>
                <a:lumOff val="60000"/>
              </a:schemeClr>
            </a:solidFill>
          </a:ln>
          <a:effectLst>
            <a:glow rad="609600">
              <a:schemeClr val="accent2">
                <a:lumMod val="40000"/>
                <a:lumOff val="60000"/>
                <a:alpha val="40000"/>
              </a:schemeClr>
            </a:glow>
            <a:softEdge rad="3175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606" y="49478"/>
            <a:ext cx="4710634" cy="6759043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21046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0" y="0"/>
            <a:ext cx="10115099" cy="6858000"/>
          </a:xfrm>
          <a:prstGeom prst="rect">
            <a:avLst/>
          </a:prstGeom>
          <a:effectLst>
            <a:softEdge rad="3302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325" y="320041"/>
            <a:ext cx="8299269" cy="6224452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30629037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0" y="0"/>
            <a:ext cx="10115099" cy="6858000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glow rad="609600">
              <a:schemeClr val="accent2">
                <a:lumMod val="40000"/>
                <a:lumOff val="60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325" y="215185"/>
            <a:ext cx="9683348" cy="5982788"/>
          </a:xfrm>
          <a:prstGeom prst="rect">
            <a:avLst/>
          </a:prstGeom>
          <a:ln w="53975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161535" y="6218517"/>
            <a:ext cx="10132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USNS General Harry Taylor served the Military Sealift Command, carrying refugees and displaced persons from Europe to America and Australia.</a:t>
            </a:r>
          </a:p>
        </p:txBody>
      </p:sp>
    </p:spTree>
    <p:extLst>
      <p:ext uri="{BB962C8B-B14F-4D97-AF65-F5344CB8AC3E}">
        <p14:creationId xmlns:p14="http://schemas.microsoft.com/office/powerpoint/2010/main" val="11408043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0" y="0"/>
            <a:ext cx="10115099" cy="6858000"/>
          </a:xfrm>
          <a:prstGeom prst="rect">
            <a:avLst/>
          </a:prstGeom>
          <a:effectLst>
            <a:glow rad="609600">
              <a:schemeClr val="accent2">
                <a:lumMod val="40000"/>
                <a:lumOff val="60000"/>
                <a:alpha val="40000"/>
              </a:schemeClr>
            </a:glow>
            <a:softEdge rad="3175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61" y="282758"/>
            <a:ext cx="7953652" cy="5699686"/>
          </a:xfrm>
          <a:prstGeom prst="rect">
            <a:avLst/>
          </a:prstGeom>
          <a:ln w="63500"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939143" y="6097056"/>
            <a:ext cx="7080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 typical women’s space on the ship</a:t>
            </a:r>
          </a:p>
        </p:txBody>
      </p:sp>
    </p:spTree>
    <p:extLst>
      <p:ext uri="{BB962C8B-B14F-4D97-AF65-F5344CB8AC3E}">
        <p14:creationId xmlns:p14="http://schemas.microsoft.com/office/powerpoint/2010/main" val="30749344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0" y="0"/>
            <a:ext cx="10115099" cy="6858000"/>
          </a:xfrm>
          <a:prstGeom prst="rect">
            <a:avLst/>
          </a:prstGeom>
          <a:effectLst>
            <a:glow rad="609600">
              <a:schemeClr val="accent2">
                <a:lumMod val="40000"/>
                <a:lumOff val="60000"/>
                <a:alpha val="40000"/>
              </a:schemeClr>
            </a:glow>
            <a:softEdge rad="3175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78" y="2375448"/>
            <a:ext cx="11306500" cy="418878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47" y="15528"/>
            <a:ext cx="11306503" cy="234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548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39" y="0"/>
            <a:ext cx="10115099" cy="6858000"/>
          </a:xfrm>
          <a:prstGeom prst="rect">
            <a:avLst/>
          </a:prstGeom>
          <a:effectLst>
            <a:glow rad="609600">
              <a:schemeClr val="accent2">
                <a:lumMod val="40000"/>
                <a:lumOff val="60000"/>
                <a:alpha val="40000"/>
              </a:schemeClr>
            </a:glow>
            <a:softEdge rad="3175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160" y="140017"/>
            <a:ext cx="7015678" cy="59931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82066" y="6273225"/>
            <a:ext cx="5053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Welcome to America!</a:t>
            </a:r>
          </a:p>
        </p:txBody>
      </p:sp>
    </p:spTree>
    <p:extLst>
      <p:ext uri="{BB962C8B-B14F-4D97-AF65-F5344CB8AC3E}">
        <p14:creationId xmlns:p14="http://schemas.microsoft.com/office/powerpoint/2010/main" val="30040789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36" y="0"/>
            <a:ext cx="10115099" cy="6858000"/>
          </a:xfrm>
          <a:prstGeom prst="rect">
            <a:avLst/>
          </a:prstGeom>
          <a:effectLst>
            <a:glow rad="609600">
              <a:schemeClr val="accent2">
                <a:lumMod val="40000"/>
                <a:lumOff val="60000"/>
                <a:alpha val="40000"/>
              </a:schemeClr>
            </a:glow>
            <a:outerShdw blurRad="50800" dist="50800" dir="5400000" algn="ctr" rotWithShape="0">
              <a:schemeClr val="accent2">
                <a:lumMod val="60000"/>
                <a:lumOff val="40000"/>
              </a:schemeClr>
            </a:outerShdw>
            <a:softEdge rad="3175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680" y="0"/>
            <a:ext cx="5030400" cy="6858000"/>
          </a:xfrm>
          <a:prstGeom prst="rect">
            <a:avLst/>
          </a:prstGeom>
          <a:effectLst>
            <a:innerShdw blurRad="114300">
              <a:schemeClr val="accent2">
                <a:lumMod val="60000"/>
                <a:lumOff val="40000"/>
              </a:schemeClr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6648995" y="2795452"/>
            <a:ext cx="4153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Cousin Bette and little Luba</a:t>
            </a:r>
          </a:p>
        </p:txBody>
      </p:sp>
    </p:spTree>
    <p:extLst>
      <p:ext uri="{BB962C8B-B14F-4D97-AF65-F5344CB8AC3E}">
        <p14:creationId xmlns:p14="http://schemas.microsoft.com/office/powerpoint/2010/main" val="9122541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0" y="0"/>
            <a:ext cx="10115099" cy="6858000"/>
          </a:xfrm>
          <a:prstGeom prst="rect">
            <a:avLst/>
          </a:prstGeom>
          <a:effectLst>
            <a:glow rad="609600">
              <a:schemeClr val="accent2">
                <a:lumMod val="40000"/>
                <a:lumOff val="60000"/>
                <a:alpha val="40000"/>
              </a:schemeClr>
            </a:glow>
            <a:softEdge rad="3175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23" y="605481"/>
            <a:ext cx="10288126" cy="564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733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0" y="0"/>
            <a:ext cx="10115099" cy="6858000"/>
          </a:xfrm>
          <a:prstGeom prst="rect">
            <a:avLst/>
          </a:prstGeom>
          <a:effectLst>
            <a:glow rad="609600">
              <a:schemeClr val="accent2">
                <a:lumMod val="40000"/>
                <a:lumOff val="60000"/>
                <a:alpha val="40000"/>
              </a:schemeClr>
            </a:glow>
            <a:softEdge rad="3175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99" y="104503"/>
            <a:ext cx="9718799" cy="61979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54435" y="6406923"/>
            <a:ext cx="2991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Downtown Pueblo Colorado </a:t>
            </a:r>
          </a:p>
        </p:txBody>
      </p:sp>
    </p:spTree>
    <p:extLst>
      <p:ext uri="{BB962C8B-B14F-4D97-AF65-F5344CB8AC3E}">
        <p14:creationId xmlns:p14="http://schemas.microsoft.com/office/powerpoint/2010/main" val="15032878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0" y="0"/>
            <a:ext cx="10115099" cy="6858000"/>
          </a:xfrm>
          <a:prstGeom prst="rect">
            <a:avLst/>
          </a:prstGeom>
          <a:effectLst>
            <a:glow rad="609600">
              <a:schemeClr val="accent2">
                <a:lumMod val="40000"/>
                <a:lumOff val="60000"/>
                <a:alpha val="40000"/>
              </a:schemeClr>
            </a:glow>
            <a:softEdge rad="3175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084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0" y="0"/>
            <a:ext cx="10115099" cy="6858000"/>
          </a:xfrm>
          <a:prstGeom prst="rect">
            <a:avLst/>
          </a:prstGeom>
          <a:effectLst>
            <a:glow rad="609600">
              <a:schemeClr val="accent2">
                <a:lumMod val="40000"/>
                <a:lumOff val="60000"/>
                <a:alpha val="40000"/>
              </a:schemeClr>
            </a:glow>
            <a:softEdge rad="3175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502" y="61784"/>
            <a:ext cx="6452021" cy="67344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1027" y="951470"/>
            <a:ext cx="32992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Elsa and Bill’s 50</a:t>
            </a:r>
            <a:r>
              <a:rPr lang="en-US" sz="3600" baseline="30000" dirty="0"/>
              <a:t>th</a:t>
            </a:r>
            <a:r>
              <a:rPr lang="en-US" sz="3600" dirty="0"/>
              <a:t> wedding anniversary.  With Henry, Linda and Danny</a:t>
            </a:r>
          </a:p>
        </p:txBody>
      </p:sp>
    </p:spTree>
    <p:extLst>
      <p:ext uri="{BB962C8B-B14F-4D97-AF65-F5344CB8AC3E}">
        <p14:creationId xmlns:p14="http://schemas.microsoft.com/office/powerpoint/2010/main" val="12705064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3286"/>
            <a:ext cx="11390448" cy="6684714"/>
          </a:xfrm>
          <a:prstGeom prst="rect">
            <a:avLst/>
          </a:prstGeom>
          <a:effectLst>
            <a:glow rad="609600">
              <a:schemeClr val="accent2">
                <a:lumMod val="40000"/>
                <a:lumOff val="60000"/>
                <a:alpha val="40000"/>
              </a:schemeClr>
            </a:glow>
            <a:softEdge rad="3175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264" y="341445"/>
            <a:ext cx="6998457" cy="61751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2422" y="877330"/>
            <a:ext cx="34228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Growing old together.  </a:t>
            </a:r>
          </a:p>
          <a:p>
            <a:r>
              <a:rPr lang="en-US" sz="3600" dirty="0"/>
              <a:t>Bill died in March of 2013.  Elsa died in January, 2017.</a:t>
            </a:r>
          </a:p>
        </p:txBody>
      </p:sp>
    </p:spTree>
    <p:extLst>
      <p:ext uri="{BB962C8B-B14F-4D97-AF65-F5344CB8AC3E}">
        <p14:creationId xmlns:p14="http://schemas.microsoft.com/office/powerpoint/2010/main" val="405594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0" y="0"/>
            <a:ext cx="10115099" cy="6858000"/>
          </a:xfrm>
          <a:prstGeom prst="rect">
            <a:avLst/>
          </a:prstGeom>
          <a:effectLst>
            <a:softEdge rad="3302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691" y="461010"/>
            <a:ext cx="7916616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742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0" y="0"/>
            <a:ext cx="10115099" cy="6858000"/>
          </a:xfrm>
          <a:prstGeom prst="rect">
            <a:avLst/>
          </a:prstGeom>
          <a:effectLst>
            <a:glow rad="609600">
              <a:schemeClr val="accent2">
                <a:lumMod val="40000"/>
                <a:lumOff val="60000"/>
                <a:alpha val="40000"/>
              </a:schemeClr>
            </a:glow>
            <a:softEdge rad="31750"/>
          </a:effectLst>
        </p:spPr>
      </p:pic>
      <p:sp>
        <p:nvSpPr>
          <p:cNvPr id="2" name="TextBox 1"/>
          <p:cNvSpPr txBox="1"/>
          <p:nvPr/>
        </p:nvSpPr>
        <p:spPr>
          <a:xfrm>
            <a:off x="1777312" y="443783"/>
            <a:ext cx="8637373" cy="56323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400" dirty="0"/>
              <a:t>“</a:t>
            </a:r>
            <a:r>
              <a:rPr lang="en-US" sz="2400" i="1" dirty="0"/>
              <a:t>Dear Elsa,</a:t>
            </a:r>
          </a:p>
          <a:p>
            <a:endParaRPr lang="en-US" sz="2400" i="1" dirty="0"/>
          </a:p>
          <a:p>
            <a:r>
              <a:rPr lang="en-US" sz="2400" i="1" dirty="0"/>
              <a:t>This card is not extravagant nor expensive. The words are not written by a faceless, nameless writer. It is written by me, from my heart. </a:t>
            </a:r>
          </a:p>
          <a:p>
            <a:endParaRPr lang="en-US" sz="2400" i="1" dirty="0"/>
          </a:p>
          <a:p>
            <a:r>
              <a:rPr lang="en-US" sz="2400" i="1" dirty="0"/>
              <a:t>We have been on the life journey together for a long time, through bumpy roads and through colorful mountain byways. </a:t>
            </a:r>
          </a:p>
          <a:p>
            <a:endParaRPr lang="en-US" sz="2400" i="1" dirty="0"/>
          </a:p>
          <a:p>
            <a:r>
              <a:rPr lang="en-US" sz="2400" i="1" dirty="0"/>
              <a:t>We have been friends and lovers for half a century. I hope we continue as we grow older. </a:t>
            </a:r>
          </a:p>
          <a:p>
            <a:endParaRPr lang="en-US" sz="2400" i="1" dirty="0"/>
          </a:p>
          <a:p>
            <a:r>
              <a:rPr lang="en-US" sz="2400" i="1" dirty="0"/>
              <a:t>I love you. Happy birthday, Bill.”</a:t>
            </a:r>
          </a:p>
          <a:p>
            <a:r>
              <a:rPr lang="en-US" sz="2400" i="1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1382089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0" y="0"/>
            <a:ext cx="10115099" cy="6858000"/>
          </a:xfrm>
          <a:prstGeom prst="rect">
            <a:avLst/>
          </a:prstGeom>
          <a:effectLst>
            <a:glow rad="609600">
              <a:schemeClr val="accent2">
                <a:lumMod val="40000"/>
                <a:lumOff val="60000"/>
                <a:alpha val="40000"/>
              </a:schemeClr>
            </a:glow>
            <a:softEdge rad="3175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917" y="0"/>
            <a:ext cx="2165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917" y="0"/>
            <a:ext cx="216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917" y="0"/>
            <a:ext cx="2165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3652" y="377526"/>
            <a:ext cx="7262530" cy="581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3011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70" y="0"/>
            <a:ext cx="10115099" cy="6858000"/>
          </a:xfrm>
          <a:prstGeom prst="rect">
            <a:avLst/>
          </a:prstGeom>
          <a:effectLst>
            <a:glow rad="609600">
              <a:schemeClr val="accent2">
                <a:lumMod val="40000"/>
                <a:lumOff val="60000"/>
                <a:alpha val="40000"/>
              </a:schemeClr>
            </a:glow>
            <a:softEdge rad="3175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84" y="156754"/>
            <a:ext cx="3699408" cy="4258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718" y="2645209"/>
            <a:ext cx="3814825" cy="42127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200" y="0"/>
            <a:ext cx="3523085" cy="60498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00028" y="613955"/>
            <a:ext cx="2952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L'dor</a:t>
            </a:r>
            <a:r>
              <a:rPr lang="en-US" sz="3600" dirty="0"/>
              <a:t> </a:t>
            </a:r>
            <a:r>
              <a:rPr lang="en-US" sz="3600" dirty="0" err="1"/>
              <a:t>vador</a:t>
            </a:r>
            <a:endParaRPr lang="en-US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9502571" y="6191794"/>
            <a:ext cx="1169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Yossel</a:t>
            </a:r>
            <a:r>
              <a:rPr lang="en-US" sz="2400" dirty="0"/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7170" y="4846292"/>
            <a:ext cx="2440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Linda and Sophia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11611" y="2083505"/>
            <a:ext cx="2440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Eda and </a:t>
            </a:r>
            <a:r>
              <a:rPr lang="en-US" sz="2400" dirty="0" err="1"/>
              <a:t>Chanale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787497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0" y="0"/>
            <a:ext cx="10115099" cy="6858000"/>
          </a:xfrm>
          <a:prstGeom prst="rect">
            <a:avLst/>
          </a:prstGeom>
          <a:effectLst>
            <a:softEdge rad="3302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572307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>
              <a:bevelB w="38100" h="38100"/>
            </a:sp3d>
          </a:bodyPr>
          <a:lstStyle/>
          <a:p>
            <a:r>
              <a:rPr lang="en-US" sz="8000" dirty="0">
                <a:ln>
                  <a:solidFill>
                    <a:schemeClr val="accent1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Life after the Holocaust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89150"/>
            <a:ext cx="9144000" cy="1655762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2">
                    <a:lumMod val="50000"/>
                  </a:schemeClr>
                </a:solidFill>
              </a:rPr>
              <a:t>A story of survival</a:t>
            </a:r>
          </a:p>
        </p:txBody>
      </p:sp>
    </p:spTree>
    <p:extLst>
      <p:ext uri="{BB962C8B-B14F-4D97-AF65-F5344CB8AC3E}">
        <p14:creationId xmlns:p14="http://schemas.microsoft.com/office/powerpoint/2010/main" val="222645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0" y="0"/>
            <a:ext cx="10115099" cy="6858000"/>
          </a:xfrm>
          <a:prstGeom prst="rect">
            <a:avLst/>
          </a:prstGeom>
          <a:effectLst>
            <a:softEdge rad="3302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462" y="0"/>
            <a:ext cx="9061074" cy="6170517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4" name="TextBox 3"/>
          <p:cNvSpPr txBox="1"/>
          <p:nvPr/>
        </p:nvSpPr>
        <p:spPr>
          <a:xfrm>
            <a:off x="1763485" y="6329592"/>
            <a:ext cx="7589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Crematorium</a:t>
            </a:r>
          </a:p>
        </p:txBody>
      </p:sp>
    </p:spTree>
    <p:extLst>
      <p:ext uri="{BB962C8B-B14F-4D97-AF65-F5344CB8AC3E}">
        <p14:creationId xmlns:p14="http://schemas.microsoft.com/office/powerpoint/2010/main" val="798903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11047" y="150223"/>
            <a:ext cx="3932237" cy="1698172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Luba Gumener</a:t>
            </a:r>
            <a:br>
              <a:rPr lang="en-US" dirty="0">
                <a:latin typeface="Lucida Sans" panose="020B0602040502020204" pitchFamily="34" charset="0"/>
              </a:rPr>
            </a:br>
            <a:endParaRPr lang="en-US" dirty="0">
              <a:latin typeface="Lucida Sans" panose="020B06020405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40" y="302782"/>
            <a:ext cx="3692147" cy="63961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stA="45000" endPos="0" dist="508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575" y="1547950"/>
            <a:ext cx="3732462" cy="48764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0258" y="3500846"/>
            <a:ext cx="2571377" cy="33571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69173" y="5421085"/>
            <a:ext cx="2847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Wolf Gumener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24251" y="302782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1920’s</a:t>
            </a:r>
          </a:p>
        </p:txBody>
      </p:sp>
    </p:spTree>
    <p:extLst>
      <p:ext uri="{BB962C8B-B14F-4D97-AF65-F5344CB8AC3E}">
        <p14:creationId xmlns:p14="http://schemas.microsoft.com/office/powerpoint/2010/main" val="377835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0" y="0"/>
            <a:ext cx="10115099" cy="6858000"/>
          </a:xfrm>
          <a:prstGeom prst="rect">
            <a:avLst/>
          </a:prstGeom>
          <a:effectLst>
            <a:softEdge rad="3302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921" y="506813"/>
            <a:ext cx="4340782" cy="58443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5474" y="2756263"/>
            <a:ext cx="3409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/>
          </a:p>
          <a:p>
            <a:r>
              <a:rPr lang="en-US" sz="3600" dirty="0"/>
              <a:t>Regina Gumener</a:t>
            </a:r>
          </a:p>
        </p:txBody>
      </p:sp>
    </p:spTree>
    <p:extLst>
      <p:ext uri="{BB962C8B-B14F-4D97-AF65-F5344CB8AC3E}">
        <p14:creationId xmlns:p14="http://schemas.microsoft.com/office/powerpoint/2010/main" val="3872451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0" y="0"/>
            <a:ext cx="10115099" cy="6858000"/>
          </a:xfrm>
          <a:prstGeom prst="rect">
            <a:avLst/>
          </a:prstGeom>
          <a:effectLst>
            <a:softEdge rad="3302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943" y="403531"/>
            <a:ext cx="7504765" cy="5409439"/>
          </a:xfrm>
          <a:prstGeom prst="rect">
            <a:avLst/>
          </a:prstGeom>
          <a:effectLst>
            <a:glow rad="1028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3958046" y="5953459"/>
            <a:ext cx="5956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Tauba and Chaim </a:t>
            </a:r>
            <a:r>
              <a:rPr lang="en-US" sz="3200" dirty="0" err="1"/>
              <a:t>Klajman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603620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964</TotalTime>
  <Words>670</Words>
  <Application>Microsoft Office PowerPoint</Application>
  <PresentationFormat>Widescreen</PresentationFormat>
  <Paragraphs>70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Arial</vt:lpstr>
      <vt:lpstr>Calibri</vt:lpstr>
      <vt:lpstr>Lucida Handwriting</vt:lpstr>
      <vt:lpstr>Lucida Sans</vt:lpstr>
      <vt:lpstr>Office Theme</vt:lpstr>
      <vt:lpstr>Life after the Holocaust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Luba Gumener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Life after the Holocaust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Letters of Love</dc:title>
  <dc:creator>Linda</dc:creator>
  <cp:lastModifiedBy>Linda Bauer</cp:lastModifiedBy>
  <cp:revision>93</cp:revision>
  <cp:lastPrinted>2018-04-09T23:41:24Z</cp:lastPrinted>
  <dcterms:created xsi:type="dcterms:W3CDTF">2018-04-07T05:45:56Z</dcterms:created>
  <dcterms:modified xsi:type="dcterms:W3CDTF">2020-03-22T06:23:57Z</dcterms:modified>
</cp:coreProperties>
</file>