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7afbddc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7afbddc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7afbddc8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7afbddc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7afbddc8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7afbddc8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7afbddc8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7afbdd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7afbddc8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7afbddc8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7afbddc8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7afbddc8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7afbddc8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7afbddc8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7afbddc8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7afbddc8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ushmm.org/learn/timeline-of-events/1933-193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docs.google.com/document/d/1LjKjQ9bvVDCp0SOPsQO2tKbJ6Z8bOkbqPSkmPiCoBl4/edit?usp=sharing" TargetMode="External"/><Relationship Id="rId4" Type="http://schemas.openxmlformats.org/officeDocument/2006/relationships/hyperlink" Target="https://timelineoftheholocaust.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na3p6iwHHLGPHh9TuaLu_hqpwrkBHBDAsJI3DnENwjA/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815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highlight>
                  <a:srgbClr val="DAA049"/>
                </a:highlight>
              </a:rPr>
              <a:t>Suitcase Project</a:t>
            </a:r>
            <a:endParaRPr b="1">
              <a:highlight>
                <a:srgbClr val="DAA049"/>
              </a:highligh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highlight>
                  <a:srgbClr val="DAA049"/>
                </a:highlight>
              </a:rPr>
              <a:t>By Nicole Neuman &amp; Jamie Jennings</a:t>
            </a:r>
            <a:endParaRPr b="1">
              <a:solidFill>
                <a:srgbClr val="000000"/>
              </a:solidFill>
              <a:highlight>
                <a:srgbClr val="DAA049"/>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a:spLocks noGrp="1"/>
          </p:cNvSpPr>
          <p:nvPr>
            <p:ph type="body" idx="1"/>
          </p:nvPr>
        </p:nvSpPr>
        <p:spPr>
          <a:xfrm>
            <a:off x="311700" y="942975"/>
            <a:ext cx="8520600" cy="3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highlight>
                  <a:srgbClr val="DAA049"/>
                </a:highlight>
              </a:rPr>
              <a:t>Lesson:</a:t>
            </a:r>
            <a:r>
              <a:rPr lang="en" sz="2100" b="1">
                <a:highlight>
                  <a:srgbClr val="DAA049"/>
                </a:highlight>
              </a:rPr>
              <a:t>  </a:t>
            </a:r>
            <a:endParaRPr sz="2100" b="1">
              <a:highlight>
                <a:srgbClr val="DAA049"/>
              </a:highlight>
            </a:endParaRPr>
          </a:p>
          <a:p>
            <a:pPr marL="0" lvl="0" indent="0" algn="l" rtl="0">
              <a:spcBef>
                <a:spcPts val="0"/>
              </a:spcBef>
              <a:spcAft>
                <a:spcPts val="0"/>
              </a:spcAft>
              <a:buNone/>
            </a:pPr>
            <a:r>
              <a:rPr lang="en" sz="2000">
                <a:solidFill>
                  <a:srgbClr val="000000"/>
                </a:solidFill>
                <a:highlight>
                  <a:srgbClr val="DAA049"/>
                </a:highlight>
              </a:rPr>
              <a:t>Getting to either know a specific person from the Holocaust, or gain understanding of what it was like for a person who lived through it. </a:t>
            </a:r>
            <a:r>
              <a:rPr lang="en" sz="2000">
                <a:solidFill>
                  <a:srgbClr val="000000"/>
                </a:solidFill>
              </a:rPr>
              <a:t> </a:t>
            </a:r>
            <a:endParaRPr sz="2000">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500" b="1">
                <a:solidFill>
                  <a:schemeClr val="dk1"/>
                </a:solidFill>
                <a:highlight>
                  <a:srgbClr val="DAA049"/>
                </a:highlight>
                <a:latin typeface="Times New Roman"/>
                <a:ea typeface="Times New Roman"/>
                <a:cs typeface="Times New Roman"/>
                <a:sym typeface="Times New Roman"/>
              </a:rPr>
              <a:t>Objective:</a:t>
            </a:r>
            <a:endParaRPr sz="2500" b="1">
              <a:solidFill>
                <a:schemeClr val="dk1"/>
              </a:solidFill>
              <a:highlight>
                <a:srgbClr val="DAA049"/>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a:solidFill>
                  <a:schemeClr val="dk1"/>
                </a:solidFill>
                <a:highlight>
                  <a:srgbClr val="DAA049"/>
                </a:highlight>
                <a:latin typeface="Times New Roman"/>
                <a:ea typeface="Times New Roman"/>
                <a:cs typeface="Times New Roman"/>
                <a:sym typeface="Times New Roman"/>
              </a:rPr>
              <a:t>By the End of the lesson, students will be able to have a perspective on how people felt, why they packed the things they did, and why they carried on even though there was so much unknown.</a:t>
            </a:r>
            <a:endParaRPr sz="2000">
              <a:solidFill>
                <a:schemeClr val="dk1"/>
              </a:solidFill>
              <a:highlight>
                <a:srgbClr val="DAA049"/>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A049"/>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17875"/>
            <a:ext cx="85206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Academic Standards</a:t>
            </a:r>
            <a:endParaRPr sz="2500" b="1"/>
          </a:p>
        </p:txBody>
      </p:sp>
      <p:sp>
        <p:nvSpPr>
          <p:cNvPr id="67" name="Google Shape;67;p15"/>
          <p:cNvSpPr txBox="1">
            <a:spLocks noGrp="1"/>
          </p:cNvSpPr>
          <p:nvPr>
            <p:ph type="body" idx="1"/>
          </p:nvPr>
        </p:nvSpPr>
        <p:spPr>
          <a:xfrm>
            <a:off x="311700" y="675075"/>
            <a:ext cx="8520600" cy="4296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 Students will be able to gather and evaluate information from multiple sources while considering the origin, credibility, point of view, authority, structure, and context of the source.</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Construct and evaluate explanations and arguments using multiple sources and relevant, verified information.  </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 Evaluate the methods utilized by people and institutions to promote change.</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Identify the role of individuals, groups, and institutions in people’s struggle for safety, freedom, equality and justice.</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Analyze the relationships between historical sources and the secondary interpretations made from them.</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Analyze the multiple and complex causes and effects of events in the past.  </a:t>
            </a:r>
            <a:endParaRPr sz="15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21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A049"/>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07150"/>
            <a:ext cx="8520600" cy="9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Key Vocabulary					Documents Provided </a:t>
            </a:r>
            <a:endParaRPr b="1"/>
          </a:p>
          <a:p>
            <a:pPr marL="0" lvl="0" indent="0" algn="l" rtl="0">
              <a:spcBef>
                <a:spcPts val="0"/>
              </a:spcBef>
              <a:spcAft>
                <a:spcPts val="0"/>
              </a:spcAft>
              <a:buNone/>
            </a:pPr>
            <a:r>
              <a:rPr lang="en" b="1"/>
              <a:t>										   For Students</a:t>
            </a:r>
            <a:endParaRPr b="1"/>
          </a:p>
        </p:txBody>
      </p:sp>
      <p:sp>
        <p:nvSpPr>
          <p:cNvPr id="73" name="Google Shape;73;p16"/>
          <p:cNvSpPr txBox="1">
            <a:spLocks noGrp="1"/>
          </p:cNvSpPr>
          <p:nvPr>
            <p:ph type="body" idx="1"/>
          </p:nvPr>
        </p:nvSpPr>
        <p:spPr>
          <a:xfrm>
            <a:off x="236700" y="1800225"/>
            <a:ext cx="4335300" cy="23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rPr>
              <a:t>Timeline Examples:</a:t>
            </a:r>
            <a:endParaRPr sz="2500" b="1">
              <a:solidFill>
                <a:srgbClr val="000000"/>
              </a:solidFill>
            </a:endParaRPr>
          </a:p>
          <a:p>
            <a:pPr marL="0" lvl="0" indent="0" algn="l" rtl="0">
              <a:spcBef>
                <a:spcPts val="1600"/>
              </a:spcBef>
              <a:spcAft>
                <a:spcPts val="0"/>
              </a:spcAft>
              <a:buNone/>
            </a:pPr>
            <a:r>
              <a:rPr lang="en" sz="2000" b="1" u="sng">
                <a:solidFill>
                  <a:schemeClr val="hlink"/>
                </a:solidFill>
                <a:hlinkClick r:id="rId3"/>
              </a:rPr>
              <a:t>Example 1</a:t>
            </a:r>
            <a:endParaRPr sz="2000" b="1">
              <a:solidFill>
                <a:srgbClr val="000000"/>
              </a:solidFill>
            </a:endParaRPr>
          </a:p>
          <a:p>
            <a:pPr marL="0" lvl="0" indent="0" algn="l" rtl="0">
              <a:spcBef>
                <a:spcPts val="1600"/>
              </a:spcBef>
              <a:spcAft>
                <a:spcPts val="0"/>
              </a:spcAft>
              <a:buNone/>
            </a:pPr>
            <a:r>
              <a:rPr lang="en" sz="2000" b="1" u="sng">
                <a:solidFill>
                  <a:schemeClr val="hlink"/>
                </a:solidFill>
                <a:hlinkClick r:id="rId4"/>
              </a:rPr>
              <a:t>Example 2</a:t>
            </a:r>
            <a:endParaRPr sz="2000" b="1">
              <a:solidFill>
                <a:srgbClr val="000000"/>
              </a:solidFill>
            </a:endParaRPr>
          </a:p>
          <a:p>
            <a:pPr marL="0" lvl="0" indent="0" algn="l" rtl="0">
              <a:spcBef>
                <a:spcPts val="1600"/>
              </a:spcBef>
              <a:spcAft>
                <a:spcPts val="1600"/>
              </a:spcAft>
              <a:buNone/>
            </a:pPr>
            <a:endParaRPr/>
          </a:p>
        </p:txBody>
      </p:sp>
      <p:sp>
        <p:nvSpPr>
          <p:cNvPr id="74" name="Google Shape;74;p16"/>
          <p:cNvSpPr txBox="1">
            <a:spLocks noGrp="1"/>
          </p:cNvSpPr>
          <p:nvPr>
            <p:ph type="body" idx="2"/>
          </p:nvPr>
        </p:nvSpPr>
        <p:spPr>
          <a:xfrm>
            <a:off x="4832400" y="1152475"/>
            <a:ext cx="3999900" cy="3712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AutoNum type="arabicPeriod"/>
            </a:pPr>
            <a:r>
              <a:rPr lang="en">
                <a:solidFill>
                  <a:srgbClr val="000000"/>
                </a:solidFill>
              </a:rPr>
              <a:t> Individual Profile Cards:  United States Holocaust Memorial Museum</a:t>
            </a:r>
            <a:endParaRPr>
              <a:solidFill>
                <a:srgbClr val="000000"/>
              </a:solidFill>
            </a:endParaRPr>
          </a:p>
          <a:p>
            <a:pPr marL="0" lvl="0" indent="0" algn="l" rtl="0">
              <a:spcBef>
                <a:spcPts val="1600"/>
              </a:spcBef>
              <a:spcAft>
                <a:spcPts val="0"/>
              </a:spcAft>
              <a:buNone/>
            </a:pPr>
            <a:r>
              <a:rPr lang="en">
                <a:solidFill>
                  <a:srgbClr val="000000"/>
                </a:solidFill>
              </a:rPr>
              <a:t>Books:  </a:t>
            </a:r>
            <a:endParaRPr>
              <a:solidFill>
                <a:srgbClr val="000000"/>
              </a:solidFill>
            </a:endParaRPr>
          </a:p>
          <a:p>
            <a:pPr marL="457200" lvl="0" indent="-317500" algn="l" rtl="0">
              <a:spcBef>
                <a:spcPts val="1600"/>
              </a:spcBef>
              <a:spcAft>
                <a:spcPts val="0"/>
              </a:spcAft>
              <a:buClr>
                <a:srgbClr val="000000"/>
              </a:buClr>
              <a:buSzPts val="1400"/>
              <a:buAutoNum type="arabicPeriod"/>
            </a:pPr>
            <a:r>
              <a:rPr lang="en">
                <a:solidFill>
                  <a:srgbClr val="000000"/>
                </a:solidFill>
              </a:rPr>
              <a:t>I Have Lived A Thousand Years:  Growing Up in the Holocaust by Livia Bitton-Jackson</a:t>
            </a:r>
            <a:endParaRPr>
              <a:solidFill>
                <a:srgbClr val="000000"/>
              </a:solidFill>
            </a:endParaRPr>
          </a:p>
          <a:p>
            <a:pPr marL="457200" lvl="0" indent="-317500" algn="l" rtl="0">
              <a:spcBef>
                <a:spcPts val="0"/>
              </a:spcBef>
              <a:spcAft>
                <a:spcPts val="0"/>
              </a:spcAft>
              <a:buClr>
                <a:srgbClr val="000000"/>
              </a:buClr>
              <a:buSzPts val="1400"/>
              <a:buAutoNum type="arabicPeriod"/>
            </a:pPr>
            <a:r>
              <a:rPr lang="en">
                <a:solidFill>
                  <a:srgbClr val="000000"/>
                </a:solidFill>
              </a:rPr>
              <a:t>Night by Elie Wiesel</a:t>
            </a:r>
            <a:endParaRPr>
              <a:solidFill>
                <a:srgbClr val="000000"/>
              </a:solidFill>
            </a:endParaRPr>
          </a:p>
          <a:p>
            <a:pPr marL="457200" lvl="0" indent="-317500" algn="l" rtl="0">
              <a:spcBef>
                <a:spcPts val="0"/>
              </a:spcBef>
              <a:spcAft>
                <a:spcPts val="0"/>
              </a:spcAft>
              <a:buClr>
                <a:srgbClr val="000000"/>
              </a:buClr>
              <a:buSzPts val="1400"/>
              <a:buAutoNum type="arabicPeriod"/>
            </a:pPr>
            <a:r>
              <a:rPr lang="en">
                <a:solidFill>
                  <a:srgbClr val="000000"/>
                </a:solidFill>
              </a:rPr>
              <a:t>A Diary of a Young Girl by Anne Frank</a:t>
            </a:r>
            <a:endParaRPr>
              <a:solidFill>
                <a:srgbClr val="000000"/>
              </a:solidFill>
            </a:endParaRPr>
          </a:p>
          <a:p>
            <a:pPr marL="457200" lvl="0" indent="-317500" algn="l" rtl="0">
              <a:spcBef>
                <a:spcPts val="0"/>
              </a:spcBef>
              <a:spcAft>
                <a:spcPts val="0"/>
              </a:spcAft>
              <a:buClr>
                <a:srgbClr val="000000"/>
              </a:buClr>
              <a:buSzPts val="1400"/>
              <a:buAutoNum type="arabicPeriod"/>
            </a:pPr>
            <a:r>
              <a:rPr lang="en">
                <a:solidFill>
                  <a:srgbClr val="000000"/>
                </a:solidFill>
              </a:rPr>
              <a:t>Etc.</a:t>
            </a:r>
            <a:endParaRPr>
              <a:solidFill>
                <a:srgbClr val="000000"/>
              </a:solidFill>
            </a:endParaRPr>
          </a:p>
        </p:txBody>
      </p:sp>
      <p:sp>
        <p:nvSpPr>
          <p:cNvPr id="75" name="Google Shape;75;p16"/>
          <p:cNvSpPr txBox="1"/>
          <p:nvPr/>
        </p:nvSpPr>
        <p:spPr>
          <a:xfrm>
            <a:off x="236700" y="739375"/>
            <a:ext cx="3363600" cy="4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5"/>
              </a:rPr>
              <a:t>Suitcase Vocabulary List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A04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60775"/>
            <a:ext cx="8520600" cy="5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Procedures for Delivering Lesson:</a:t>
            </a:r>
            <a:endParaRPr b="1"/>
          </a:p>
        </p:txBody>
      </p:sp>
      <p:sp>
        <p:nvSpPr>
          <p:cNvPr id="81" name="Google Shape;81;p17"/>
          <p:cNvSpPr txBox="1">
            <a:spLocks noGrp="1"/>
          </p:cNvSpPr>
          <p:nvPr>
            <p:ph type="body" idx="1"/>
          </p:nvPr>
        </p:nvSpPr>
        <p:spPr>
          <a:xfrm>
            <a:off x="42875" y="728675"/>
            <a:ext cx="9101100" cy="44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lphaUcPeriod"/>
            </a:pPr>
            <a:r>
              <a:rPr lang="en">
                <a:solidFill>
                  <a:srgbClr val="000000"/>
                </a:solidFill>
              </a:rPr>
              <a:t> </a:t>
            </a:r>
            <a:r>
              <a:rPr lang="en" b="1">
                <a:solidFill>
                  <a:srgbClr val="000000"/>
                </a:solidFill>
              </a:rPr>
              <a:t>Pick a Person/Biography/Individual Profile Card</a:t>
            </a:r>
            <a:endParaRPr b="1">
              <a:solidFill>
                <a:srgbClr val="000000"/>
              </a:solidFill>
            </a:endParaRPr>
          </a:p>
          <a:p>
            <a:pPr marL="457200" lvl="0" indent="-342900" algn="l" rtl="0">
              <a:lnSpc>
                <a:spcPct val="100000"/>
              </a:lnSpc>
              <a:spcBef>
                <a:spcPts val="0"/>
              </a:spcBef>
              <a:spcAft>
                <a:spcPts val="0"/>
              </a:spcAft>
              <a:buClr>
                <a:srgbClr val="000000"/>
              </a:buClr>
              <a:buSzPts val="1800"/>
              <a:buAutoNum type="alphaUcPeriod"/>
            </a:pPr>
            <a:r>
              <a:rPr lang="en" b="1">
                <a:solidFill>
                  <a:srgbClr val="000000"/>
                </a:solidFill>
              </a:rPr>
              <a:t>Timeline:</a:t>
            </a:r>
            <a:endParaRPr b="1">
              <a:solidFill>
                <a:srgbClr val="000000"/>
              </a:solidFill>
            </a:endParaRPr>
          </a:p>
          <a:p>
            <a:pPr marL="457200" lvl="0" indent="0" algn="l" rtl="0">
              <a:lnSpc>
                <a:spcPct val="100000"/>
              </a:lnSpc>
              <a:spcBef>
                <a:spcPts val="1600"/>
              </a:spcBef>
              <a:spcAft>
                <a:spcPts val="0"/>
              </a:spcAft>
              <a:buNone/>
            </a:pPr>
            <a:r>
              <a:rPr lang="en" b="1">
                <a:solidFill>
                  <a:srgbClr val="000000"/>
                </a:solidFill>
              </a:rPr>
              <a:t>Do a timeline using one of these:		Requirements:</a:t>
            </a:r>
            <a:r>
              <a:rPr lang="en">
                <a:solidFill>
                  <a:srgbClr val="000000"/>
                </a:solidFill>
              </a:rPr>
              <a:t>	</a:t>
            </a:r>
            <a:endParaRPr>
              <a:solidFill>
                <a:srgbClr val="000000"/>
              </a:solidFill>
            </a:endParaRPr>
          </a:p>
          <a:p>
            <a:pPr marL="457200" lvl="0" indent="0" algn="l" rtl="0">
              <a:lnSpc>
                <a:spcPct val="100000"/>
              </a:lnSpc>
              <a:spcBef>
                <a:spcPts val="1600"/>
              </a:spcBef>
              <a:spcAft>
                <a:spcPts val="0"/>
              </a:spcAft>
              <a:buNone/>
            </a:pPr>
            <a:r>
              <a:rPr lang="en">
                <a:solidFill>
                  <a:srgbClr val="000000"/>
                </a:solidFill>
              </a:rPr>
              <a:t>-Power Point:						</a:t>
            </a:r>
            <a:r>
              <a:rPr lang="en" sz="1700">
                <a:solidFill>
                  <a:srgbClr val="000000"/>
                </a:solidFill>
              </a:rPr>
              <a:t>-10 points about the person’s life</a:t>
            </a:r>
            <a:endParaRPr sz="1700">
              <a:solidFill>
                <a:srgbClr val="000000"/>
              </a:solidFill>
            </a:endParaRPr>
          </a:p>
          <a:p>
            <a:pPr marL="457200" lvl="0" indent="0" algn="l" rtl="0">
              <a:lnSpc>
                <a:spcPct val="100000"/>
              </a:lnSpc>
              <a:spcBef>
                <a:spcPts val="1600"/>
              </a:spcBef>
              <a:spcAft>
                <a:spcPts val="0"/>
              </a:spcAft>
              <a:buNone/>
            </a:pPr>
            <a:r>
              <a:rPr lang="en" sz="1700">
                <a:solidFill>
                  <a:srgbClr val="000000"/>
                </a:solidFill>
              </a:rPr>
              <a:t>-Google Slide:							-Dates (Month &amp; Year)         </a:t>
            </a:r>
            <a:endParaRPr sz="1700">
              <a:solidFill>
                <a:srgbClr val="000000"/>
              </a:solidFill>
            </a:endParaRPr>
          </a:p>
          <a:p>
            <a:pPr marL="457200" lvl="0" indent="0" algn="l" rtl="0">
              <a:lnSpc>
                <a:spcPct val="100000"/>
              </a:lnSpc>
              <a:spcBef>
                <a:spcPts val="1600"/>
              </a:spcBef>
              <a:spcAft>
                <a:spcPts val="0"/>
              </a:spcAft>
              <a:buNone/>
            </a:pPr>
            <a:r>
              <a:rPr lang="en" sz="1700">
                <a:solidFill>
                  <a:srgbClr val="000000"/>
                </a:solidFill>
              </a:rPr>
              <a:t>-Word Doc:							-Pictures</a:t>
            </a:r>
            <a:endParaRPr sz="1700">
              <a:solidFill>
                <a:srgbClr val="000000"/>
              </a:solidFill>
            </a:endParaRPr>
          </a:p>
          <a:p>
            <a:pPr marL="457200" lvl="0" indent="0" algn="l" rtl="0">
              <a:lnSpc>
                <a:spcPct val="100000"/>
              </a:lnSpc>
              <a:spcBef>
                <a:spcPts val="1600"/>
              </a:spcBef>
              <a:spcAft>
                <a:spcPts val="0"/>
              </a:spcAft>
              <a:buNone/>
            </a:pPr>
            <a:r>
              <a:rPr lang="en" sz="1700">
                <a:solidFill>
                  <a:srgbClr val="000000"/>
                </a:solidFill>
              </a:rPr>
              <a:t>-Hand Drawn:							-Grammatically Correct</a:t>
            </a:r>
            <a:endParaRPr sz="1700">
              <a:solidFill>
                <a:srgbClr val="000000"/>
              </a:solidFill>
            </a:endParaRPr>
          </a:p>
          <a:p>
            <a:pPr marL="457200" lvl="0" indent="0" algn="l" rtl="0">
              <a:lnSpc>
                <a:spcPct val="100000"/>
              </a:lnSpc>
              <a:spcBef>
                <a:spcPts val="1600"/>
              </a:spcBef>
              <a:spcAft>
                <a:spcPts val="0"/>
              </a:spcAft>
              <a:buNone/>
            </a:pPr>
            <a:r>
              <a:rPr lang="en" sz="1900">
                <a:solidFill>
                  <a:srgbClr val="000000"/>
                </a:solidFill>
              </a:rPr>
              <a:t>									</a:t>
            </a:r>
            <a:r>
              <a:rPr lang="en" sz="1600">
                <a:solidFill>
                  <a:srgbClr val="000000"/>
                </a:solidFill>
              </a:rPr>
              <a:t>-Each point must have an inference about what  </a:t>
            </a:r>
            <a:endParaRPr sz="1600">
              <a:solidFill>
                <a:srgbClr val="000000"/>
              </a:solidFill>
            </a:endParaRPr>
          </a:p>
          <a:p>
            <a:pPr marL="457200" lvl="0" indent="0" algn="l" rtl="0">
              <a:lnSpc>
                <a:spcPct val="100000"/>
              </a:lnSpc>
              <a:spcBef>
                <a:spcPts val="1600"/>
              </a:spcBef>
              <a:spcAft>
                <a:spcPts val="0"/>
              </a:spcAft>
              <a:buNone/>
            </a:pPr>
            <a:r>
              <a:rPr lang="en" sz="1600">
                <a:solidFill>
                  <a:srgbClr val="000000"/>
                </a:solidFill>
              </a:rPr>
              <a:t>									your person might have been feeling.</a:t>
            </a:r>
            <a:endParaRPr sz="1600">
              <a:solidFill>
                <a:srgbClr val="000000"/>
              </a:solidFill>
            </a:endParaRPr>
          </a:p>
          <a:p>
            <a:pPr marL="457200" lvl="0" indent="0" algn="l" rtl="0">
              <a:lnSpc>
                <a:spcPct val="100000"/>
              </a:lnSpc>
              <a:spcBef>
                <a:spcPts val="1600"/>
              </a:spcBef>
              <a:spcAft>
                <a:spcPts val="0"/>
              </a:spcAft>
              <a:buNone/>
            </a:pPr>
            <a:r>
              <a:rPr lang="en" sz="1500">
                <a:solidFill>
                  <a:srgbClr val="000000"/>
                </a:solidFill>
              </a:rPr>
              <a:t>									</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4300" y="75000"/>
            <a:ext cx="9001200" cy="54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highlight>
                  <a:srgbClr val="DAA049"/>
                </a:highlight>
              </a:rPr>
              <a:t>Suitcase Project:</a:t>
            </a:r>
            <a:endParaRPr sz="2500" b="1">
              <a:highlight>
                <a:srgbClr val="DAA049"/>
              </a:highlight>
            </a:endParaRPr>
          </a:p>
        </p:txBody>
      </p:sp>
      <p:sp>
        <p:nvSpPr>
          <p:cNvPr id="87" name="Google Shape;87;p18"/>
          <p:cNvSpPr txBox="1">
            <a:spLocks noGrp="1"/>
          </p:cNvSpPr>
          <p:nvPr>
            <p:ph type="body" idx="1"/>
          </p:nvPr>
        </p:nvSpPr>
        <p:spPr>
          <a:xfrm>
            <a:off x="160725" y="803675"/>
            <a:ext cx="8690400" cy="42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700" b="1">
                <a:solidFill>
                  <a:schemeClr val="dk1"/>
                </a:solidFill>
                <a:highlight>
                  <a:srgbClr val="DAA049"/>
                </a:highlight>
                <a:latin typeface="Times New Roman"/>
                <a:ea typeface="Times New Roman"/>
                <a:cs typeface="Times New Roman"/>
                <a:sym typeface="Times New Roman"/>
              </a:rPr>
              <a:t>Students will have to either get a suitcase or get a box and turn it into a replica of a suitcase that a person of the Holocaust may have taken with them once they were captured.  </a:t>
            </a:r>
            <a:endParaRPr sz="1700" b="1">
              <a:solidFill>
                <a:schemeClr val="dk1"/>
              </a:solidFill>
              <a:highlight>
                <a:srgbClr val="DAA049"/>
              </a:highlight>
              <a:latin typeface="Times New Roman"/>
              <a:ea typeface="Times New Roman"/>
              <a:cs typeface="Times New Roman"/>
              <a:sym typeface="Times New Roman"/>
            </a:endParaRPr>
          </a:p>
          <a:p>
            <a:pPr marL="0" lvl="0" indent="0" algn="l" rtl="0">
              <a:spcBef>
                <a:spcPts val="0"/>
              </a:spcBef>
              <a:spcAft>
                <a:spcPts val="0"/>
              </a:spcAft>
              <a:buNone/>
            </a:pPr>
            <a:endParaRPr sz="1700" b="1">
              <a:solidFill>
                <a:schemeClr val="dk1"/>
              </a:solidFill>
              <a:highlight>
                <a:srgbClr val="DAA049"/>
              </a:highlight>
              <a:latin typeface="Times New Roman"/>
              <a:ea typeface="Times New Roman"/>
              <a:cs typeface="Times New Roman"/>
              <a:sym typeface="Times New Roman"/>
            </a:endParaRPr>
          </a:p>
          <a:p>
            <a:pPr marL="0" lvl="0" indent="0" algn="l" rtl="0">
              <a:spcBef>
                <a:spcPts val="0"/>
              </a:spcBef>
              <a:spcAft>
                <a:spcPts val="0"/>
              </a:spcAft>
              <a:buNone/>
            </a:pPr>
            <a:endParaRPr sz="1700" b="1">
              <a:solidFill>
                <a:schemeClr val="dk1"/>
              </a:solidFill>
              <a:highlight>
                <a:srgbClr val="DAA049"/>
              </a:highlight>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AutoNum type="arabicPeriod"/>
            </a:pPr>
            <a:r>
              <a:rPr lang="en" sz="1700" b="1">
                <a:solidFill>
                  <a:schemeClr val="dk1"/>
                </a:solidFill>
                <a:highlight>
                  <a:srgbClr val="DAA049"/>
                </a:highlight>
                <a:latin typeface="Times New Roman"/>
                <a:ea typeface="Times New Roman"/>
                <a:cs typeface="Times New Roman"/>
                <a:sym typeface="Times New Roman"/>
              </a:rPr>
              <a:t> Graded Appearance:  How authentic did the student make his or her suitcase look?  What kind of things did he or she do to make it eye catching?</a:t>
            </a:r>
            <a:endParaRPr sz="1700" b="1">
              <a:solidFill>
                <a:schemeClr val="dk1"/>
              </a:solidFill>
              <a:highlight>
                <a:srgbClr val="DAA049"/>
              </a:highlight>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AutoNum type="arabicPeriod"/>
            </a:pPr>
            <a:r>
              <a:rPr lang="en" sz="1700" b="1">
                <a:solidFill>
                  <a:schemeClr val="dk1"/>
                </a:solidFill>
                <a:highlight>
                  <a:srgbClr val="DAA049"/>
                </a:highlight>
                <a:latin typeface="Times New Roman"/>
                <a:ea typeface="Times New Roman"/>
                <a:cs typeface="Times New Roman"/>
                <a:sym typeface="Times New Roman"/>
              </a:rPr>
              <a:t>Inside:  What kind of things were put into the suitcase that represents the person, book, or individual profile card the student has chosen to do for this project?  Do the items represent the person the student is studying?  </a:t>
            </a:r>
            <a:endParaRPr sz="1700" b="1">
              <a:solidFill>
                <a:schemeClr val="dk1"/>
              </a:solidFill>
              <a:highlight>
                <a:srgbClr val="DAA049"/>
              </a:highlight>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AutoNum type="arabicPeriod"/>
            </a:pPr>
            <a:r>
              <a:rPr lang="en" sz="1700" b="1">
                <a:solidFill>
                  <a:schemeClr val="dk1"/>
                </a:solidFill>
                <a:highlight>
                  <a:srgbClr val="DAA049"/>
                </a:highlight>
                <a:latin typeface="Times New Roman"/>
                <a:ea typeface="Times New Roman"/>
                <a:cs typeface="Times New Roman"/>
                <a:sym typeface="Times New Roman"/>
              </a:rPr>
              <a:t>Organization:  How organized and neat is the project?  Is it well put together?</a:t>
            </a:r>
            <a:endParaRPr sz="1700" b="1">
              <a:solidFill>
                <a:schemeClr val="dk1"/>
              </a:solidFill>
              <a:highlight>
                <a:srgbClr val="DAA049"/>
              </a:highlight>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AutoNum type="arabicPeriod"/>
            </a:pPr>
            <a:r>
              <a:rPr lang="en" sz="1700" b="1">
                <a:solidFill>
                  <a:schemeClr val="dk1"/>
                </a:solidFill>
                <a:highlight>
                  <a:srgbClr val="DAA049"/>
                </a:highlight>
                <a:latin typeface="Times New Roman"/>
                <a:ea typeface="Times New Roman"/>
                <a:cs typeface="Times New Roman"/>
                <a:sym typeface="Times New Roman"/>
              </a:rPr>
              <a:t>Writing Exercise:  Did the student present an essay explaining what was in the suitcase and why they feel these items best represent the person they chose?   </a:t>
            </a:r>
            <a:endParaRPr sz="1700" b="1">
              <a:solidFill>
                <a:schemeClr val="dk1"/>
              </a:solidFill>
              <a:highlight>
                <a:srgbClr val="DAA049"/>
              </a:highlight>
              <a:latin typeface="Times New Roman"/>
              <a:ea typeface="Times New Roman"/>
              <a:cs typeface="Times New Roman"/>
              <a:sym typeface="Times New Roman"/>
            </a:endParaRPr>
          </a:p>
          <a:p>
            <a:pPr marL="914400" lvl="0" indent="0" algn="l" rtl="0">
              <a:spcBef>
                <a:spcPts val="0"/>
              </a:spcBef>
              <a:spcAft>
                <a:spcPts val="0"/>
              </a:spcAft>
              <a:buNone/>
            </a:pPr>
            <a:endParaRPr sz="1300" b="1">
              <a:solidFill>
                <a:schemeClr val="dk1"/>
              </a:solidFill>
              <a:highlight>
                <a:srgbClr val="DAA049"/>
              </a:highlight>
              <a:latin typeface="Times New Roman"/>
              <a:ea typeface="Times New Roman"/>
              <a:cs typeface="Times New Roman"/>
              <a:sym typeface="Times New Roman"/>
            </a:endParaRPr>
          </a:p>
          <a:p>
            <a:pPr marL="91440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A049"/>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Writing Exercise:  </a:t>
            </a:r>
            <a:endParaRPr sz="2500" b="1"/>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AutoNum type="arabicPeriod"/>
            </a:pPr>
            <a:r>
              <a:rPr lang="en" sz="2000" b="1">
                <a:solidFill>
                  <a:srgbClr val="000000"/>
                </a:solidFill>
              </a:rPr>
              <a:t> Assignment:  </a:t>
            </a:r>
            <a:endParaRPr sz="2000" b="1">
              <a:solidFill>
                <a:srgbClr val="000000"/>
              </a:solidFill>
            </a:endParaRPr>
          </a:p>
          <a:p>
            <a:pPr marL="457200" lvl="0" indent="0" algn="l" rtl="0">
              <a:spcBef>
                <a:spcPts val="1600"/>
              </a:spcBef>
              <a:spcAft>
                <a:spcPts val="0"/>
              </a:spcAft>
              <a:buNone/>
            </a:pPr>
            <a:r>
              <a:rPr lang="en" sz="2000" b="1" u="sng">
                <a:solidFill>
                  <a:schemeClr val="hlink"/>
                </a:solidFill>
                <a:hlinkClick r:id="rId3"/>
              </a:rPr>
              <a:t>Suitcase Writing Assignment</a:t>
            </a:r>
            <a:endParaRPr sz="2000" b="1">
              <a:solidFill>
                <a:srgbClr val="000000"/>
              </a:solidFill>
            </a:endParaRPr>
          </a:p>
          <a:p>
            <a:pPr marL="457200" lvl="0" indent="0" algn="l" rtl="0">
              <a:spcBef>
                <a:spcPts val="1600"/>
              </a:spcBef>
              <a:spcAft>
                <a:spcPts val="0"/>
              </a:spcAft>
              <a:buNone/>
            </a:pPr>
            <a:endParaRPr sz="2000" b="1">
              <a:solidFill>
                <a:srgbClr val="000000"/>
              </a:solidFill>
            </a:endParaRPr>
          </a:p>
          <a:p>
            <a:pPr marL="457200" lvl="0" indent="-355600" algn="l" rtl="0">
              <a:lnSpc>
                <a:spcPct val="100000"/>
              </a:lnSpc>
              <a:spcBef>
                <a:spcPts val="1600"/>
              </a:spcBef>
              <a:spcAft>
                <a:spcPts val="0"/>
              </a:spcAft>
              <a:buClr>
                <a:srgbClr val="000000"/>
              </a:buClr>
              <a:buSzPts val="2000"/>
              <a:buAutoNum type="arabicPeriod"/>
            </a:pPr>
            <a:r>
              <a:rPr lang="en" sz="2000" b="1">
                <a:solidFill>
                  <a:srgbClr val="000000"/>
                </a:solidFill>
              </a:rPr>
              <a:t>Requirements: </a:t>
            </a:r>
            <a:endParaRPr sz="2000" b="1">
              <a:solidFill>
                <a:srgbClr val="000000"/>
              </a:solidFill>
            </a:endParaRPr>
          </a:p>
          <a:p>
            <a:pPr marL="457200" lvl="0" indent="0" algn="l" rtl="0">
              <a:lnSpc>
                <a:spcPct val="100000"/>
              </a:lnSpc>
              <a:spcBef>
                <a:spcPts val="1600"/>
              </a:spcBef>
              <a:spcAft>
                <a:spcPts val="0"/>
              </a:spcAft>
              <a:buNone/>
            </a:pPr>
            <a:r>
              <a:rPr lang="en" sz="2000" b="1">
                <a:solidFill>
                  <a:srgbClr val="000000"/>
                </a:solidFill>
              </a:rPr>
              <a:t>-Restate and write complete sentences.</a:t>
            </a:r>
            <a:endParaRPr sz="2000" b="1">
              <a:solidFill>
                <a:srgbClr val="000000"/>
              </a:solidFill>
            </a:endParaRPr>
          </a:p>
          <a:p>
            <a:pPr marL="457200" lvl="0" indent="0" algn="l" rtl="0">
              <a:lnSpc>
                <a:spcPct val="100000"/>
              </a:lnSpc>
              <a:spcBef>
                <a:spcPts val="1600"/>
              </a:spcBef>
              <a:spcAft>
                <a:spcPts val="1600"/>
              </a:spcAft>
              <a:buNone/>
            </a:pPr>
            <a:r>
              <a:rPr lang="en" sz="2000" b="1">
                <a:solidFill>
                  <a:srgbClr val="000000"/>
                </a:solidFill>
              </a:rPr>
              <a:t>-Grammatically correct.</a:t>
            </a:r>
            <a:endParaRPr sz="2000"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A049"/>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Assessment Plan:</a:t>
            </a:r>
            <a:endParaRPr sz="2500" b="1"/>
          </a:p>
        </p:txBody>
      </p:sp>
      <p:sp>
        <p:nvSpPr>
          <p:cNvPr id="99" name="Google Shape;99;p20"/>
          <p:cNvSpPr txBox="1">
            <a:spLocks noGrp="1"/>
          </p:cNvSpPr>
          <p:nvPr>
            <p:ph type="body" idx="1"/>
          </p:nvPr>
        </p:nvSpPr>
        <p:spPr>
          <a:xfrm>
            <a:off x="311700" y="1152475"/>
            <a:ext cx="476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55600" algn="l" rtl="0">
              <a:spcBef>
                <a:spcPts val="1600"/>
              </a:spcBef>
              <a:spcAft>
                <a:spcPts val="0"/>
              </a:spcAft>
              <a:buClr>
                <a:srgbClr val="000000"/>
              </a:buClr>
              <a:buSzPts val="2000"/>
              <a:buAutoNum type="arabicPeriod"/>
            </a:pPr>
            <a:r>
              <a:rPr lang="en" sz="2000">
                <a:solidFill>
                  <a:srgbClr val="000000"/>
                </a:solidFill>
              </a:rPr>
              <a:t> Timelines:   50 Points</a:t>
            </a:r>
            <a:endParaRPr sz="2000">
              <a:solidFill>
                <a:srgbClr val="000000"/>
              </a:solidFill>
            </a:endParaRPr>
          </a:p>
          <a:p>
            <a:pPr marL="457200" lvl="0" indent="-355600" algn="l" rtl="0">
              <a:spcBef>
                <a:spcPts val="1000"/>
              </a:spcBef>
              <a:spcAft>
                <a:spcPts val="0"/>
              </a:spcAft>
              <a:buClr>
                <a:srgbClr val="000000"/>
              </a:buClr>
              <a:buSzPts val="2000"/>
              <a:buAutoNum type="arabicPeriod"/>
            </a:pPr>
            <a:r>
              <a:rPr lang="en" sz="2000">
                <a:solidFill>
                  <a:srgbClr val="000000"/>
                </a:solidFill>
              </a:rPr>
              <a:t>Suitcase Project: 100 Points</a:t>
            </a:r>
            <a:endParaRPr sz="2000">
              <a:solidFill>
                <a:srgbClr val="000000"/>
              </a:solidFill>
            </a:endParaRPr>
          </a:p>
          <a:p>
            <a:pPr marL="457200" lvl="0" indent="-355600" algn="l" rtl="0">
              <a:spcBef>
                <a:spcPts val="1000"/>
              </a:spcBef>
              <a:spcAft>
                <a:spcPts val="0"/>
              </a:spcAft>
              <a:buClr>
                <a:srgbClr val="000000"/>
              </a:buClr>
              <a:buSzPts val="2000"/>
              <a:buAutoNum type="arabicPeriod"/>
            </a:pPr>
            <a:r>
              <a:rPr lang="en" sz="2000">
                <a:solidFill>
                  <a:srgbClr val="000000"/>
                </a:solidFill>
              </a:rPr>
              <a:t>Writing Assignment:  25 Points</a:t>
            </a:r>
            <a:endParaRPr sz="2000">
              <a:solidFill>
                <a:srgbClr val="000000"/>
              </a:solidFill>
            </a:endParaRPr>
          </a:p>
        </p:txBody>
      </p:sp>
      <p:pic>
        <p:nvPicPr>
          <p:cNvPr id="100" name="Google Shape;100;p20"/>
          <p:cNvPicPr preferRelativeResize="0"/>
          <p:nvPr/>
        </p:nvPicPr>
        <p:blipFill>
          <a:blip r:embed="rId3">
            <a:alphaModFix/>
          </a:blip>
          <a:stretch>
            <a:fillRect/>
          </a:stretch>
        </p:blipFill>
        <p:spPr>
          <a:xfrm>
            <a:off x="4725600" y="155250"/>
            <a:ext cx="2235400" cy="2466975"/>
          </a:xfrm>
          <a:prstGeom prst="rect">
            <a:avLst/>
          </a:prstGeom>
          <a:noFill/>
          <a:ln>
            <a:noFill/>
          </a:ln>
        </p:spPr>
      </p:pic>
      <p:pic>
        <p:nvPicPr>
          <p:cNvPr id="101" name="Google Shape;101;p20"/>
          <p:cNvPicPr preferRelativeResize="0"/>
          <p:nvPr/>
        </p:nvPicPr>
        <p:blipFill>
          <a:blip r:embed="rId4">
            <a:alphaModFix/>
          </a:blip>
          <a:stretch>
            <a:fillRect/>
          </a:stretch>
        </p:blipFill>
        <p:spPr>
          <a:xfrm>
            <a:off x="7048725" y="155250"/>
            <a:ext cx="1847850" cy="2466975"/>
          </a:xfrm>
          <a:prstGeom prst="rect">
            <a:avLst/>
          </a:prstGeom>
          <a:noFill/>
          <a:ln>
            <a:noFill/>
          </a:ln>
        </p:spPr>
      </p:pic>
      <p:pic>
        <p:nvPicPr>
          <p:cNvPr id="102" name="Google Shape;102;p20"/>
          <p:cNvPicPr preferRelativeResize="0"/>
          <p:nvPr/>
        </p:nvPicPr>
        <p:blipFill>
          <a:blip r:embed="rId5">
            <a:alphaModFix/>
          </a:blip>
          <a:stretch>
            <a:fillRect/>
          </a:stretch>
        </p:blipFill>
        <p:spPr>
          <a:xfrm>
            <a:off x="3047513" y="3123400"/>
            <a:ext cx="2925375" cy="1946374"/>
          </a:xfrm>
          <a:prstGeom prst="rect">
            <a:avLst/>
          </a:prstGeom>
          <a:noFill/>
          <a:ln>
            <a:noFill/>
          </a:ln>
        </p:spPr>
      </p:pic>
      <p:pic>
        <p:nvPicPr>
          <p:cNvPr id="103" name="Google Shape;103;p20"/>
          <p:cNvPicPr preferRelativeResize="0"/>
          <p:nvPr/>
        </p:nvPicPr>
        <p:blipFill>
          <a:blip r:embed="rId6">
            <a:alphaModFix/>
          </a:blip>
          <a:stretch>
            <a:fillRect/>
          </a:stretch>
        </p:blipFill>
        <p:spPr>
          <a:xfrm>
            <a:off x="6089350" y="3123400"/>
            <a:ext cx="2619375" cy="1946375"/>
          </a:xfrm>
          <a:prstGeom prst="rect">
            <a:avLst/>
          </a:prstGeom>
          <a:noFill/>
          <a:ln>
            <a:noFill/>
          </a:ln>
        </p:spPr>
      </p:pic>
      <p:pic>
        <p:nvPicPr>
          <p:cNvPr id="104" name="Google Shape;104;p20"/>
          <p:cNvPicPr preferRelativeResize="0"/>
          <p:nvPr/>
        </p:nvPicPr>
        <p:blipFill>
          <a:blip r:embed="rId7">
            <a:alphaModFix/>
          </a:blip>
          <a:stretch>
            <a:fillRect/>
          </a:stretch>
        </p:blipFill>
        <p:spPr>
          <a:xfrm>
            <a:off x="311700" y="3123401"/>
            <a:ext cx="2619375" cy="194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On-screen Show (16:9)</PresentationFormat>
  <Paragraphs>69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Simple Light</vt:lpstr>
      <vt:lpstr>Suitcase Project</vt:lpstr>
      <vt:lpstr>PowerPoint Presentation</vt:lpstr>
      <vt:lpstr>Academic Standards</vt:lpstr>
      <vt:lpstr>Key Vocabulary     Documents Provided               For Students</vt:lpstr>
      <vt:lpstr>Procedures for Delivering Lesson:</vt:lpstr>
      <vt:lpstr>Suitcase Project:</vt:lpstr>
      <vt:lpstr>Writing Exercise:  </vt:lpstr>
      <vt:lpstr>Assessment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Suitcase Project</dc:title>
  <dc:creator>Brian B. Kahn</dc:creator>
  <cp:lastModifiedBy>Kahn, Brian B</cp:lastModifiedBy>
  <cp:revision>1</cp:revision>
  <dcterms:modified xsi:type="dcterms:W3CDTF">2021-12-03T16:02:15Z</dcterms:modified>
</cp:coreProperties>
</file>