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Constantia" panose="02030602050306030303" pitchFamily="18"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387"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22" name="Google Shape;2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171" name="Google Shape;17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189" name="Google Shape;189;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203" name="Google Shape;20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220" name="Google Shape;220;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237" name="Google Shape;237;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250" name="Google Shape;250;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263" name="Google Shape;263;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 name="Google Shape;4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42" name="Google Shape;4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280" name="Google Shape;280;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291" name="Google Shape;291;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302" name="Google Shape;302;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312" name="Google Shape;312;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324" name="Google Shape;324;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335" name="Google Shape;335;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345" name="Google Shape;345;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61" name="Google Shape;6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79" name="Google Shape;7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98" name="Google Shape;98;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117" name="Google Shape;11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139" name="Google Shape;13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Picture background with textured caption</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(Intermediate)</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textured shape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Slides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Layout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Blank</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5”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4”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Textures</a:t>
            </a:r>
            <a:r>
              <a:rPr lang="en-US" sz="1200" b="0" i="0" u="none" strike="noStrike" cap="none">
                <a:solidFill>
                  <a:schemeClr val="dk1"/>
                </a:solidFill>
                <a:latin typeface="Calibri"/>
                <a:ea typeface="Calibri"/>
                <a:cs typeface="Calibri"/>
                <a:sym typeface="Calibri"/>
              </a:rPr>
              <a:t> and then click and then click </a:t>
            </a:r>
            <a:r>
              <a:rPr lang="en-US" sz="1200" b="1" i="0" u="none" strike="noStrike" cap="none">
                <a:solidFill>
                  <a:schemeClr val="dk1"/>
                </a:solidFill>
                <a:latin typeface="Calibri"/>
                <a:ea typeface="Calibri"/>
                <a:cs typeface="Calibri"/>
                <a:sym typeface="Calibri"/>
              </a:rPr>
              <a:t>Pink Tissue Paper </a:t>
            </a:r>
            <a:r>
              <a:rPr lang="en-US" sz="1200" b="0" i="0" u="none" strike="noStrike" cap="none">
                <a:solidFill>
                  <a:schemeClr val="dk1"/>
                </a:solidFill>
                <a:latin typeface="Calibri"/>
                <a:ea typeface="Calibri"/>
                <a:cs typeface="Calibri"/>
                <a:sym typeface="Calibri"/>
              </a:rPr>
              <a:t>(fourth row).</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20%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No</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line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in the left pane, and in the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Recolor</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Orange, Accent color 6 Dark </a:t>
            </a:r>
            <a:r>
              <a:rPr lang="en-US" sz="1200" b="0" i="0" u="none" strike="noStrike" cap="none">
                <a:solidFill>
                  <a:schemeClr val="dk1"/>
                </a:solidFill>
                <a:latin typeface="Calibri"/>
                <a:ea typeface="Calibri"/>
                <a:cs typeface="Calibri"/>
                <a:sym typeface="Calibri"/>
              </a:rPr>
              <a:t>(second row).</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do the following:</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Glow</a:t>
            </a:r>
            <a:r>
              <a:rPr lang="en-US" sz="1200" b="0" i="0" u="none" strike="noStrike" cap="none">
                <a:solidFill>
                  <a:schemeClr val="dk1"/>
                </a:solidFill>
                <a:latin typeface="Calibri"/>
                <a:ea typeface="Calibri"/>
                <a:cs typeface="Calibri"/>
                <a:sym typeface="Calibri"/>
              </a:rPr>
              <a:t>, click the button next to </a:t>
            </a:r>
            <a:r>
              <a:rPr lang="en-US" sz="1200" b="1" i="0" u="none" strike="noStrike" cap="none">
                <a:solidFill>
                  <a:schemeClr val="dk1"/>
                </a:solidFill>
                <a:latin typeface="Calibri"/>
                <a:ea typeface="Calibri"/>
                <a:cs typeface="Calibri"/>
                <a:sym typeface="Calibri"/>
              </a:rPr>
              <a:t>Presets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No Glow</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Shapes</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Rectangles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Rectangle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On the slide, drag to draw a rectangle.</a:t>
            </a:r>
            <a:endParaRPr/>
          </a:p>
          <a:p>
            <a:pPr marL="228600" marR="0" lvl="0" indent="-228600" algn="l" rtl="0">
              <a:spcBef>
                <a:spcPts val="0"/>
              </a:spcBef>
              <a:spcAft>
                <a:spcPts val="0"/>
              </a:spcAft>
              <a:buClr>
                <a:schemeClr val="dk1"/>
              </a:buClr>
              <a:buSzPts val="1200"/>
              <a:buFont typeface="Calibri"/>
              <a:buAutoNum type="arabicPeriod" startAt="9"/>
            </a:pPr>
            <a:r>
              <a:rPr lang="en-US" sz="1200" b="0" i="0" u="none" strike="noStrike" cap="none">
                <a:solidFill>
                  <a:schemeClr val="dk1"/>
                </a:solidFill>
                <a:latin typeface="Calibri"/>
                <a:ea typeface="Calibri"/>
                <a:cs typeface="Calibri"/>
                <a:sym typeface="Calibri"/>
              </a:rPr>
              <a:t>Select the second rectangle.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and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Gradients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select </a:t>
            </a:r>
            <a:r>
              <a:rPr lang="en-US" sz="1200" b="1" i="0" u="none" strike="noStrike" cap="none">
                <a:solidFill>
                  <a:schemeClr val="dk1"/>
                </a:solidFill>
                <a:latin typeface="Calibri"/>
                <a:ea typeface="Calibri"/>
                <a:cs typeface="Calibri"/>
                <a:sym typeface="Calibri"/>
              </a:rPr>
              <a:t>Gradient fill</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Type</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Linear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Angle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90°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Under </a:t>
            </a:r>
            <a:r>
              <a:rPr lang="en-US" sz="1200" b="1" i="0" u="none" strike="noStrike" cap="none">
                <a:solidFill>
                  <a:schemeClr val="dk1"/>
                </a:solidFill>
                <a:latin typeface="Calibri"/>
                <a:ea typeface="Calibri"/>
                <a:cs typeface="Calibri"/>
                <a:sym typeface="Calibri"/>
              </a:rPr>
              <a:t>Gradient stops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Add gradient stops</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Remove gradient stops</a:t>
            </a:r>
            <a:r>
              <a:rPr lang="en-US" sz="1200" b="0" i="0" u="none" strike="noStrike" cap="none">
                <a:solidFill>
                  <a:schemeClr val="dk1"/>
                </a:solidFill>
                <a:latin typeface="Calibri"/>
                <a:ea typeface="Calibri"/>
                <a:cs typeface="Calibri"/>
                <a:sym typeface="Calibri"/>
              </a:rPr>
              <a:t> until two stops appear in the slider.</a:t>
            </a:r>
            <a:endParaRPr/>
          </a:p>
          <a:p>
            <a:pPr marL="228600" marR="0" lvl="0" indent="-228600" algn="l" rtl="0">
              <a:spcBef>
                <a:spcPts val="0"/>
              </a:spcBef>
              <a:spcAft>
                <a:spcPts val="0"/>
              </a:spcAft>
              <a:buClr>
                <a:schemeClr val="dk1"/>
              </a:buClr>
              <a:buSzPts val="1200"/>
              <a:buFont typeface="Calibri"/>
              <a:buAutoNum type="arabicPeriod" startAt="12"/>
            </a:pPr>
            <a:r>
              <a:rPr lang="en-US" sz="1200" b="0" i="0" u="none" strike="noStrike" cap="none">
                <a:solidFill>
                  <a:schemeClr val="dk1"/>
                </a:solidFill>
                <a:latin typeface="Calibri"/>
                <a:ea typeface="Calibri"/>
                <a:cs typeface="Calibri"/>
                <a:sym typeface="Calibri"/>
              </a:rPr>
              <a:t>Also under </a:t>
            </a:r>
            <a:r>
              <a:rPr lang="en-US" sz="1200" b="1" i="0" u="none" strike="noStrike" cap="none">
                <a:solidFill>
                  <a:schemeClr val="dk1"/>
                </a:solidFill>
                <a:latin typeface="Calibri"/>
                <a:ea typeface="Calibri"/>
                <a:cs typeface="Calibri"/>
                <a:sym typeface="Calibri"/>
              </a:rPr>
              <a:t>Gradient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stops</a:t>
            </a:r>
            <a:r>
              <a:rPr lang="en-US" sz="1200" b="0" i="0" u="none" strike="noStrike" cap="none">
                <a:solidFill>
                  <a:schemeClr val="dk1"/>
                </a:solidFill>
                <a:latin typeface="Calibri"/>
                <a:ea typeface="Calibri"/>
                <a:cs typeface="Calibri"/>
                <a:sym typeface="Calibri"/>
              </a:rPr>
              <a:t>, customize the gradient stops as follows:</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first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last stop in the slider, and then do the following:</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Position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100%</a:t>
            </a:r>
            <a:r>
              <a:rPr lang="en-US" sz="1200" b="0" i="0" u="none" strike="noStrike" cap="none">
                <a:solidFill>
                  <a:schemeClr val="dk1"/>
                </a:solidFill>
                <a:latin typeface="Calibri"/>
                <a:ea typeface="Calibri"/>
                <a:cs typeface="Calibri"/>
                <a:sym typeface="Calibri"/>
              </a:rPr>
              <a:t>.</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button next to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Theme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Colors</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Black, Text 1 </a:t>
            </a:r>
            <a:r>
              <a:rPr lang="en-US" sz="1200" b="0" i="0" u="none" strike="noStrike" cap="none">
                <a:solidFill>
                  <a:schemeClr val="dk1"/>
                </a:solidFill>
                <a:latin typeface="Calibri"/>
                <a:ea typeface="Calibri"/>
                <a:cs typeface="Calibri"/>
                <a:sym typeface="Calibri"/>
              </a:rPr>
              <a:t>(first row).</a:t>
            </a:r>
            <a:endParaRPr/>
          </a:p>
          <a:p>
            <a:pPr marL="1143000" marR="0" lvl="2" indent="-2286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in the left pane, and then in the </a:t>
            </a:r>
            <a:r>
              <a:rPr lang="en-US" sz="1200" b="1" i="0" u="none" strike="noStrike" cap="none">
                <a:solidFill>
                  <a:schemeClr val="dk1"/>
                </a:solidFill>
                <a:latin typeface="Calibri"/>
                <a:ea typeface="Calibri"/>
                <a:cs typeface="Calibri"/>
                <a:sym typeface="Calibri"/>
              </a:rPr>
              <a:t>Glow and Soft Edges </a:t>
            </a:r>
            <a:r>
              <a:rPr lang="en-US" sz="1200" b="0" i="0" u="none" strike="noStrike" cap="none">
                <a:solidFill>
                  <a:schemeClr val="dk1"/>
                </a:solidFill>
                <a:latin typeface="Calibri"/>
                <a:ea typeface="Calibri"/>
                <a:cs typeface="Calibri"/>
                <a:sym typeface="Calibri"/>
              </a:rPr>
              <a:t>pane, under </a:t>
            </a:r>
            <a:r>
              <a:rPr lang="en-US" sz="1200" b="1" i="0" u="none" strike="noStrike" cap="none">
                <a:solidFill>
                  <a:schemeClr val="dk1"/>
                </a:solidFill>
                <a:latin typeface="Calibri"/>
                <a:ea typeface="Calibri"/>
                <a:cs typeface="Calibri"/>
                <a:sym typeface="Calibri"/>
              </a:rPr>
              <a:t>Soft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Edges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5 pt</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Also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enter </a:t>
            </a:r>
            <a:r>
              <a:rPr lang="en-US" sz="1200" b="1" i="0" u="none" strike="noStrike" cap="none">
                <a:solidFill>
                  <a:schemeClr val="dk1"/>
                </a:solidFill>
                <a:latin typeface="Calibri"/>
                <a:ea typeface="Calibri"/>
                <a:cs typeface="Calibri"/>
                <a:sym typeface="Calibri"/>
              </a:rPr>
              <a:t>5”</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4”</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startAt="13"/>
            </a:pPr>
            <a:r>
              <a:rPr lang="en-US" sz="1200" b="0" i="0" u="none" strike="noStrike" cap="none">
                <a:solidFill>
                  <a:schemeClr val="dk1"/>
                </a:solidFill>
                <a:latin typeface="Calibri"/>
                <a:ea typeface="Calibri"/>
                <a:cs typeface="Calibri"/>
                <a:sym typeface="Calibri"/>
              </a:rPr>
              <a:t>Press and hold CTRL, and then select both rectangles.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To reproduce the clip art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Images</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Clip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Art</a:t>
            </a:r>
            <a:r>
              <a:rPr lang="en-US" sz="1200" b="0" i="0" u="none" strike="noStrike" cap="none">
                <a:solidFill>
                  <a:schemeClr val="dk1"/>
                </a:solidFill>
                <a:latin typeface="Calibri"/>
                <a:ea typeface="Calibri"/>
                <a:cs typeface="Calibri"/>
                <a:sym typeface="Calibri"/>
              </a:rPr>
              <a:t> pane,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Search for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00322861.wmf</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Results should be </a:t>
            </a:r>
            <a:r>
              <a:rPr lang="en-US" sz="1200" b="0" i="0" u="none" strike="noStrike" cap="none">
                <a:solidFill>
                  <a:schemeClr val="dk1"/>
                </a:solidFill>
                <a:latin typeface="Calibri"/>
                <a:ea typeface="Calibri"/>
                <a:cs typeface="Calibri"/>
                <a:sym typeface="Calibri"/>
              </a:rPr>
              <a:t>list, select </a:t>
            </a:r>
            <a:r>
              <a:rPr lang="en-US" sz="1200" b="1" i="0" u="none" strike="noStrike" cap="none">
                <a:solidFill>
                  <a:schemeClr val="dk1"/>
                </a:solidFill>
                <a:latin typeface="Calibri"/>
                <a:ea typeface="Calibri"/>
                <a:cs typeface="Calibri"/>
                <a:sym typeface="Calibri"/>
              </a:rPr>
              <a:t>All media file types</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a:t>
            </a:r>
            <a:r>
              <a:rPr lang="en-US" sz="1200" b="1" i="0" u="none" strike="noStrike" cap="none">
                <a:solidFill>
                  <a:schemeClr val="dk1"/>
                </a:solidFill>
                <a:latin typeface="Calibri"/>
                <a:ea typeface="Calibri"/>
                <a:cs typeface="Calibri"/>
                <a:sym typeface="Calibri"/>
              </a:rPr>
              <a:t>Include Office.com content</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Go</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Double-click the thumbnail of the clip art to insert it onto the slide.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clip art. Under </a:t>
            </a:r>
            <a:r>
              <a:rPr lang="en-US" sz="1200" b="1" i="0" u="none" strike="noStrike" cap="none">
                <a:solidFill>
                  <a:schemeClr val="dk1"/>
                </a:solidFill>
                <a:latin typeface="Calibri"/>
                <a:ea typeface="Calibri"/>
                <a:cs typeface="Calibri"/>
                <a:sym typeface="Calibri"/>
              </a:rPr>
              <a:t>Picture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group, enter </a:t>
            </a:r>
            <a:r>
              <a:rPr lang="en-US" sz="1200" b="1" i="0" u="none" strike="noStrike" cap="none">
                <a:solidFill>
                  <a:schemeClr val="dk1"/>
                </a:solidFill>
                <a:latin typeface="Calibri"/>
                <a:ea typeface="Calibri"/>
                <a:cs typeface="Calibri"/>
                <a:sym typeface="Calibri"/>
              </a:rPr>
              <a:t>0.56”</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Height</a:t>
            </a:r>
            <a:r>
              <a:rPr lang="en-US" sz="1200" b="0" i="0" u="none" strike="noStrike" cap="none">
                <a:solidFill>
                  <a:schemeClr val="dk1"/>
                </a:solidFill>
                <a:latin typeface="Calibri"/>
                <a:ea typeface="Calibri"/>
                <a:cs typeface="Calibri"/>
                <a:sym typeface="Calibri"/>
              </a:rPr>
              <a:t> box and </a:t>
            </a:r>
            <a:r>
              <a:rPr lang="en-US" sz="1200" b="1" i="0" u="none" strike="noStrike" cap="none">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into the </a:t>
            </a:r>
            <a:r>
              <a:rPr lang="en-US" sz="1200" b="1" i="0" u="none" strike="noStrike" cap="none">
                <a:solidFill>
                  <a:schemeClr val="dk1"/>
                </a:solidFill>
                <a:latin typeface="Calibri"/>
                <a:ea typeface="Calibri"/>
                <a:cs typeface="Calibri"/>
                <a:sym typeface="Calibri"/>
              </a:rPr>
              <a:t>Width</a:t>
            </a:r>
            <a:r>
              <a:rPr lang="en-US" sz="1200" b="0" i="0" u="none" strike="noStrike" cap="none">
                <a:solidFill>
                  <a:schemeClr val="dk1"/>
                </a:solidFill>
                <a:latin typeface="Calibri"/>
                <a:ea typeface="Calibri"/>
                <a:cs typeface="Calibri"/>
                <a:sym typeface="Calibri"/>
              </a:rPr>
              <a:t> box.</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Group</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Ungroup </a:t>
            </a:r>
            <a:r>
              <a:rPr lang="en-US" sz="1200" b="0" i="0" u="none" strike="noStrike" cap="none">
                <a:solidFill>
                  <a:schemeClr val="dk1"/>
                </a:solidFill>
                <a:latin typeface="Calibri"/>
                <a:ea typeface="Calibri"/>
                <a:cs typeface="Calibri"/>
                <a:sym typeface="Calibri"/>
              </a:rPr>
              <a:t>to convert the clip art to a Microsoft Office drawing object.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Edit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Select</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Selection Pane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Selection and Visibility </a:t>
            </a:r>
            <a:r>
              <a:rPr lang="en-US" sz="1200" b="0" i="0" u="none" strike="noStrike" cap="none">
                <a:solidFill>
                  <a:schemeClr val="dk1"/>
                </a:solidFill>
                <a:latin typeface="Calibri"/>
                <a:ea typeface="Calibri"/>
                <a:cs typeface="Calibri"/>
                <a:sym typeface="Calibri"/>
              </a:rPr>
              <a:t>pane, select </a:t>
            </a:r>
            <a:r>
              <a:rPr lang="en-US" sz="1200" b="1" i="0" u="none" strike="noStrike" cap="none">
                <a:solidFill>
                  <a:schemeClr val="dk1"/>
                </a:solidFill>
                <a:latin typeface="Calibri"/>
                <a:ea typeface="Calibri"/>
                <a:cs typeface="Calibri"/>
                <a:sym typeface="Calibri"/>
              </a:rPr>
              <a:t>Autoshape</a:t>
            </a:r>
            <a:r>
              <a:rPr lang="en-US" sz="1200" b="0" i="0" u="none" strike="noStrike" cap="none">
                <a:solidFill>
                  <a:schemeClr val="dk1"/>
                </a:solidFill>
                <a:latin typeface="Calibri"/>
                <a:ea typeface="Calibri"/>
                <a:cs typeface="Calibri"/>
                <a:sym typeface="Calibri"/>
              </a:rPr>
              <a:t> and press DELETE.</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Under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Tools</a:t>
            </a:r>
            <a:r>
              <a:rPr lang="en-US" sz="1200" b="0" i="0" u="none" strike="noStrike" cap="none">
                <a:solidFill>
                  <a:schemeClr val="dk1"/>
                </a:solidFill>
                <a:latin typeface="Calibri"/>
                <a:ea typeface="Calibri"/>
                <a:cs typeface="Calibri"/>
                <a:sym typeface="Calibri"/>
              </a:rPr>
              <a:t>, on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group, click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a:t>
            </a:r>
            <a:r>
              <a:rPr lang="en-US" sz="1200" b="0" i="0" u="none" strike="noStrike" cap="none">
                <a:solidFill>
                  <a:schemeClr val="dk1"/>
                </a:solidFill>
                <a:latin typeface="Calibri"/>
                <a:ea typeface="Calibri"/>
                <a:cs typeface="Calibri"/>
                <a:sym typeface="Calibri"/>
              </a:rPr>
              <a:t> dialog box launcher.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Solid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do the following:</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Black, Text 1</a:t>
            </a:r>
            <a:r>
              <a:rPr lang="en-US" sz="1200" b="0" i="0" u="none" strike="noStrike" cap="none">
                <a:solidFill>
                  <a:schemeClr val="dk1"/>
                </a:solidFill>
                <a:latin typeface="Calibri"/>
                <a:ea typeface="Calibri"/>
                <a:cs typeface="Calibri"/>
                <a:sym typeface="Calibri"/>
              </a:rPr>
              <a:t>.</a:t>
            </a:r>
            <a:endParaRP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Transparency</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ungrouped clip art over the bottom half of the transparent rectangle.</a:t>
            </a: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Clipboard</a:t>
            </a:r>
            <a:r>
              <a:rPr lang="en-US" sz="1200" b="0" i="0" u="none" strike="noStrike" cap="none">
                <a:solidFill>
                  <a:schemeClr val="dk1"/>
                </a:solidFill>
                <a:latin typeface="Calibri"/>
                <a:ea typeface="Calibri"/>
                <a:cs typeface="Calibri"/>
                <a:sym typeface="Calibri"/>
              </a:rPr>
              <a:t> group, click the arrow to the right of </a:t>
            </a:r>
            <a:r>
              <a:rPr lang="en-US" sz="1200" b="1" i="0" u="none" strike="noStrike" cap="none">
                <a:solidFill>
                  <a:schemeClr val="dk1"/>
                </a:solidFill>
                <a:latin typeface="Calibri"/>
                <a:ea typeface="Calibri"/>
                <a:cs typeface="Calibri"/>
                <a:sym typeface="Calibri"/>
              </a:rPr>
              <a:t>Copy</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Duplicate</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Select the second ungrouped clip art.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Rotate</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More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Options</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Shape</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pane, under </a:t>
            </a:r>
            <a:r>
              <a:rPr lang="en-US" sz="1200" b="1" i="0" u="none" strike="noStrike" cap="none">
                <a:solidFill>
                  <a:schemeClr val="dk1"/>
                </a:solidFill>
                <a:latin typeface="Calibri"/>
                <a:ea typeface="Calibri"/>
                <a:cs typeface="Calibri"/>
                <a:sym typeface="Calibri"/>
              </a:rPr>
              <a:t>Size and rotate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Rotation</a:t>
            </a:r>
            <a:r>
              <a:rPr lang="en-US" sz="1200" b="0" i="0" u="none" strike="noStrike" cap="none">
                <a:solidFill>
                  <a:schemeClr val="dk1"/>
                </a:solidFill>
                <a:latin typeface="Calibri"/>
                <a:ea typeface="Calibri"/>
                <a:cs typeface="Calibri"/>
                <a:sym typeface="Calibri"/>
              </a:rPr>
              <a:t> box enter </a:t>
            </a:r>
            <a:r>
              <a:rPr lang="en-US" sz="1200" b="1" i="0" u="none" strike="noStrike" cap="none">
                <a:solidFill>
                  <a:schemeClr val="dk1"/>
                </a:solidFill>
                <a:latin typeface="Calibri"/>
                <a:ea typeface="Calibri"/>
                <a:cs typeface="Calibri"/>
                <a:sym typeface="Calibri"/>
              </a:rPr>
              <a:t>180°</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Position the second ungrouped clip art over the top half of the transparent rectangle.</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text effects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Text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Box</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slide, drag to draw a text box.</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Enter text in the text box, and then select the text.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group, select </a:t>
            </a:r>
            <a:r>
              <a:rPr lang="en-US" sz="1200" b="1" i="0" u="none" strike="noStrike" cap="none">
                <a:solidFill>
                  <a:schemeClr val="dk1"/>
                </a:solidFill>
                <a:latin typeface="Calibri"/>
                <a:ea typeface="Calibri"/>
                <a:cs typeface="Calibri"/>
                <a:sym typeface="Calibri"/>
              </a:rPr>
              <a:t>Constantia</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list, select </a:t>
            </a:r>
            <a:r>
              <a:rPr lang="en-US" sz="1200" b="1" i="0" u="none" strike="noStrike" cap="none">
                <a:solidFill>
                  <a:schemeClr val="dk1"/>
                </a:solidFill>
                <a:latin typeface="Calibri"/>
                <a:ea typeface="Calibri"/>
                <a:cs typeface="Calibri"/>
                <a:sym typeface="Calibri"/>
              </a:rPr>
              <a:t>36 pt</a:t>
            </a:r>
            <a:r>
              <a:rPr lang="en-US" sz="1200" b="0" i="0" u="none" strike="noStrike" cap="none">
                <a:solidFill>
                  <a:schemeClr val="dk1"/>
                </a:solidFill>
                <a:latin typeface="Calibri"/>
                <a:ea typeface="Calibri"/>
                <a:cs typeface="Calibri"/>
                <a:sym typeface="Calibri"/>
              </a:rPr>
              <a:t>. 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Size</a:t>
            </a:r>
            <a:r>
              <a:rPr lang="en-US" sz="1200" b="0" i="0" u="none" strike="noStrike" cap="none">
                <a:solidFill>
                  <a:schemeClr val="dk1"/>
                </a:solidFill>
                <a:latin typeface="Calibri"/>
                <a:ea typeface="Calibri"/>
                <a:cs typeface="Calibri"/>
                <a:sym typeface="Calibri"/>
              </a:rPr>
              <a:t> list, and then select </a:t>
            </a:r>
            <a:r>
              <a:rPr lang="en-US" sz="1200" b="1" i="0" u="none" strike="noStrike" cap="none">
                <a:solidFill>
                  <a:schemeClr val="dk1"/>
                </a:solidFill>
                <a:latin typeface="Calibri"/>
                <a:ea typeface="Calibri"/>
                <a:cs typeface="Calibri"/>
                <a:sym typeface="Calibri"/>
              </a:rPr>
              <a:t>White, Background 1 </a:t>
            </a:r>
            <a:r>
              <a:rPr lang="en-US" sz="1200" b="0" i="0" u="none" strike="noStrike" cap="none">
                <a:solidFill>
                  <a:schemeClr val="dk1"/>
                </a:solidFill>
                <a:latin typeface="Calibri"/>
                <a:ea typeface="Calibri"/>
                <a:cs typeface="Calibri"/>
                <a:sym typeface="Calibri"/>
              </a:rPr>
              <a:t>from the </a:t>
            </a:r>
            <a:r>
              <a:rPr lang="en-US" sz="1200" b="1" i="0" u="none" strike="noStrike" cap="none">
                <a:solidFill>
                  <a:schemeClr val="dk1"/>
                </a:solidFill>
                <a:latin typeface="Calibri"/>
                <a:ea typeface="Calibri"/>
                <a:cs typeface="Calibri"/>
                <a:sym typeface="Calibri"/>
              </a:rPr>
              <a:t>Font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Color</a:t>
            </a:r>
            <a:r>
              <a:rPr lang="en-US" sz="1200" b="0" i="0" u="none" strike="noStrike" cap="none">
                <a:solidFill>
                  <a:schemeClr val="dk1"/>
                </a:solidFill>
                <a:latin typeface="Calibri"/>
                <a:ea typeface="Calibri"/>
                <a:cs typeface="Calibri"/>
                <a:sym typeface="Calibri"/>
              </a:rPr>
              <a:t> list.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Also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Paragraph</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the textured rectangle, the transparent rectangle, both ungrouped clip art,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do the following:</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Selected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Objects</a:t>
            </a:r>
            <a:r>
              <a:rPr lang="en-US" sz="1200" b="0" i="0" u="none" strike="noStrike" cap="none">
                <a:solidFill>
                  <a:schemeClr val="dk1"/>
                </a:solidFill>
                <a:latin typeface="Calibri"/>
                <a:ea typeface="Calibri"/>
                <a:cs typeface="Calibri"/>
                <a:sym typeface="Calibri"/>
              </a:rPr>
              <a:t>.</a:t>
            </a:r>
            <a:endParaRPr/>
          </a:p>
          <a:p>
            <a:pPr marL="685800" marR="0" lvl="1" indent="-228600" algn="l" rtl="0">
              <a:lnSpc>
                <a:spcPct val="100000"/>
              </a:lnSpc>
              <a:spcBef>
                <a:spcPts val="0"/>
              </a:spcBef>
              <a:spcAft>
                <a:spcPts val="0"/>
              </a:spcAft>
              <a:buClr>
                <a:schemeClr val="dk1"/>
              </a:buClr>
              <a:buSzPts val="1200"/>
              <a:buFont typeface="Calibri"/>
              <a:buAutoNum type="arabicPeriod" startAt="2"/>
            </a:pPr>
            <a:r>
              <a:rPr lang="en-US" sz="1200" b="0" i="0" u="none" strike="noStrike" cap="none">
                <a:solidFill>
                  <a:schemeClr val="dk1"/>
                </a:solidFill>
                <a:latin typeface="Calibri"/>
                <a:ea typeface="Calibri"/>
                <a:cs typeface="Calibri"/>
                <a:sym typeface="Calibri"/>
              </a:rPr>
              <a:t>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Center</a:t>
            </a:r>
            <a:r>
              <a:rPr lang="en-US" sz="1200" b="0" i="0" u="none" strike="noStrike" cap="none">
                <a:solidFill>
                  <a:schemeClr val="dk1"/>
                </a:solidFill>
                <a:latin typeface="Calibri"/>
                <a:ea typeface="Calibri"/>
                <a:cs typeface="Calibri"/>
                <a:sym typeface="Calibri"/>
              </a:rPr>
              <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Press and hold CTRL, and then select both rectangles and the text box. On the </a:t>
            </a:r>
            <a:r>
              <a:rPr lang="en-US" sz="1200" b="1" i="0" u="none" strike="noStrike" cap="none">
                <a:solidFill>
                  <a:schemeClr val="dk1"/>
                </a:solidFill>
                <a:latin typeface="Calibri"/>
                <a:ea typeface="Calibri"/>
                <a:cs typeface="Calibri"/>
                <a:sym typeface="Calibri"/>
              </a:rPr>
              <a:t>Home</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Drawing</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Arrange</a:t>
            </a:r>
            <a:r>
              <a:rPr lang="en-US" sz="1200" b="0" i="0" u="none" strike="noStrike" cap="none">
                <a:solidFill>
                  <a:schemeClr val="dk1"/>
                </a:solidFill>
                <a:latin typeface="Calibri"/>
                <a:ea typeface="Calibri"/>
                <a:cs typeface="Calibri"/>
                <a:sym typeface="Calibri"/>
              </a:rPr>
              <a:t>, point to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Align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Middle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reproduce the picture background on this slide, do the following:</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On the </a:t>
            </a:r>
            <a:r>
              <a:rPr lang="en-US" sz="1200" b="1" i="0" u="none" strike="noStrike" cap="none">
                <a:solidFill>
                  <a:schemeClr val="dk1"/>
                </a:solidFill>
                <a:latin typeface="Calibri"/>
                <a:ea typeface="Calibri"/>
                <a:cs typeface="Calibri"/>
                <a:sym typeface="Calibri"/>
              </a:rPr>
              <a:t>Design</a:t>
            </a:r>
            <a:r>
              <a:rPr lang="en-US" sz="1200" b="0" i="0" u="none" strike="noStrike" cap="none">
                <a:solidFill>
                  <a:schemeClr val="dk1"/>
                </a:solidFill>
                <a:latin typeface="Calibri"/>
                <a:ea typeface="Calibri"/>
                <a:cs typeface="Calibri"/>
                <a:sym typeface="Calibri"/>
              </a:rPr>
              <a:t> tab, in the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group, click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Styles</a:t>
            </a:r>
            <a:r>
              <a:rPr lang="en-US" sz="1200" b="0" i="0" u="none" strike="noStrike" cap="none">
                <a:solidFill>
                  <a:schemeClr val="dk1"/>
                </a:solidFill>
                <a:latin typeface="Calibri"/>
                <a:ea typeface="Calibri"/>
                <a:cs typeface="Calibri"/>
                <a:sym typeface="Calibri"/>
              </a:rPr>
              <a:t>, and then click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 the </a:t>
            </a:r>
            <a:r>
              <a:rPr lang="en-US" sz="1200" b="1" i="0" u="none" strike="noStrike" cap="none">
                <a:solidFill>
                  <a:schemeClr val="dk1"/>
                </a:solidFill>
                <a:latin typeface="Calibri"/>
                <a:ea typeface="Calibri"/>
                <a:cs typeface="Calibri"/>
                <a:sym typeface="Calibri"/>
              </a:rPr>
              <a:t>Format</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Background</a:t>
            </a:r>
            <a:r>
              <a:rPr lang="en-US" sz="1200" b="0" i="0" u="none" strike="noStrike" cap="none">
                <a:solidFill>
                  <a:schemeClr val="dk1"/>
                </a:solidFill>
                <a:latin typeface="Calibri"/>
                <a:ea typeface="Calibri"/>
                <a:cs typeface="Calibri"/>
                <a:sym typeface="Calibri"/>
              </a:rPr>
              <a:t> dialog box, click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in the left pane, in the </a:t>
            </a:r>
            <a:r>
              <a:rPr lang="en-US" sz="1200" b="1" i="0" u="none" strike="noStrike" cap="none">
                <a:solidFill>
                  <a:schemeClr val="dk1"/>
                </a:solidFill>
                <a:latin typeface="Calibri"/>
                <a:ea typeface="Calibri"/>
                <a:cs typeface="Calibri"/>
                <a:sym typeface="Calibri"/>
              </a:rPr>
              <a:t>Fill</a:t>
            </a:r>
            <a:r>
              <a:rPr lang="en-US" sz="1200" b="0" i="0" u="none" strike="noStrike" cap="none">
                <a:solidFill>
                  <a:schemeClr val="dk1"/>
                </a:solidFill>
                <a:latin typeface="Calibri"/>
                <a:ea typeface="Calibri"/>
                <a:cs typeface="Calibri"/>
                <a:sym typeface="Calibri"/>
              </a:rPr>
              <a:t> pane, click </a:t>
            </a:r>
            <a:r>
              <a:rPr lang="en-US" sz="1200" b="1" i="0" u="none" strike="noStrike" cap="none">
                <a:solidFill>
                  <a:schemeClr val="dk1"/>
                </a:solidFill>
                <a:latin typeface="Calibri"/>
                <a:ea typeface="Calibri"/>
                <a:cs typeface="Calibri"/>
                <a:sym typeface="Calibri"/>
              </a:rPr>
              <a:t>Picture or texture fill</a:t>
            </a:r>
            <a:r>
              <a:rPr lang="en-US" sz="1200" b="0" i="0" u="none" strike="noStrike" cap="none">
                <a:solidFill>
                  <a:schemeClr val="dk1"/>
                </a:solidFill>
                <a:latin typeface="Calibri"/>
                <a:ea typeface="Calibri"/>
                <a:cs typeface="Calibri"/>
                <a:sym typeface="Calibri"/>
              </a:rPr>
              <a:t>, and then under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 f</a:t>
            </a:r>
            <a:r>
              <a:rPr lang="en-US" sz="1200" b="1" i="0" u="none" strike="noStrike" cap="none">
                <a:solidFill>
                  <a:schemeClr val="dk1"/>
                </a:solidFill>
                <a:latin typeface="Calibri"/>
                <a:ea typeface="Calibri"/>
                <a:cs typeface="Calibri"/>
                <a:sym typeface="Calibri"/>
              </a:rPr>
              <a:t>rom</a:t>
            </a:r>
            <a:r>
              <a:rPr lang="en-US" sz="1200" b="0" i="0" u="none" strike="noStrike" cap="none">
                <a:solidFill>
                  <a:schemeClr val="dk1"/>
                </a:solidFill>
                <a:latin typeface="Calibri"/>
                <a:ea typeface="Calibri"/>
                <a:cs typeface="Calibri"/>
                <a:sym typeface="Calibri"/>
              </a:rPr>
              <a:t> click </a:t>
            </a:r>
            <a:r>
              <a:rPr lang="en-US" sz="1200" b="1" i="0" u="none" strike="noStrike" cap="none">
                <a:solidFill>
                  <a:schemeClr val="dk1"/>
                </a:solidFill>
                <a:latin typeface="Calibri"/>
                <a:ea typeface="Calibri"/>
                <a:cs typeface="Calibri"/>
                <a:sym typeface="Calibri"/>
              </a:rPr>
              <a:t>File</a:t>
            </a:r>
            <a:r>
              <a:rPr lang="en-US" sz="1200" b="0" i="0" u="none" strike="noStrike" cap="none">
                <a:solidFill>
                  <a:schemeClr val="dk1"/>
                </a:solidFill>
                <a:latin typeface="Calibri"/>
                <a:ea typeface="Calibri"/>
                <a:cs typeface="Calibri"/>
                <a:sym typeface="Calibri"/>
              </a:rPr>
              <a:t>. In the </a:t>
            </a:r>
            <a:r>
              <a:rPr lang="en-US" sz="1200" b="1" i="0" u="none" strike="noStrike" cap="none">
                <a:solidFill>
                  <a:schemeClr val="dk1"/>
                </a:solidFill>
                <a:latin typeface="Calibri"/>
                <a:ea typeface="Calibri"/>
                <a:cs typeface="Calibri"/>
                <a:sym typeface="Calibri"/>
              </a:rPr>
              <a:t>Insert Picture </a:t>
            </a:r>
            <a:r>
              <a:rPr lang="en-US" sz="1200" b="0" i="0" u="none" strike="noStrike" cap="none">
                <a:solidFill>
                  <a:schemeClr val="dk1"/>
                </a:solidFill>
                <a:latin typeface="Calibri"/>
                <a:ea typeface="Calibri"/>
                <a:cs typeface="Calibri"/>
                <a:sym typeface="Calibri"/>
              </a:rPr>
              <a:t>dialog box, select a picture and then click </a:t>
            </a:r>
            <a:r>
              <a:rPr lang="en-US" sz="1200" b="1" i="0" u="none" strike="noStrike" cap="none">
                <a:solidFill>
                  <a:schemeClr val="dk1"/>
                </a:solidFill>
                <a:latin typeface="Calibri"/>
                <a:ea typeface="Calibri"/>
                <a:cs typeface="Calibri"/>
                <a:sym typeface="Calibri"/>
              </a:rPr>
              <a:t>Insert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155" name="Google Shape;15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l="-5999" r="-5998"/>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3"/>
          <p:cNvSpPr/>
          <p:nvPr/>
        </p:nvSpPr>
        <p:spPr>
          <a:xfrm>
            <a:off x="990600" y="838200"/>
            <a:ext cx="3657600" cy="45720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3"/>
          <p:cNvSpPr/>
          <p:nvPr/>
        </p:nvSpPr>
        <p:spPr>
          <a:xfrm>
            <a:off x="990600" y="838200"/>
            <a:ext cx="3657600" cy="45720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3"/>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3"/>
          <p:cNvSpPr txBox="1"/>
          <p:nvPr/>
        </p:nvSpPr>
        <p:spPr>
          <a:xfrm>
            <a:off x="1295400" y="2057400"/>
            <a:ext cx="3048000" cy="249299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Constantia"/>
                <a:ea typeface="Constantia"/>
                <a:cs typeface="Constantia"/>
                <a:sym typeface="Constantia"/>
              </a:rPr>
              <a:t>Terrible</a:t>
            </a:r>
            <a:endParaRPr/>
          </a:p>
          <a:p>
            <a:pPr marL="0" marR="0" lvl="0" indent="0" algn="ctr" rtl="0">
              <a:spcBef>
                <a:spcPts val="0"/>
              </a:spcBef>
              <a:spcAft>
                <a:spcPts val="0"/>
              </a:spcAft>
              <a:buNone/>
            </a:pPr>
            <a:r>
              <a:rPr lang="en-US" sz="3600">
                <a:solidFill>
                  <a:schemeClr val="lt1"/>
                </a:solidFill>
                <a:latin typeface="Constantia"/>
                <a:ea typeface="Constantia"/>
                <a:cs typeface="Constantia"/>
                <a:sym typeface="Constantia"/>
              </a:rPr>
              <a:t>Things</a:t>
            </a:r>
            <a:endParaRPr/>
          </a:p>
          <a:p>
            <a:pPr marL="0" marR="0" lvl="0" indent="0" algn="ctr" rtl="0">
              <a:spcBef>
                <a:spcPts val="0"/>
              </a:spcBef>
              <a:spcAft>
                <a:spcPts val="0"/>
              </a:spcAft>
              <a:buNone/>
            </a:pPr>
            <a:endParaRPr sz="3600">
              <a:solidFill>
                <a:schemeClr val="lt1"/>
              </a:solidFill>
              <a:latin typeface="Constantia"/>
              <a:ea typeface="Constantia"/>
              <a:cs typeface="Constantia"/>
              <a:sym typeface="Constantia"/>
            </a:endParaRPr>
          </a:p>
          <a:p>
            <a:pPr marL="0" marR="0" lvl="0" indent="0" algn="ctr" rtl="0">
              <a:spcBef>
                <a:spcPts val="0"/>
              </a:spcBef>
              <a:spcAft>
                <a:spcPts val="0"/>
              </a:spcAft>
              <a:buNone/>
            </a:pPr>
            <a:r>
              <a:rPr lang="en-US" sz="2400">
                <a:solidFill>
                  <a:schemeClr val="lt1"/>
                </a:solidFill>
                <a:latin typeface="Constantia"/>
                <a:ea typeface="Constantia"/>
                <a:cs typeface="Constantia"/>
                <a:sym typeface="Constantia"/>
              </a:rPr>
              <a:t>By</a:t>
            </a:r>
            <a:endParaRPr/>
          </a:p>
          <a:p>
            <a:pPr marL="0" marR="0" lvl="0" indent="0" algn="ctr" rtl="0">
              <a:spcBef>
                <a:spcPts val="0"/>
              </a:spcBef>
              <a:spcAft>
                <a:spcPts val="0"/>
              </a:spcAft>
              <a:buNone/>
            </a:pPr>
            <a:r>
              <a:rPr lang="en-US" sz="2400">
                <a:solidFill>
                  <a:schemeClr val="lt1"/>
                </a:solidFill>
                <a:latin typeface="Constantia"/>
                <a:ea typeface="Constantia"/>
                <a:cs typeface="Constantia"/>
                <a:sym typeface="Constantia"/>
              </a:rPr>
              <a:t>Eve Bunting</a:t>
            </a:r>
            <a:endParaRPr/>
          </a:p>
        </p:txBody>
      </p:sp>
      <p:sp>
        <p:nvSpPr>
          <p:cNvPr id="28" name="Google Shape;28;p3"/>
          <p:cNvSpPr/>
          <p:nvPr/>
        </p:nvSpPr>
        <p:spPr>
          <a:xfrm rot="10800000">
            <a:off x="1905000" y="1506776"/>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9" name="Google Shape;29;p3"/>
          <p:cNvGrpSpPr/>
          <p:nvPr/>
        </p:nvGrpSpPr>
        <p:grpSpPr>
          <a:xfrm>
            <a:off x="6248400" y="181756"/>
            <a:ext cx="2286001" cy="2216773"/>
            <a:chOff x="6248400" y="181756"/>
            <a:chExt cx="2286001" cy="2216773"/>
          </a:xfrm>
        </p:grpSpPr>
        <p:pic>
          <p:nvPicPr>
            <p:cNvPr id="30" name="Google Shape;30;p3" descr="C:\Documents and Settings\Administrator\Local Settings\Temporary Internet Files\Content.IE5\RAO3NKD1\MC900151177[1].wmf"/>
            <p:cNvPicPr preferRelativeResize="0"/>
            <p:nvPr/>
          </p:nvPicPr>
          <p:blipFill rotWithShape="1">
            <a:blip r:embed="rId4">
              <a:alphaModFix/>
            </a:blip>
            <a:srcRect/>
            <a:stretch/>
          </p:blipFill>
          <p:spPr>
            <a:xfrm>
              <a:off x="7696201" y="181756"/>
              <a:ext cx="838200" cy="950729"/>
            </a:xfrm>
            <a:prstGeom prst="rect">
              <a:avLst/>
            </a:prstGeom>
            <a:noFill/>
            <a:ln>
              <a:noFill/>
            </a:ln>
          </p:spPr>
        </p:pic>
        <p:pic>
          <p:nvPicPr>
            <p:cNvPr id="31" name="Google Shape;31;p3" descr="C:\Documents and Settings\Administrator\Local Settings\Temporary Internet Files\Content.IE5\RAO3NKD1\MC900151177[1].wmf"/>
            <p:cNvPicPr preferRelativeResize="0"/>
            <p:nvPr/>
          </p:nvPicPr>
          <p:blipFill rotWithShape="1">
            <a:blip r:embed="rId4">
              <a:alphaModFix/>
            </a:blip>
            <a:srcRect/>
            <a:stretch/>
          </p:blipFill>
          <p:spPr>
            <a:xfrm>
              <a:off x="6248400" y="1447800"/>
              <a:ext cx="838200" cy="950729"/>
            </a:xfrm>
            <a:prstGeom prst="rect">
              <a:avLst/>
            </a:prstGeom>
            <a:noFill/>
            <a:ln>
              <a:noFill/>
            </a:ln>
          </p:spPr>
        </p:pic>
      </p:grpSp>
      <p:pic>
        <p:nvPicPr>
          <p:cNvPr id="32" name="Google Shape;32;p3" descr="C:\Documents and Settings\Administrator\Local Settings\Temporary Internet Files\Content.IE5\F0VT4MPP\MC900326476[1].wmf"/>
          <p:cNvPicPr preferRelativeResize="0"/>
          <p:nvPr/>
        </p:nvPicPr>
        <p:blipFill rotWithShape="1">
          <a:blip r:embed="rId5">
            <a:alphaModFix/>
          </a:blip>
          <a:srcRect/>
          <a:stretch/>
        </p:blipFill>
        <p:spPr>
          <a:xfrm>
            <a:off x="7509515" y="4876800"/>
            <a:ext cx="1021915" cy="834237"/>
          </a:xfrm>
          <a:prstGeom prst="rect">
            <a:avLst/>
          </a:prstGeom>
          <a:noFill/>
          <a:ln>
            <a:noFill/>
          </a:ln>
        </p:spPr>
      </p:pic>
      <p:grpSp>
        <p:nvGrpSpPr>
          <p:cNvPr id="33" name="Google Shape;33;p3"/>
          <p:cNvGrpSpPr/>
          <p:nvPr/>
        </p:nvGrpSpPr>
        <p:grpSpPr>
          <a:xfrm>
            <a:off x="1371340" y="4648200"/>
            <a:ext cx="5034855" cy="1981200"/>
            <a:chOff x="1371340" y="4648200"/>
            <a:chExt cx="5034855" cy="1981200"/>
          </a:xfrm>
        </p:grpSpPr>
        <p:pic>
          <p:nvPicPr>
            <p:cNvPr id="34" name="Google Shape;34;p3" descr="C:\Documents and Settings\Administrator\Local Settings\Temporary Internet Files\Content.IE5\18BKU20P\MC900240149[1].wmf"/>
            <p:cNvPicPr preferRelativeResize="0"/>
            <p:nvPr/>
          </p:nvPicPr>
          <p:blipFill rotWithShape="1">
            <a:blip r:embed="rId6">
              <a:alphaModFix/>
            </a:blip>
            <a:srcRect/>
            <a:stretch/>
          </p:blipFill>
          <p:spPr>
            <a:xfrm>
              <a:off x="4699346" y="4648200"/>
              <a:ext cx="1706849" cy="1281227"/>
            </a:xfrm>
            <a:prstGeom prst="rect">
              <a:avLst/>
            </a:prstGeom>
            <a:noFill/>
            <a:ln>
              <a:noFill/>
            </a:ln>
          </p:spPr>
        </p:pic>
        <p:pic>
          <p:nvPicPr>
            <p:cNvPr id="35" name="Google Shape;35;p3" descr="C:\Documents and Settings\Administrator\Local Settings\Temporary Internet Files\Content.IE5\18BKU20P\MC900240149[1].wmf"/>
            <p:cNvPicPr preferRelativeResize="0"/>
            <p:nvPr/>
          </p:nvPicPr>
          <p:blipFill rotWithShape="1">
            <a:blip r:embed="rId6">
              <a:alphaModFix/>
            </a:blip>
            <a:srcRect/>
            <a:stretch/>
          </p:blipFill>
          <p:spPr>
            <a:xfrm>
              <a:off x="1371340" y="5791200"/>
              <a:ext cx="1116649" cy="838200"/>
            </a:xfrm>
            <a:prstGeom prst="rect">
              <a:avLst/>
            </a:prstGeom>
            <a:noFill/>
            <a:ln>
              <a:noFill/>
            </a:ln>
          </p:spPr>
        </p:pic>
      </p:grpSp>
      <p:pic>
        <p:nvPicPr>
          <p:cNvPr id="36" name="Google Shape;36;p3" descr="C:\Documents and Settings\Administrator\Local Settings\Temporary Internet Files\Content.IE5\XJP6XIQD\MC900133521[1].wmf"/>
          <p:cNvPicPr preferRelativeResize="0"/>
          <p:nvPr/>
        </p:nvPicPr>
        <p:blipFill rotWithShape="1">
          <a:blip r:embed="rId7">
            <a:alphaModFix/>
          </a:blip>
          <a:srcRect/>
          <a:stretch/>
        </p:blipFill>
        <p:spPr>
          <a:xfrm>
            <a:off x="2971800" y="5283151"/>
            <a:ext cx="1649994" cy="1574849"/>
          </a:xfrm>
          <a:prstGeom prst="rect">
            <a:avLst/>
          </a:prstGeom>
          <a:noFill/>
          <a:ln>
            <a:noFill/>
          </a:ln>
        </p:spPr>
      </p:pic>
      <p:pic>
        <p:nvPicPr>
          <p:cNvPr id="37" name="Google Shape;37;p3" descr="C:\Documents and Settings\Administrator\Local Settings\Temporary Internet Files\Content.IE5\RRA82VY0\MC900084346[1].wmf"/>
          <p:cNvPicPr preferRelativeResize="0"/>
          <p:nvPr/>
        </p:nvPicPr>
        <p:blipFill rotWithShape="1">
          <a:blip r:embed="rId8">
            <a:alphaModFix/>
          </a:blip>
          <a:srcRect/>
          <a:stretch/>
        </p:blipFill>
        <p:spPr>
          <a:xfrm>
            <a:off x="0" y="5105400"/>
            <a:ext cx="1293240" cy="1323315"/>
          </a:xfrm>
          <a:prstGeom prst="rect">
            <a:avLst/>
          </a:prstGeom>
          <a:noFill/>
          <a:ln>
            <a:noFill/>
          </a:ln>
        </p:spPr>
      </p:pic>
      <p:pic>
        <p:nvPicPr>
          <p:cNvPr id="38" name="Google Shape;38;p3" descr="C:\Documents and Settings\Administrator\Local Settings\Temporary Internet Files\Content.IE5\XJP6XIQD\MC900441389[1].wmf"/>
          <p:cNvPicPr preferRelativeResize="0"/>
          <p:nvPr/>
        </p:nvPicPr>
        <p:blipFill rotWithShape="1">
          <a:blip r:embed="rId9">
            <a:alphaModFix/>
          </a:blip>
          <a:srcRect/>
          <a:stretch/>
        </p:blipFill>
        <p:spPr>
          <a:xfrm>
            <a:off x="4648200" y="3429000"/>
            <a:ext cx="1371634" cy="11350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p:tgtEl>
                                          <p:spTgt spid="2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1000"/>
                                        <p:tgtEl>
                                          <p:spTgt spid="3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1000"/>
                                        <p:tgtEl>
                                          <p:spTgt spid="32"/>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1000"/>
                                        <p:tgtEl>
                                          <p:spTgt spid="3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p:tgtEl>
                                          <p:spTgt spid="3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1000"/>
                                        <p:tgtEl>
                                          <p:spTgt spid="3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p:nvPr/>
        </p:nvSpPr>
        <p:spPr>
          <a:xfrm>
            <a:off x="990600" y="838200"/>
            <a:ext cx="3657600" cy="45720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12"/>
          <p:cNvSpPr/>
          <p:nvPr/>
        </p:nvSpPr>
        <p:spPr>
          <a:xfrm>
            <a:off x="990600" y="838200"/>
            <a:ext cx="3657600" cy="45720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12"/>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12"/>
          <p:cNvSpPr txBox="1"/>
          <p:nvPr/>
        </p:nvSpPr>
        <p:spPr>
          <a:xfrm>
            <a:off x="1295400" y="914400"/>
            <a:ext cx="3048000" cy="37856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chemeClr val="lt1"/>
                </a:solidFill>
                <a:latin typeface="Constantia"/>
                <a:ea typeface="Constantia"/>
                <a:cs typeface="Constantia"/>
                <a:sym typeface="Constantia"/>
              </a:rPr>
              <a:t>“Those squirrels were greedy,” Big Rabbit said.  “Always storing away things for themselves.  Never sharing.”</a:t>
            </a:r>
            <a:endParaRPr/>
          </a:p>
          <a:p>
            <a:pPr marL="0" marR="0" lvl="0" indent="0" algn="ctr" rtl="0">
              <a:spcBef>
                <a:spcPts val="0"/>
              </a:spcBef>
              <a:spcAft>
                <a:spcPts val="0"/>
              </a:spcAft>
              <a:buNone/>
            </a:pPr>
            <a:r>
              <a:rPr lang="en-US" sz="1600">
                <a:solidFill>
                  <a:schemeClr val="lt1"/>
                </a:solidFill>
                <a:latin typeface="Constantia"/>
                <a:ea typeface="Constantia"/>
                <a:cs typeface="Constantia"/>
                <a:sym typeface="Constantia"/>
              </a:rPr>
              <a:t>“But why did the Terrible Things take them away?” Little Rabbit asked.  “Do the Terrible Things want the clearing for themselves?”</a:t>
            </a:r>
            <a:endParaRPr/>
          </a:p>
          <a:p>
            <a:pPr marL="0" marR="0" lvl="0" indent="0" algn="ctr" rtl="0">
              <a:spcBef>
                <a:spcPts val="0"/>
              </a:spcBef>
              <a:spcAft>
                <a:spcPts val="0"/>
              </a:spcAft>
              <a:buNone/>
            </a:pPr>
            <a:r>
              <a:rPr lang="en-US" sz="1600">
                <a:solidFill>
                  <a:schemeClr val="lt1"/>
                </a:solidFill>
                <a:latin typeface="Constantia"/>
                <a:ea typeface="Constantia"/>
                <a:cs typeface="Constantia"/>
                <a:sym typeface="Constantia"/>
              </a:rPr>
              <a:t>“No.  They have their own place,”  Big Rabbit said.  “But the Terrible Things don’t need a reason.  Just mind your own business, Little Rabbit.  We don’t want them to get mad at us.”</a:t>
            </a:r>
            <a:endParaRPr/>
          </a:p>
        </p:txBody>
      </p:sp>
      <p:pic>
        <p:nvPicPr>
          <p:cNvPr id="177" name="Google Shape;177;p12" descr="C:\Documents and Settings\Administrator\Local Settings\Temporary Internet Files\Content.IE5\18BKU20P\MC900240149[1].wmf"/>
          <p:cNvPicPr preferRelativeResize="0"/>
          <p:nvPr/>
        </p:nvPicPr>
        <p:blipFill rotWithShape="1">
          <a:blip r:embed="rId4">
            <a:alphaModFix/>
          </a:blip>
          <a:srcRect/>
          <a:stretch/>
        </p:blipFill>
        <p:spPr>
          <a:xfrm>
            <a:off x="4699346" y="4648200"/>
            <a:ext cx="1706849" cy="1281227"/>
          </a:xfrm>
          <a:prstGeom prst="rect">
            <a:avLst/>
          </a:prstGeom>
          <a:noFill/>
          <a:ln>
            <a:noFill/>
          </a:ln>
        </p:spPr>
      </p:pic>
      <p:pic>
        <p:nvPicPr>
          <p:cNvPr id="178" name="Google Shape;178;p12" descr="C:\Documents and Settings\Administrator\Local Settings\Temporary Internet Files\Content.IE5\18BKU20P\MC900240149[1].wmf"/>
          <p:cNvPicPr preferRelativeResize="0"/>
          <p:nvPr/>
        </p:nvPicPr>
        <p:blipFill rotWithShape="1">
          <a:blip r:embed="rId4">
            <a:alphaModFix/>
          </a:blip>
          <a:srcRect/>
          <a:stretch/>
        </p:blipFill>
        <p:spPr>
          <a:xfrm>
            <a:off x="1371340" y="5791200"/>
            <a:ext cx="1116649" cy="83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17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1000" fill="hold"/>
                                        <p:tgtEl>
                                          <p:spTgt spid="17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1000" fill="hold"/>
                                        <p:tgtEl>
                                          <p:spTgt spid="1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3"/>
          <p:cNvSpPr/>
          <p:nvPr/>
        </p:nvSpPr>
        <p:spPr>
          <a:xfrm>
            <a:off x="2209800" y="1981200"/>
            <a:ext cx="4369786" cy="1754326"/>
          </a:xfrm>
          <a:prstGeom prst="rect">
            <a:avLst/>
          </a:prstGeom>
          <a:solidFill>
            <a:srgbClr val="C2D59B"/>
          </a:solidFill>
          <a:ln>
            <a:noFill/>
          </a:ln>
          <a:effectLst>
            <a:outerShdw blurRad="50800" dist="38100" algn="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0" cap="none">
                <a:solidFill>
                  <a:srgbClr val="FFFFFF"/>
                </a:solidFill>
                <a:latin typeface="Calibri"/>
                <a:ea typeface="Calibri"/>
                <a:cs typeface="Calibri"/>
                <a:sym typeface="Calibri"/>
              </a:rPr>
              <a:t>Stop and Think</a:t>
            </a:r>
            <a:endParaRPr/>
          </a:p>
          <a:p>
            <a:pPr marL="0" marR="0" lvl="0" indent="0" algn="ctr" rtl="0">
              <a:spcBef>
                <a:spcPts val="0"/>
              </a:spcBef>
              <a:spcAft>
                <a:spcPts val="0"/>
              </a:spcAft>
              <a:buNone/>
            </a:pPr>
            <a:r>
              <a:rPr lang="en-US" sz="5400">
                <a:solidFill>
                  <a:srgbClr val="FFFFFF"/>
                </a:solidFill>
                <a:latin typeface="Calibri"/>
                <a:ea typeface="Calibri"/>
                <a:cs typeface="Calibri"/>
                <a:sym typeface="Calibri"/>
              </a:rPr>
              <a:t>#2</a:t>
            </a:r>
            <a:endParaRPr sz="5400" b="0" cap="none">
              <a:solidFill>
                <a:srgbClr val="FFFFFF"/>
              </a:solidFill>
              <a:latin typeface="Calibri"/>
              <a:ea typeface="Calibri"/>
              <a:cs typeface="Calibri"/>
              <a:sym typeface="Calibri"/>
            </a:endParaRPr>
          </a:p>
        </p:txBody>
      </p:sp>
      <p:sp>
        <p:nvSpPr>
          <p:cNvPr id="184" name="Google Shape;184;p13"/>
          <p:cNvSpPr/>
          <p:nvPr/>
        </p:nvSpPr>
        <p:spPr>
          <a:xfrm rot="-803307">
            <a:off x="411852" y="4321020"/>
            <a:ext cx="3153504" cy="1688667"/>
          </a:xfrm>
          <a:prstGeom prst="wedgeRoundRectCallout">
            <a:avLst>
              <a:gd name="adj1" fmla="val -20833"/>
              <a:gd name="adj2" fmla="val 62500"/>
              <a:gd name="adj3" fmla="val 0"/>
            </a:avLst>
          </a:prstGeom>
          <a:solidFill>
            <a:srgbClr val="C2D59B"/>
          </a:soli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latin typeface="Calibri"/>
                <a:ea typeface="Calibri"/>
                <a:cs typeface="Calibri"/>
                <a:sym typeface="Calibri"/>
              </a:rPr>
              <a:t>What do you think the other animals will do?</a:t>
            </a:r>
            <a:endParaRPr sz="2000">
              <a:solidFill>
                <a:srgbClr val="FFFFFF"/>
              </a:solidFill>
              <a:latin typeface="Calibri"/>
              <a:ea typeface="Calibri"/>
              <a:cs typeface="Calibri"/>
              <a:sym typeface="Calibri"/>
            </a:endParaRPr>
          </a:p>
        </p:txBody>
      </p:sp>
      <p:sp>
        <p:nvSpPr>
          <p:cNvPr id="185" name="Google Shape;185;p13"/>
          <p:cNvSpPr/>
          <p:nvPr/>
        </p:nvSpPr>
        <p:spPr>
          <a:xfrm rot="-689756">
            <a:off x="5268543" y="4321005"/>
            <a:ext cx="3153564" cy="1688687"/>
          </a:xfrm>
          <a:prstGeom prst="wedgeRoundRectCallout">
            <a:avLst>
              <a:gd name="adj1" fmla="val -20833"/>
              <a:gd name="adj2" fmla="val 62500"/>
              <a:gd name="adj3" fmla="val 0"/>
            </a:avLst>
          </a:prstGeom>
          <a:solidFill>
            <a:srgbClr val="C2D59B"/>
          </a:soli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latin typeface="Calibri"/>
                <a:ea typeface="Calibri"/>
                <a:cs typeface="Calibri"/>
                <a:sym typeface="Calibri"/>
              </a:rPr>
              <a:t>Why do you think the other animals will react this way?</a:t>
            </a:r>
            <a:endParaRPr sz="20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4"/>
          <p:cNvSpPr/>
          <p:nvPr/>
        </p:nvSpPr>
        <p:spPr>
          <a:xfrm>
            <a:off x="990600" y="838200"/>
            <a:ext cx="3657600" cy="45720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14"/>
          <p:cNvSpPr/>
          <p:nvPr/>
        </p:nvSpPr>
        <p:spPr>
          <a:xfrm>
            <a:off x="990600" y="838200"/>
            <a:ext cx="3657600" cy="45720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14"/>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14"/>
          <p:cNvSpPr txBox="1"/>
          <p:nvPr/>
        </p:nvSpPr>
        <p:spPr>
          <a:xfrm>
            <a:off x="1295400" y="914400"/>
            <a:ext cx="3048000" cy="440120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lt1"/>
                </a:solidFill>
                <a:latin typeface="Constantia"/>
                <a:ea typeface="Constantia"/>
                <a:cs typeface="Constantia"/>
                <a:sym typeface="Constantia"/>
              </a:rPr>
              <a:t>Now there were no birds to sing or squirrels to chitter in the trees.  But life in the clearing went on almost as before.  Until the day the Terrible Things came again.</a:t>
            </a:r>
            <a:endParaRPr/>
          </a:p>
        </p:txBody>
      </p:sp>
      <p:pic>
        <p:nvPicPr>
          <p:cNvPr id="195" name="Google Shape;195;p14" descr="C:\Documents and Settings\Administrator\Local Settings\Temporary Internet Files\Content.IE5\18BKU20P\MC900240149[1].wmf"/>
          <p:cNvPicPr preferRelativeResize="0"/>
          <p:nvPr/>
        </p:nvPicPr>
        <p:blipFill rotWithShape="1">
          <a:blip r:embed="rId4">
            <a:alphaModFix/>
          </a:blip>
          <a:srcRect/>
          <a:stretch/>
        </p:blipFill>
        <p:spPr>
          <a:xfrm>
            <a:off x="4699346" y="4648200"/>
            <a:ext cx="1706849" cy="1281227"/>
          </a:xfrm>
          <a:prstGeom prst="rect">
            <a:avLst/>
          </a:prstGeom>
          <a:noFill/>
          <a:ln>
            <a:noFill/>
          </a:ln>
        </p:spPr>
      </p:pic>
      <p:pic>
        <p:nvPicPr>
          <p:cNvPr id="196" name="Google Shape;196;p14" descr="C:\Documents and Settings\Administrator\Local Settings\Temporary Internet Files\Content.IE5\18BKU20P\MC900240149[1].wmf"/>
          <p:cNvPicPr preferRelativeResize="0"/>
          <p:nvPr/>
        </p:nvPicPr>
        <p:blipFill rotWithShape="1">
          <a:blip r:embed="rId4">
            <a:alphaModFix/>
          </a:blip>
          <a:srcRect/>
          <a:stretch/>
        </p:blipFill>
        <p:spPr>
          <a:xfrm>
            <a:off x="1371340" y="5791200"/>
            <a:ext cx="1116649" cy="838200"/>
          </a:xfrm>
          <a:prstGeom prst="rect">
            <a:avLst/>
          </a:prstGeom>
          <a:noFill/>
          <a:ln>
            <a:noFill/>
          </a:ln>
        </p:spPr>
      </p:pic>
      <p:pic>
        <p:nvPicPr>
          <p:cNvPr id="197" name="Google Shape;197;p14" descr="C:\Documents and Settings\Administrator\Local Settings\Temporary Internet Files\Content.IE5\XJP6XIQD\MC900133521[1].wmf"/>
          <p:cNvPicPr preferRelativeResize="0"/>
          <p:nvPr/>
        </p:nvPicPr>
        <p:blipFill rotWithShape="1">
          <a:blip r:embed="rId5">
            <a:alphaModFix/>
          </a:blip>
          <a:srcRect/>
          <a:stretch/>
        </p:blipFill>
        <p:spPr>
          <a:xfrm>
            <a:off x="2971800" y="5283151"/>
            <a:ext cx="1649994" cy="1574849"/>
          </a:xfrm>
          <a:prstGeom prst="rect">
            <a:avLst/>
          </a:prstGeom>
          <a:noFill/>
          <a:ln>
            <a:noFill/>
          </a:ln>
        </p:spPr>
      </p:pic>
      <p:pic>
        <p:nvPicPr>
          <p:cNvPr id="198" name="Google Shape;198;p14" descr="C:\Documents and Settings\Administrator\Local Settings\Temporary Internet Files\Content.IE5\RRA82VY0\MC900084346[1].wmf"/>
          <p:cNvPicPr preferRelativeResize="0"/>
          <p:nvPr/>
        </p:nvPicPr>
        <p:blipFill rotWithShape="1">
          <a:blip r:embed="rId6">
            <a:alphaModFix/>
          </a:blip>
          <a:srcRect/>
          <a:stretch/>
        </p:blipFill>
        <p:spPr>
          <a:xfrm>
            <a:off x="0" y="5105400"/>
            <a:ext cx="1293240" cy="1323315"/>
          </a:xfrm>
          <a:prstGeom prst="rect">
            <a:avLst/>
          </a:prstGeom>
          <a:noFill/>
          <a:ln>
            <a:noFill/>
          </a:ln>
        </p:spPr>
      </p:pic>
      <p:pic>
        <p:nvPicPr>
          <p:cNvPr id="199" name="Google Shape;199;p14" descr="C:\Documents and Settings\Administrator\Local Settings\Temporary Internet Files\Content.IE5\XJP6XIQD\MC900441389[1].wmf"/>
          <p:cNvPicPr preferRelativeResize="0"/>
          <p:nvPr/>
        </p:nvPicPr>
        <p:blipFill rotWithShape="1">
          <a:blip r:embed="rId7">
            <a:alphaModFix/>
          </a:blip>
          <a:srcRect/>
          <a:stretch/>
        </p:blipFill>
        <p:spPr>
          <a:xfrm>
            <a:off x="4648200" y="3429000"/>
            <a:ext cx="1371634" cy="11350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p:nvPr/>
        </p:nvSpPr>
        <p:spPr>
          <a:xfrm>
            <a:off x="990600" y="838200"/>
            <a:ext cx="3657600" cy="48264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5"/>
          <p:cNvSpPr/>
          <p:nvPr/>
        </p:nvSpPr>
        <p:spPr>
          <a:xfrm>
            <a:off x="990600" y="838200"/>
            <a:ext cx="3657600" cy="50913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15"/>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15"/>
          <p:cNvSpPr txBox="1"/>
          <p:nvPr/>
        </p:nvSpPr>
        <p:spPr>
          <a:xfrm>
            <a:off x="1295400" y="935625"/>
            <a:ext cx="3048000" cy="4478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500">
                <a:solidFill>
                  <a:schemeClr val="lt1"/>
                </a:solidFill>
                <a:latin typeface="Constantia"/>
                <a:ea typeface="Constantia"/>
                <a:cs typeface="Constantia"/>
                <a:sym typeface="Constantia"/>
              </a:rPr>
              <a:t>Little Rabbit heard the rumble of their terrible voices.</a:t>
            </a:r>
            <a:endParaRPr/>
          </a:p>
          <a:p>
            <a:pPr marL="0" marR="0" lvl="0" indent="0" algn="ctr" rtl="0">
              <a:spcBef>
                <a:spcPts val="0"/>
              </a:spcBef>
              <a:spcAft>
                <a:spcPts val="0"/>
              </a:spcAft>
              <a:buNone/>
            </a:pPr>
            <a:r>
              <a:rPr lang="en-US" sz="1500">
                <a:solidFill>
                  <a:schemeClr val="lt1"/>
                </a:solidFill>
                <a:latin typeface="Constantia"/>
                <a:ea typeface="Constantia"/>
                <a:cs typeface="Constantia"/>
                <a:sym typeface="Constantia"/>
              </a:rPr>
              <a:t>“We have come for every creature that swims,” the Terrible Things thundered.  </a:t>
            </a:r>
            <a:endParaRPr/>
          </a:p>
          <a:p>
            <a:pPr marL="0" marR="0" lvl="0" indent="0" algn="ctr" rtl="0">
              <a:spcBef>
                <a:spcPts val="0"/>
              </a:spcBef>
              <a:spcAft>
                <a:spcPts val="0"/>
              </a:spcAft>
              <a:buNone/>
            </a:pPr>
            <a:r>
              <a:rPr lang="en-US" sz="1500">
                <a:solidFill>
                  <a:schemeClr val="lt1"/>
                </a:solidFill>
                <a:latin typeface="Constantia"/>
                <a:ea typeface="Constantia"/>
                <a:cs typeface="Constantia"/>
                <a:sym typeface="Constantia"/>
              </a:rPr>
              <a:t>“Oh, we can’t swim,” the rabbits said quickly.  </a:t>
            </a:r>
            <a:endParaRPr/>
          </a:p>
          <a:p>
            <a:pPr marL="0" marR="0" lvl="0" indent="0" algn="ctr" rtl="0">
              <a:spcBef>
                <a:spcPts val="0"/>
              </a:spcBef>
              <a:spcAft>
                <a:spcPts val="0"/>
              </a:spcAft>
              <a:buNone/>
            </a:pPr>
            <a:r>
              <a:rPr lang="en-US" sz="1500">
                <a:solidFill>
                  <a:schemeClr val="lt1"/>
                </a:solidFill>
                <a:latin typeface="Constantia"/>
                <a:ea typeface="Constantia"/>
                <a:cs typeface="Constantia"/>
                <a:sym typeface="Constantia"/>
              </a:rPr>
              <a:t>“And we can’t swim,” the porcupines said.</a:t>
            </a:r>
            <a:endParaRPr/>
          </a:p>
          <a:p>
            <a:pPr marL="0" marR="0" lvl="0" indent="0" algn="ctr" rtl="0">
              <a:spcBef>
                <a:spcPts val="0"/>
              </a:spcBef>
              <a:spcAft>
                <a:spcPts val="0"/>
              </a:spcAft>
              <a:buNone/>
            </a:pPr>
            <a:r>
              <a:rPr lang="en-US" sz="1500">
                <a:solidFill>
                  <a:schemeClr val="lt1"/>
                </a:solidFill>
                <a:latin typeface="Constantia"/>
                <a:ea typeface="Constantia"/>
                <a:cs typeface="Constantia"/>
                <a:sym typeface="Constantia"/>
              </a:rPr>
              <a:t>The frogs dived deep in the forest pool and ripples spiraled like corkscrews on the dark, brown water.  The little fish darted this way and that in streaks of silver.  But the Terrible Things threw their terrible nets down into the depths and they dragged up the dripping frogs and the shimmering fish and carried them away. </a:t>
            </a:r>
            <a:endParaRPr/>
          </a:p>
        </p:txBody>
      </p:sp>
      <p:grpSp>
        <p:nvGrpSpPr>
          <p:cNvPr id="209" name="Google Shape;209;p15"/>
          <p:cNvGrpSpPr/>
          <p:nvPr/>
        </p:nvGrpSpPr>
        <p:grpSpPr>
          <a:xfrm>
            <a:off x="1537965" y="5413725"/>
            <a:ext cx="3548206" cy="1281300"/>
            <a:chOff x="1537965" y="5413725"/>
            <a:chExt cx="3548206" cy="1281300"/>
          </a:xfrm>
        </p:grpSpPr>
        <p:pic>
          <p:nvPicPr>
            <p:cNvPr id="210" name="Google Shape;210;p15" descr="C:\Documents and Settings\Administrator\Local Settings\Temporary Internet Files\Content.IE5\18BKU20P\MC900240149[1].wmf"/>
            <p:cNvPicPr preferRelativeResize="0"/>
            <p:nvPr/>
          </p:nvPicPr>
          <p:blipFill rotWithShape="1">
            <a:blip r:embed="rId4">
              <a:alphaModFix/>
            </a:blip>
            <a:srcRect/>
            <a:stretch/>
          </p:blipFill>
          <p:spPr>
            <a:xfrm>
              <a:off x="3379471" y="5413725"/>
              <a:ext cx="1706700" cy="1281300"/>
            </a:xfrm>
            <a:prstGeom prst="rect">
              <a:avLst/>
            </a:prstGeom>
            <a:noFill/>
            <a:ln>
              <a:noFill/>
            </a:ln>
          </p:spPr>
        </p:pic>
        <p:pic>
          <p:nvPicPr>
            <p:cNvPr id="211" name="Google Shape;211;p15" descr="C:\Documents and Settings\Administrator\Local Settings\Temporary Internet Files\Content.IE5\18BKU20P\MC900240149[1].wmf"/>
            <p:cNvPicPr preferRelativeResize="0"/>
            <p:nvPr/>
          </p:nvPicPr>
          <p:blipFill rotWithShape="1">
            <a:blip r:embed="rId4">
              <a:alphaModFix/>
            </a:blip>
            <a:srcRect/>
            <a:stretch/>
          </p:blipFill>
          <p:spPr>
            <a:xfrm>
              <a:off x="1537965" y="5779900"/>
              <a:ext cx="1116600" cy="838200"/>
            </a:xfrm>
            <a:prstGeom prst="rect">
              <a:avLst/>
            </a:prstGeom>
            <a:noFill/>
            <a:ln>
              <a:noFill/>
            </a:ln>
          </p:spPr>
        </p:pic>
      </p:grpSp>
      <p:pic>
        <p:nvPicPr>
          <p:cNvPr id="212" name="Google Shape;212;p15" descr="C:\Documents and Settings\Administrator\Local Settings\Temporary Internet Files\Content.IE5\XJP6XIQD\MC900133521[1].wmf"/>
          <p:cNvPicPr preferRelativeResize="0"/>
          <p:nvPr/>
        </p:nvPicPr>
        <p:blipFill rotWithShape="1">
          <a:blip r:embed="rId5">
            <a:alphaModFix/>
          </a:blip>
          <a:srcRect/>
          <a:stretch/>
        </p:blipFill>
        <p:spPr>
          <a:xfrm>
            <a:off x="7369825" y="5171826"/>
            <a:ext cx="1650000" cy="1574700"/>
          </a:xfrm>
          <a:prstGeom prst="rect">
            <a:avLst/>
          </a:prstGeom>
          <a:noFill/>
          <a:ln>
            <a:noFill/>
          </a:ln>
        </p:spPr>
      </p:pic>
      <p:grpSp>
        <p:nvGrpSpPr>
          <p:cNvPr id="213" name="Google Shape;213;p15"/>
          <p:cNvGrpSpPr/>
          <p:nvPr/>
        </p:nvGrpSpPr>
        <p:grpSpPr>
          <a:xfrm>
            <a:off x="4648200" y="3429000"/>
            <a:ext cx="2086950" cy="2053300"/>
            <a:chOff x="4648200" y="3429000"/>
            <a:chExt cx="2086950" cy="2053300"/>
          </a:xfrm>
        </p:grpSpPr>
        <p:pic>
          <p:nvPicPr>
            <p:cNvPr id="214" name="Google Shape;214;p15" descr="C:\Documents and Settings\Administrator\Local Settings\Temporary Internet Files\Content.IE5\RRA82VY0\MC900084346[1].wmf"/>
            <p:cNvPicPr preferRelativeResize="0"/>
            <p:nvPr/>
          </p:nvPicPr>
          <p:blipFill rotWithShape="1">
            <a:blip r:embed="rId6">
              <a:alphaModFix/>
            </a:blip>
            <a:srcRect/>
            <a:stretch/>
          </p:blipFill>
          <p:spPr>
            <a:xfrm>
              <a:off x="5441850" y="4159000"/>
              <a:ext cx="1293300" cy="1323300"/>
            </a:xfrm>
            <a:prstGeom prst="rect">
              <a:avLst/>
            </a:prstGeom>
            <a:noFill/>
            <a:ln>
              <a:noFill/>
            </a:ln>
          </p:spPr>
        </p:pic>
        <p:pic>
          <p:nvPicPr>
            <p:cNvPr id="215" name="Google Shape;215;p15" descr="C:\Documents and Settings\Administrator\Local Settings\Temporary Internet Files\Content.IE5\XJP6XIQD\MC900441389[1].wmf"/>
            <p:cNvPicPr preferRelativeResize="0"/>
            <p:nvPr/>
          </p:nvPicPr>
          <p:blipFill rotWithShape="1">
            <a:blip r:embed="rId7">
              <a:alphaModFix/>
            </a:blip>
            <a:srcRect/>
            <a:stretch/>
          </p:blipFill>
          <p:spPr>
            <a:xfrm>
              <a:off x="4648200" y="3429000"/>
              <a:ext cx="1371634" cy="1135063"/>
            </a:xfrm>
            <a:prstGeom prst="rect">
              <a:avLst/>
            </a:prstGeom>
            <a:noFill/>
            <a:ln>
              <a:noFill/>
            </a:ln>
          </p:spPr>
        </p:pic>
      </p:grpSp>
      <p:pic>
        <p:nvPicPr>
          <p:cNvPr id="216" name="Google Shape;216;p15"/>
          <p:cNvPicPr preferRelativeResize="0"/>
          <p:nvPr/>
        </p:nvPicPr>
        <p:blipFill>
          <a:blip r:embed="rId8">
            <a:alphaModFix/>
          </a:blip>
          <a:stretch>
            <a:fillRect/>
          </a:stretch>
        </p:blipFill>
        <p:spPr>
          <a:xfrm rot="10800000" flipH="1">
            <a:off x="5704125" y="139175"/>
            <a:ext cx="3756650" cy="5713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 calcmode="lin" valueType="num">
                                      <p:cBhvr additive="base">
                                        <p:cTn id="7" dur="1000"/>
                                        <p:tgtEl>
                                          <p:spTgt spid="209"/>
                                        </p:tgtEl>
                                        <p:attrNameLst>
                                          <p:attrName>ppt_w</p:attrName>
                                        </p:attrNameLst>
                                      </p:cBhvr>
                                      <p:tavLst>
                                        <p:tav tm="0">
                                          <p:val>
                                            <p:strVal val="0"/>
                                          </p:val>
                                        </p:tav>
                                        <p:tav tm="100000">
                                          <p:val>
                                            <p:strVal val="#ppt_w"/>
                                          </p:val>
                                        </p:tav>
                                      </p:tavLst>
                                    </p:anim>
                                    <p:anim calcmode="lin" valueType="num">
                                      <p:cBhvr additive="base">
                                        <p:cTn id="8" dur="1000"/>
                                        <p:tgtEl>
                                          <p:spTgt spid="20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12"/>
                                        </p:tgtEl>
                                        <p:attrNameLst>
                                          <p:attrName>style.visibility</p:attrName>
                                        </p:attrNameLst>
                                      </p:cBhvr>
                                      <p:to>
                                        <p:strVal val="visible"/>
                                      </p:to>
                                    </p:set>
                                    <p:anim calcmode="lin" valueType="num">
                                      <p:cBhvr additive="base">
                                        <p:cTn id="13" dur="1000"/>
                                        <p:tgtEl>
                                          <p:spTgt spid="212"/>
                                        </p:tgtEl>
                                        <p:attrNameLst>
                                          <p:attrName>ppt_w</p:attrName>
                                        </p:attrNameLst>
                                      </p:cBhvr>
                                      <p:tavLst>
                                        <p:tav tm="0">
                                          <p:val>
                                            <p:strVal val="0"/>
                                          </p:val>
                                        </p:tav>
                                        <p:tav tm="100000">
                                          <p:val>
                                            <p:strVal val="#ppt_w"/>
                                          </p:val>
                                        </p:tav>
                                      </p:tavLst>
                                    </p:anim>
                                    <p:anim calcmode="lin" valueType="num">
                                      <p:cBhvr additive="base">
                                        <p:cTn id="14" dur="1000"/>
                                        <p:tgtEl>
                                          <p:spTgt spid="212"/>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nodeType="clickEffect">
                                  <p:stCondLst>
                                    <p:cond delay="0"/>
                                  </p:stCondLst>
                                  <p:childTnLst>
                                    <p:anim calcmode="lin" valueType="num">
                                      <p:cBhvr additive="base">
                                        <p:cTn id="18" dur="2600"/>
                                        <p:tgtEl>
                                          <p:spTgt spid="213"/>
                                        </p:tgtEl>
                                        <p:attrNameLst>
                                          <p:attrName>ppt_w</p:attrName>
                                        </p:attrNameLst>
                                      </p:cBhvr>
                                      <p:tavLst>
                                        <p:tav tm="0">
                                          <p:val>
                                            <p:strVal val="#ppt_w"/>
                                          </p:val>
                                        </p:tav>
                                        <p:tav tm="100000">
                                          <p:val>
                                            <p:strVal val="0"/>
                                          </p:val>
                                        </p:tav>
                                      </p:tavLst>
                                    </p:anim>
                                    <p:anim calcmode="lin" valueType="num">
                                      <p:cBhvr additive="base">
                                        <p:cTn id="19" dur="2600"/>
                                        <p:tgtEl>
                                          <p:spTgt spid="213"/>
                                        </p:tgtEl>
                                        <p:attrNameLst>
                                          <p:attrName>ppt_h</p:attrName>
                                        </p:attrNameLst>
                                      </p:cBhvr>
                                      <p:tavLst>
                                        <p:tav tm="0">
                                          <p:val>
                                            <p:strVal val="#ppt_h"/>
                                          </p:val>
                                        </p:tav>
                                        <p:tav tm="100000">
                                          <p:val>
                                            <p:strVal val="0"/>
                                          </p:val>
                                        </p:tav>
                                      </p:tavLst>
                                    </p:anim>
                                    <p:set>
                                      <p:cBhvr>
                                        <p:cTn id="20" dur="1" fill="hold">
                                          <p:stCondLst>
                                            <p:cond delay="2600"/>
                                          </p:stCondLst>
                                        </p:cTn>
                                        <p:tgtEl>
                                          <p:spTgt spid="2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6"/>
                                        </p:tgtEl>
                                        <p:attrNameLst>
                                          <p:attrName>style.visibility</p:attrName>
                                        </p:attrNameLst>
                                      </p:cBhvr>
                                      <p:to>
                                        <p:strVal val="visible"/>
                                      </p:to>
                                    </p:set>
                                    <p:animEffect transition="in" filter="fade">
                                      <p:cBhvr>
                                        <p:cTn id="25" dur="2600"/>
                                        <p:tgtEl>
                                          <p:spTgt spid="216"/>
                                        </p:tgtEl>
                                      </p:cBhvr>
                                    </p:animEffect>
                                  </p:childTnLst>
                                </p:cTn>
                              </p:par>
                              <p:par>
                                <p:cTn id="26" presetID="10" presetClass="entr" presetSubtype="0" fill="hold" nodeType="withEffect">
                                  <p:stCondLst>
                                    <p:cond delay="0"/>
                                  </p:stCondLst>
                                  <p:childTnLst>
                                    <p:set>
                                      <p:cBhvr>
                                        <p:cTn id="27" dur="1" fill="hold">
                                          <p:stCondLst>
                                            <p:cond delay="0"/>
                                          </p:stCondLst>
                                        </p:cTn>
                                        <p:tgtEl>
                                          <p:spTgt spid="213"/>
                                        </p:tgtEl>
                                        <p:attrNameLst>
                                          <p:attrName>style.visibility</p:attrName>
                                        </p:attrNameLst>
                                      </p:cBhvr>
                                      <p:to>
                                        <p:strVal val="visible"/>
                                      </p:to>
                                    </p:set>
                                    <p:animEffect transition="in" filter="fade">
                                      <p:cBhvr>
                                        <p:cTn id="28" dur="2500"/>
                                        <p:tgtEl>
                                          <p:spTgt spid="213"/>
                                        </p:tgtEl>
                                      </p:cBhvr>
                                    </p:animEffect>
                                  </p:childTnLst>
                                </p:cTn>
                              </p:par>
                            </p:childTnLst>
                          </p:cTn>
                        </p:par>
                        <p:par>
                          <p:cTn id="29" fill="hold">
                            <p:stCondLst>
                              <p:cond delay="2600"/>
                            </p:stCondLst>
                            <p:childTnLst>
                              <p:par>
                                <p:cTn id="30" presetID="2" presetClass="exit" presetSubtype="8" fill="hold" nodeType="afterEffect">
                                  <p:stCondLst>
                                    <p:cond delay="0"/>
                                  </p:stCondLst>
                                  <p:childTnLst>
                                    <p:anim calcmode="lin" valueType="num">
                                      <p:cBhvr additive="base">
                                        <p:cTn id="31" dur="2400"/>
                                        <p:tgtEl>
                                          <p:spTgt spid="216"/>
                                        </p:tgtEl>
                                        <p:attrNameLst>
                                          <p:attrName>ppt_x</p:attrName>
                                        </p:attrNameLst>
                                      </p:cBhvr>
                                      <p:tavLst>
                                        <p:tav tm="0">
                                          <p:val>
                                            <p:strVal val="#ppt_x"/>
                                          </p:val>
                                        </p:tav>
                                        <p:tav tm="100000">
                                          <p:val>
                                            <p:strVal val="#ppt_x-1"/>
                                          </p:val>
                                        </p:tav>
                                      </p:tavLst>
                                    </p:anim>
                                    <p:set>
                                      <p:cBhvr>
                                        <p:cTn id="32" dur="1" fill="hold">
                                          <p:stCondLst>
                                            <p:cond delay="2400"/>
                                          </p:stCondLst>
                                        </p:cTn>
                                        <p:tgtEl>
                                          <p:spTgt spid="216"/>
                                        </p:tgtEl>
                                        <p:attrNameLst>
                                          <p:attrName>style.visibility</p:attrName>
                                        </p:attrNameLst>
                                      </p:cBhvr>
                                      <p:to>
                                        <p:strVal val="hidden"/>
                                      </p:to>
                                    </p:set>
                                  </p:childTnLst>
                                </p:cTn>
                              </p:par>
                              <p:par>
                                <p:cTn id="33" presetID="2" presetClass="exit" presetSubtype="8" fill="hold" nodeType="withEffect">
                                  <p:stCondLst>
                                    <p:cond delay="0"/>
                                  </p:stCondLst>
                                  <p:childTnLst>
                                    <p:anim calcmode="lin" valueType="num">
                                      <p:cBhvr additive="base">
                                        <p:cTn id="34" dur="2400"/>
                                        <p:tgtEl>
                                          <p:spTgt spid="213"/>
                                        </p:tgtEl>
                                        <p:attrNameLst>
                                          <p:attrName>ppt_x</p:attrName>
                                        </p:attrNameLst>
                                      </p:cBhvr>
                                      <p:tavLst>
                                        <p:tav tm="0">
                                          <p:val>
                                            <p:strVal val="#ppt_x"/>
                                          </p:val>
                                        </p:tav>
                                        <p:tav tm="100000">
                                          <p:val>
                                            <p:strVal val="#ppt_x-1"/>
                                          </p:val>
                                        </p:tav>
                                      </p:tavLst>
                                    </p:anim>
                                    <p:set>
                                      <p:cBhvr>
                                        <p:cTn id="35" dur="1" fill="hold">
                                          <p:stCondLst>
                                            <p:cond delay="2400"/>
                                          </p:stCondLst>
                                        </p:cTn>
                                        <p:tgtEl>
                                          <p:spTgt spid="2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6"/>
          <p:cNvSpPr/>
          <p:nvPr/>
        </p:nvSpPr>
        <p:spPr>
          <a:xfrm>
            <a:off x="990600" y="838200"/>
            <a:ext cx="3657600" cy="45720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6"/>
          <p:cNvSpPr/>
          <p:nvPr/>
        </p:nvSpPr>
        <p:spPr>
          <a:xfrm>
            <a:off x="990600" y="838200"/>
            <a:ext cx="3657600" cy="45720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6"/>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16"/>
          <p:cNvSpPr txBox="1"/>
          <p:nvPr/>
        </p:nvSpPr>
        <p:spPr>
          <a:xfrm>
            <a:off x="1295400" y="914400"/>
            <a:ext cx="3048000" cy="452431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chemeClr val="lt1"/>
                </a:solidFill>
                <a:latin typeface="Constantia"/>
                <a:ea typeface="Constantia"/>
                <a:cs typeface="Constantia"/>
                <a:sym typeface="Constantia"/>
              </a:rPr>
              <a:t>“Why did the Terrible Things take them?”  Little Rabbit asked.  “What did the frogs and the fish do to them?”</a:t>
            </a:r>
            <a:endParaRPr/>
          </a:p>
          <a:p>
            <a:pPr marL="0" marR="0" lvl="0" indent="0" algn="ctr" rtl="0">
              <a:spcBef>
                <a:spcPts val="0"/>
              </a:spcBef>
              <a:spcAft>
                <a:spcPts val="0"/>
              </a:spcAft>
              <a:buNone/>
            </a:pPr>
            <a:r>
              <a:rPr lang="en-US" sz="1600">
                <a:solidFill>
                  <a:schemeClr val="lt1"/>
                </a:solidFill>
                <a:latin typeface="Constantia"/>
                <a:ea typeface="Constantia"/>
                <a:cs typeface="Constantia"/>
                <a:sym typeface="Constantia"/>
              </a:rPr>
              <a:t>“Probably nothing,” Big Rabbit said.  “But the Terrible Things don’t need a reason.  Many creatures dislike frogs. Lumpy, slimy things.  And fish are so cold and unfriendly.  They never talk to any of us.”</a:t>
            </a:r>
            <a:endParaRPr/>
          </a:p>
          <a:p>
            <a:pPr marL="0" marR="0" lvl="0" indent="0" algn="ctr" rtl="0">
              <a:spcBef>
                <a:spcPts val="0"/>
              </a:spcBef>
              <a:spcAft>
                <a:spcPts val="0"/>
              </a:spcAft>
              <a:buNone/>
            </a:pPr>
            <a:r>
              <a:rPr lang="en-US" sz="1600">
                <a:solidFill>
                  <a:schemeClr val="lt1"/>
                </a:solidFill>
                <a:latin typeface="Constantia"/>
                <a:ea typeface="Constantia"/>
                <a:cs typeface="Constantia"/>
                <a:sym typeface="Constantia"/>
              </a:rPr>
              <a:t>Now there were no birds to sing, no squirrels to chitter, no frogs to croak, no fish to play in the forest pool.  A nervous silence filled the clearing.  But life went on as usual.  Until the day the Terrible Things came back.</a:t>
            </a:r>
            <a:endParaRPr/>
          </a:p>
        </p:txBody>
      </p:sp>
      <p:pic>
        <p:nvPicPr>
          <p:cNvPr id="226" name="Google Shape;226;p16" descr="C:\Documents and Settings\Administrator\Local Settings\Temporary Internet Files\Content.IE5\18BKU20P\MC900240149[1].wmf"/>
          <p:cNvPicPr preferRelativeResize="0"/>
          <p:nvPr/>
        </p:nvPicPr>
        <p:blipFill rotWithShape="1">
          <a:blip r:embed="rId4">
            <a:alphaModFix/>
          </a:blip>
          <a:srcRect/>
          <a:stretch/>
        </p:blipFill>
        <p:spPr>
          <a:xfrm>
            <a:off x="4699346" y="4648200"/>
            <a:ext cx="1706849" cy="1281227"/>
          </a:xfrm>
          <a:prstGeom prst="rect">
            <a:avLst/>
          </a:prstGeom>
          <a:noFill/>
          <a:ln>
            <a:noFill/>
          </a:ln>
        </p:spPr>
      </p:pic>
      <p:pic>
        <p:nvPicPr>
          <p:cNvPr id="227" name="Google Shape;227;p16" descr="C:\Documents and Settings\Administrator\Local Settings\Temporary Internet Files\Content.IE5\18BKU20P\MC900240149[1].wmf"/>
          <p:cNvPicPr preferRelativeResize="0"/>
          <p:nvPr/>
        </p:nvPicPr>
        <p:blipFill rotWithShape="1">
          <a:blip r:embed="rId4">
            <a:alphaModFix/>
          </a:blip>
          <a:srcRect/>
          <a:stretch/>
        </p:blipFill>
        <p:spPr>
          <a:xfrm>
            <a:off x="1371340" y="5791200"/>
            <a:ext cx="1116649" cy="83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600" fill="hold"/>
                                        <p:tgtEl>
                                          <p:spTgt spid="22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500" fill="hold"/>
                                        <p:tgtEl>
                                          <p:spTgt spid="2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7"/>
          <p:cNvSpPr/>
          <p:nvPr/>
        </p:nvSpPr>
        <p:spPr>
          <a:xfrm>
            <a:off x="3629425" y="3331200"/>
            <a:ext cx="4369800" cy="1754400"/>
          </a:xfrm>
          <a:prstGeom prst="rect">
            <a:avLst/>
          </a:prstGeom>
          <a:solidFill>
            <a:srgbClr val="C2D59B"/>
          </a:solidFill>
          <a:ln>
            <a:noFill/>
          </a:ln>
          <a:effectLst>
            <a:outerShdw blurRad="50800" dist="38100" algn="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0" cap="none">
                <a:solidFill>
                  <a:srgbClr val="FFFFFF"/>
                </a:solidFill>
                <a:latin typeface="Calibri"/>
                <a:ea typeface="Calibri"/>
                <a:cs typeface="Calibri"/>
                <a:sym typeface="Calibri"/>
              </a:rPr>
              <a:t>Stop and Think</a:t>
            </a:r>
            <a:endParaRPr/>
          </a:p>
          <a:p>
            <a:pPr marL="0" marR="0" lvl="0" indent="0" algn="ctr" rtl="0">
              <a:spcBef>
                <a:spcPts val="0"/>
              </a:spcBef>
              <a:spcAft>
                <a:spcPts val="0"/>
              </a:spcAft>
              <a:buNone/>
            </a:pPr>
            <a:r>
              <a:rPr lang="en-US" sz="5400">
                <a:solidFill>
                  <a:srgbClr val="FFFFFF"/>
                </a:solidFill>
                <a:latin typeface="Calibri"/>
                <a:ea typeface="Calibri"/>
                <a:cs typeface="Calibri"/>
                <a:sym typeface="Calibri"/>
              </a:rPr>
              <a:t>#3</a:t>
            </a:r>
            <a:endParaRPr sz="5400" b="0" cap="none">
              <a:solidFill>
                <a:srgbClr val="FFFFFF"/>
              </a:solidFill>
              <a:latin typeface="Calibri"/>
              <a:ea typeface="Calibri"/>
              <a:cs typeface="Calibri"/>
              <a:sym typeface="Calibri"/>
            </a:endParaRPr>
          </a:p>
        </p:txBody>
      </p:sp>
      <p:sp>
        <p:nvSpPr>
          <p:cNvPr id="233" name="Google Shape;233;p17"/>
          <p:cNvSpPr/>
          <p:nvPr/>
        </p:nvSpPr>
        <p:spPr>
          <a:xfrm rot="-803313">
            <a:off x="571580" y="862295"/>
            <a:ext cx="3430740" cy="1898668"/>
          </a:xfrm>
          <a:prstGeom prst="wedgeRoundRectCallout">
            <a:avLst>
              <a:gd name="adj1" fmla="val -20833"/>
              <a:gd name="adj2" fmla="val 62500"/>
              <a:gd name="adj3" fmla="val 0"/>
            </a:avLst>
          </a:prstGeom>
          <a:solidFill>
            <a:srgbClr val="C2D59B"/>
          </a:soli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800">
                <a:solidFill>
                  <a:srgbClr val="FFFFFF"/>
                </a:solidFill>
                <a:latin typeface="Calibri"/>
                <a:ea typeface="Calibri"/>
                <a:cs typeface="Calibri"/>
                <a:sym typeface="Calibri"/>
              </a:rPr>
              <a:t>How do you feel at this point in the story?</a:t>
            </a:r>
            <a:endParaRPr sz="2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8"/>
          <p:cNvSpPr/>
          <p:nvPr/>
        </p:nvSpPr>
        <p:spPr>
          <a:xfrm>
            <a:off x="990600" y="838200"/>
            <a:ext cx="3657600" cy="45720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18"/>
          <p:cNvSpPr/>
          <p:nvPr/>
        </p:nvSpPr>
        <p:spPr>
          <a:xfrm>
            <a:off x="990600" y="838200"/>
            <a:ext cx="3657600" cy="45720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18"/>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18"/>
          <p:cNvSpPr txBox="1"/>
          <p:nvPr/>
        </p:nvSpPr>
        <p:spPr>
          <a:xfrm>
            <a:off x="1295400" y="914400"/>
            <a:ext cx="3048000" cy="36933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Constantia"/>
                <a:ea typeface="Constantia"/>
                <a:cs typeface="Constantia"/>
                <a:sym typeface="Constantia"/>
              </a:rPr>
              <a:t>Little Rabbit smelled their terrible smell before they came into sight.  The rabbits and the porcupines looked everywhere, except at each other.</a:t>
            </a:r>
            <a:endParaRPr/>
          </a:p>
          <a:p>
            <a:pPr marL="0" marR="0" lvl="0" indent="0" algn="ctr" rtl="0">
              <a:spcBef>
                <a:spcPts val="0"/>
              </a:spcBef>
              <a:spcAft>
                <a:spcPts val="0"/>
              </a:spcAft>
              <a:buNone/>
            </a:pPr>
            <a:r>
              <a:rPr lang="en-US" sz="1800">
                <a:solidFill>
                  <a:schemeClr val="lt1"/>
                </a:solidFill>
                <a:latin typeface="Constantia"/>
                <a:ea typeface="Constantia"/>
                <a:cs typeface="Constantia"/>
                <a:sym typeface="Constantia"/>
              </a:rPr>
              <a:t>“We have come for every creature that sprouts quills,”  the Terrible Things thundered.  The rabbits stopped quivering.  “We don’t have quills,” they said, fluffing their soft, white fur.</a:t>
            </a:r>
            <a:endParaRPr/>
          </a:p>
        </p:txBody>
      </p:sp>
      <p:grpSp>
        <p:nvGrpSpPr>
          <p:cNvPr id="243" name="Google Shape;243;p18"/>
          <p:cNvGrpSpPr/>
          <p:nvPr/>
        </p:nvGrpSpPr>
        <p:grpSpPr>
          <a:xfrm>
            <a:off x="1371340" y="4648200"/>
            <a:ext cx="5034855" cy="1981200"/>
            <a:chOff x="1371340" y="4648200"/>
            <a:chExt cx="5034855" cy="1981200"/>
          </a:xfrm>
        </p:grpSpPr>
        <p:pic>
          <p:nvPicPr>
            <p:cNvPr id="244" name="Google Shape;244;p18" descr="C:\Documents and Settings\Administrator\Local Settings\Temporary Internet Files\Content.IE5\18BKU20P\MC900240149[1].wmf"/>
            <p:cNvPicPr preferRelativeResize="0"/>
            <p:nvPr/>
          </p:nvPicPr>
          <p:blipFill rotWithShape="1">
            <a:blip r:embed="rId4">
              <a:alphaModFix/>
            </a:blip>
            <a:srcRect/>
            <a:stretch/>
          </p:blipFill>
          <p:spPr>
            <a:xfrm>
              <a:off x="4699346" y="4648200"/>
              <a:ext cx="1706849" cy="1281227"/>
            </a:xfrm>
            <a:prstGeom prst="rect">
              <a:avLst/>
            </a:prstGeom>
            <a:noFill/>
            <a:ln>
              <a:noFill/>
            </a:ln>
          </p:spPr>
        </p:pic>
        <p:pic>
          <p:nvPicPr>
            <p:cNvPr id="245" name="Google Shape;245;p18" descr="C:\Documents and Settings\Administrator\Local Settings\Temporary Internet Files\Content.IE5\18BKU20P\MC900240149[1].wmf"/>
            <p:cNvPicPr preferRelativeResize="0"/>
            <p:nvPr/>
          </p:nvPicPr>
          <p:blipFill rotWithShape="1">
            <a:blip r:embed="rId4">
              <a:alphaModFix/>
            </a:blip>
            <a:srcRect/>
            <a:stretch/>
          </p:blipFill>
          <p:spPr>
            <a:xfrm>
              <a:off x="1371340" y="5791200"/>
              <a:ext cx="1116649" cy="838200"/>
            </a:xfrm>
            <a:prstGeom prst="rect">
              <a:avLst/>
            </a:prstGeom>
            <a:noFill/>
            <a:ln>
              <a:noFill/>
            </a:ln>
          </p:spPr>
        </p:pic>
      </p:grpSp>
      <p:pic>
        <p:nvPicPr>
          <p:cNvPr id="246" name="Google Shape;246;p18" descr="C:\Documents and Settings\Administrator\Local Settings\Temporary Internet Files\Content.IE5\XJP6XIQD\MC900133521[1].wmf"/>
          <p:cNvPicPr preferRelativeResize="0"/>
          <p:nvPr/>
        </p:nvPicPr>
        <p:blipFill rotWithShape="1">
          <a:blip r:embed="rId5">
            <a:alphaModFix/>
          </a:blip>
          <a:srcRect/>
          <a:stretch/>
        </p:blipFill>
        <p:spPr>
          <a:xfrm>
            <a:off x="2971800" y="5283151"/>
            <a:ext cx="1649994" cy="1574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2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9"/>
          <p:cNvSpPr/>
          <p:nvPr/>
        </p:nvSpPr>
        <p:spPr>
          <a:xfrm>
            <a:off x="990600" y="838200"/>
            <a:ext cx="3657600" cy="45720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19"/>
          <p:cNvSpPr/>
          <p:nvPr/>
        </p:nvSpPr>
        <p:spPr>
          <a:xfrm>
            <a:off x="990600" y="838200"/>
            <a:ext cx="3657600" cy="45720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19"/>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19"/>
          <p:cNvSpPr txBox="1"/>
          <p:nvPr/>
        </p:nvSpPr>
        <p:spPr>
          <a:xfrm>
            <a:off x="1295400" y="914400"/>
            <a:ext cx="3048000" cy="31700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lt1"/>
                </a:solidFill>
                <a:latin typeface="Constantia"/>
                <a:ea typeface="Constantia"/>
                <a:cs typeface="Constantia"/>
                <a:sym typeface="Constantia"/>
              </a:rPr>
              <a:t>The porcupines bristled with all their strength.  But the Terrible Things covered them with the curl of their terrible nets and the porcupines hung in them like flies in a spider’s web as the Terrible Things carried them away.</a:t>
            </a:r>
            <a:endParaRPr/>
          </a:p>
        </p:txBody>
      </p:sp>
      <p:pic>
        <p:nvPicPr>
          <p:cNvPr id="256" name="Google Shape;256;p19" descr="C:\Documents and Settings\Administrator\Local Settings\Temporary Internet Files\Content.IE5\18BKU20P\MC900240149[1].wmf"/>
          <p:cNvPicPr preferRelativeResize="0"/>
          <p:nvPr/>
        </p:nvPicPr>
        <p:blipFill rotWithShape="1">
          <a:blip r:embed="rId4">
            <a:alphaModFix/>
          </a:blip>
          <a:srcRect/>
          <a:stretch/>
        </p:blipFill>
        <p:spPr>
          <a:xfrm>
            <a:off x="4699346" y="4648200"/>
            <a:ext cx="1706849" cy="1281227"/>
          </a:xfrm>
          <a:prstGeom prst="rect">
            <a:avLst/>
          </a:prstGeom>
          <a:noFill/>
          <a:ln>
            <a:noFill/>
          </a:ln>
        </p:spPr>
      </p:pic>
      <p:pic>
        <p:nvPicPr>
          <p:cNvPr id="257" name="Google Shape;257;p19" descr="C:\Documents and Settings\Administrator\Local Settings\Temporary Internet Files\Content.IE5\18BKU20P\MC900240149[1].wmf"/>
          <p:cNvPicPr preferRelativeResize="0"/>
          <p:nvPr/>
        </p:nvPicPr>
        <p:blipFill rotWithShape="1">
          <a:blip r:embed="rId4">
            <a:alphaModFix/>
          </a:blip>
          <a:srcRect/>
          <a:stretch/>
        </p:blipFill>
        <p:spPr>
          <a:xfrm>
            <a:off x="7467365" y="4869713"/>
            <a:ext cx="1116600" cy="838200"/>
          </a:xfrm>
          <a:prstGeom prst="rect">
            <a:avLst/>
          </a:prstGeom>
          <a:noFill/>
          <a:ln>
            <a:noFill/>
          </a:ln>
        </p:spPr>
      </p:pic>
      <p:pic>
        <p:nvPicPr>
          <p:cNvPr id="258" name="Google Shape;258;p19" descr="C:\Documents and Settings\Administrator\Local Settings\Temporary Internet Files\Content.IE5\XJP6XIQD\MC900133521[1].wmf"/>
          <p:cNvPicPr preferRelativeResize="0"/>
          <p:nvPr/>
        </p:nvPicPr>
        <p:blipFill rotWithShape="1">
          <a:blip r:embed="rId5">
            <a:alphaModFix/>
          </a:blip>
          <a:srcRect/>
          <a:stretch/>
        </p:blipFill>
        <p:spPr>
          <a:xfrm>
            <a:off x="2971800" y="5283151"/>
            <a:ext cx="1649994" cy="1574849"/>
          </a:xfrm>
          <a:prstGeom prst="rect">
            <a:avLst/>
          </a:prstGeom>
          <a:noFill/>
          <a:ln>
            <a:noFill/>
          </a:ln>
        </p:spPr>
      </p:pic>
      <p:pic>
        <p:nvPicPr>
          <p:cNvPr id="259" name="Google Shape;259;p19"/>
          <p:cNvPicPr preferRelativeResize="0"/>
          <p:nvPr/>
        </p:nvPicPr>
        <p:blipFill>
          <a:blip r:embed="rId6">
            <a:alphaModFix/>
          </a:blip>
          <a:stretch>
            <a:fillRect/>
          </a:stretch>
        </p:blipFill>
        <p:spPr>
          <a:xfrm rot="10800000">
            <a:off x="1417425" y="1075238"/>
            <a:ext cx="3756650" cy="5713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1000"/>
                                        <p:tgtEl>
                                          <p:spTgt spid="258"/>
                                        </p:tgtEl>
                                        <p:attrNameLst>
                                          <p:attrName>ppt_w</p:attrName>
                                        </p:attrNameLst>
                                      </p:cBhvr>
                                      <p:tavLst>
                                        <p:tav tm="0">
                                          <p:val>
                                            <p:strVal val="#ppt_w"/>
                                          </p:val>
                                        </p:tav>
                                        <p:tav tm="100000">
                                          <p:val>
                                            <p:strVal val="0"/>
                                          </p:val>
                                        </p:tav>
                                      </p:tavLst>
                                    </p:anim>
                                    <p:anim calcmode="lin" valueType="num">
                                      <p:cBhvr additive="base">
                                        <p:cTn id="7" dur="1000"/>
                                        <p:tgtEl>
                                          <p:spTgt spid="258"/>
                                        </p:tgtEl>
                                        <p:attrNameLst>
                                          <p:attrName>ppt_h</p:attrName>
                                        </p:attrNameLst>
                                      </p:cBhvr>
                                      <p:tavLst>
                                        <p:tav tm="0">
                                          <p:val>
                                            <p:strVal val="#ppt_h"/>
                                          </p:val>
                                        </p:tav>
                                        <p:tav tm="100000">
                                          <p:val>
                                            <p:strVal val="0"/>
                                          </p:val>
                                        </p:tav>
                                      </p:tavLst>
                                    </p:anim>
                                    <p:set>
                                      <p:cBhvr>
                                        <p:cTn id="8" dur="1" fill="hold">
                                          <p:stCondLst>
                                            <p:cond delay="1000"/>
                                          </p:stCondLst>
                                        </p:cTn>
                                        <p:tgtEl>
                                          <p:spTgt spid="258"/>
                                        </p:tgtEl>
                                        <p:attrNameLst>
                                          <p:attrName>style.visibility</p:attrName>
                                        </p:attrNameLst>
                                      </p:cBhvr>
                                      <p:to>
                                        <p:strVal val="hidden"/>
                                      </p:to>
                                    </p:set>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58"/>
                                        </p:tgtEl>
                                        <p:attrNameLst>
                                          <p:attrName>style.visibility</p:attrName>
                                        </p:attrNameLst>
                                      </p:cBhvr>
                                      <p:to>
                                        <p:strVal val="visible"/>
                                      </p:to>
                                    </p:set>
                                    <p:anim calcmode="lin" valueType="num">
                                      <p:cBhvr additive="base">
                                        <p:cTn id="12" dur="1000"/>
                                        <p:tgtEl>
                                          <p:spTgt spid="258"/>
                                        </p:tgtEl>
                                        <p:attrNameLst>
                                          <p:attrName>ppt_w</p:attrName>
                                        </p:attrNameLst>
                                      </p:cBhvr>
                                      <p:tavLst>
                                        <p:tav tm="0">
                                          <p:val>
                                            <p:strVal val="0"/>
                                          </p:val>
                                        </p:tav>
                                        <p:tav tm="100000">
                                          <p:val>
                                            <p:strVal val="#ppt_w"/>
                                          </p:val>
                                        </p:tav>
                                      </p:tavLst>
                                    </p:anim>
                                    <p:anim calcmode="lin" valueType="num">
                                      <p:cBhvr additive="base">
                                        <p:cTn id="13" dur="1000"/>
                                        <p:tgtEl>
                                          <p:spTgt spid="258"/>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9"/>
                                        </p:tgtEl>
                                        <p:attrNameLst>
                                          <p:attrName>style.visibility</p:attrName>
                                        </p:attrNameLst>
                                      </p:cBhvr>
                                      <p:to>
                                        <p:strVal val="visible"/>
                                      </p:to>
                                    </p:set>
                                    <p:animEffect transition="in" filter="fade">
                                      <p:cBhvr>
                                        <p:cTn id="18" dur="1000"/>
                                        <p:tgtEl>
                                          <p:spTgt spid="25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1000"/>
                                        <p:tgtEl>
                                          <p:spTgt spid="258"/>
                                        </p:tgtEl>
                                        <p:attrNameLst>
                                          <p:attrName>ppt_x</p:attrName>
                                        </p:attrNameLst>
                                      </p:cBhvr>
                                      <p:tavLst>
                                        <p:tav tm="0">
                                          <p:val>
                                            <p:strVal val="#ppt_x"/>
                                          </p:val>
                                        </p:tav>
                                        <p:tav tm="100000">
                                          <p:val>
                                            <p:strVal val="#ppt_x+1"/>
                                          </p:val>
                                        </p:tav>
                                      </p:tavLst>
                                    </p:anim>
                                    <p:set>
                                      <p:cBhvr>
                                        <p:cTn id="23" dur="1" fill="hold">
                                          <p:stCondLst>
                                            <p:cond delay="1000"/>
                                          </p:stCondLst>
                                        </p:cTn>
                                        <p:tgtEl>
                                          <p:spTgt spid="258"/>
                                        </p:tgtEl>
                                        <p:attrNameLst>
                                          <p:attrName>style.visibility</p:attrName>
                                        </p:attrNameLst>
                                      </p:cBhvr>
                                      <p:to>
                                        <p:strVal val="hidden"/>
                                      </p:to>
                                    </p:set>
                                  </p:childTnLst>
                                </p:cTn>
                              </p:par>
                              <p:par>
                                <p:cTn id="24" presetID="2" presetClass="exit" presetSubtype="2" fill="hold" nodeType="withEffect">
                                  <p:stCondLst>
                                    <p:cond delay="0"/>
                                  </p:stCondLst>
                                  <p:childTnLst>
                                    <p:anim calcmode="lin" valueType="num">
                                      <p:cBhvr additive="base">
                                        <p:cTn id="25" dur="1000"/>
                                        <p:tgtEl>
                                          <p:spTgt spid="259"/>
                                        </p:tgtEl>
                                        <p:attrNameLst>
                                          <p:attrName>ppt_x</p:attrName>
                                        </p:attrNameLst>
                                      </p:cBhvr>
                                      <p:tavLst>
                                        <p:tav tm="0">
                                          <p:val>
                                            <p:strVal val="#ppt_x"/>
                                          </p:val>
                                        </p:tav>
                                        <p:tav tm="100000">
                                          <p:val>
                                            <p:strVal val="#ppt_x+1"/>
                                          </p:val>
                                        </p:tav>
                                      </p:tavLst>
                                    </p:anim>
                                    <p:set>
                                      <p:cBhvr>
                                        <p:cTn id="26" dur="1" fill="hold">
                                          <p:stCondLst>
                                            <p:cond delay="1000"/>
                                          </p:stCondLst>
                                        </p:cTn>
                                        <p:tgtEl>
                                          <p:spTgt spid="2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0"/>
          <p:cNvSpPr/>
          <p:nvPr/>
        </p:nvSpPr>
        <p:spPr>
          <a:xfrm>
            <a:off x="990600" y="838200"/>
            <a:ext cx="3657600" cy="45720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20"/>
          <p:cNvSpPr/>
          <p:nvPr/>
        </p:nvSpPr>
        <p:spPr>
          <a:xfrm>
            <a:off x="990600" y="838200"/>
            <a:ext cx="3657600" cy="45720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20"/>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p20"/>
          <p:cNvSpPr txBox="1"/>
          <p:nvPr/>
        </p:nvSpPr>
        <p:spPr>
          <a:xfrm>
            <a:off x="1295400" y="914400"/>
            <a:ext cx="3048000" cy="447814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500">
                <a:solidFill>
                  <a:schemeClr val="lt1"/>
                </a:solidFill>
                <a:latin typeface="Constantia"/>
                <a:ea typeface="Constantia"/>
                <a:cs typeface="Constantia"/>
                <a:sym typeface="Constantia"/>
              </a:rPr>
              <a:t>“Those porcupines always were bad tempered,” Big Rabbit and shakily.  “Prickly, stickly things!”  This time Little Rabbit didn’t ask why.  By now he knew that the Terrible Things didn’t need a reason.  The smell still filled the clearing, though the Terrible Things had gone.  “I liked it better when there were all kinds of creatures in our clearing,” he said.  “And I think we should move.  What if the Terrible Things come back?” “Nonsense,” Big Rabbit said.  “Why should we move?  This has always been our home.  And the Terrible Things won’t come back.  We are the White Rabbits.  It couldn’t happen to us.”</a:t>
            </a:r>
            <a:endParaRPr/>
          </a:p>
        </p:txBody>
      </p:sp>
      <p:pic>
        <p:nvPicPr>
          <p:cNvPr id="269" name="Google Shape;269;p20" descr="C:\Documents and Settings\Administrator\Local Settings\Temporary Internet Files\Content.IE5\18BKU20P\MC900240149[1].wmf"/>
          <p:cNvPicPr preferRelativeResize="0"/>
          <p:nvPr/>
        </p:nvPicPr>
        <p:blipFill rotWithShape="1">
          <a:blip r:embed="rId4">
            <a:alphaModFix/>
          </a:blip>
          <a:srcRect/>
          <a:stretch/>
        </p:blipFill>
        <p:spPr>
          <a:xfrm>
            <a:off x="4699346" y="4648200"/>
            <a:ext cx="1706849" cy="1281227"/>
          </a:xfrm>
          <a:prstGeom prst="rect">
            <a:avLst/>
          </a:prstGeom>
          <a:noFill/>
          <a:ln>
            <a:noFill/>
          </a:ln>
        </p:spPr>
      </p:pic>
      <p:pic>
        <p:nvPicPr>
          <p:cNvPr id="270" name="Google Shape;270;p20" descr="C:\Documents and Settings\Administrator\Local Settings\Temporary Internet Files\Content.IE5\18BKU20P\MC900240149[1].wmf"/>
          <p:cNvPicPr preferRelativeResize="0"/>
          <p:nvPr/>
        </p:nvPicPr>
        <p:blipFill rotWithShape="1">
          <a:blip r:embed="rId4">
            <a:alphaModFix/>
          </a:blip>
          <a:srcRect/>
          <a:stretch/>
        </p:blipFill>
        <p:spPr>
          <a:xfrm>
            <a:off x="1371340" y="5791200"/>
            <a:ext cx="1116649" cy="83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6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3400" fill="hold"/>
                                        <p:tgtEl>
                                          <p:spTgt spid="27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100" fill="hold"/>
                                        <p:tgtEl>
                                          <p:spTgt spid="2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1"/>
          <p:cNvSpPr/>
          <p:nvPr/>
        </p:nvSpPr>
        <p:spPr>
          <a:xfrm>
            <a:off x="790175" y="1271413"/>
            <a:ext cx="4369800" cy="1754400"/>
          </a:xfrm>
          <a:prstGeom prst="rect">
            <a:avLst/>
          </a:prstGeom>
          <a:solidFill>
            <a:srgbClr val="C2D59B"/>
          </a:solidFill>
          <a:ln>
            <a:noFill/>
          </a:ln>
          <a:effectLst>
            <a:outerShdw blurRad="50800" dist="38100" algn="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0" cap="none">
                <a:solidFill>
                  <a:srgbClr val="FFFFFF"/>
                </a:solidFill>
                <a:latin typeface="Calibri"/>
                <a:ea typeface="Calibri"/>
                <a:cs typeface="Calibri"/>
                <a:sym typeface="Calibri"/>
              </a:rPr>
              <a:t>Stop and Think</a:t>
            </a:r>
            <a:endParaRPr/>
          </a:p>
          <a:p>
            <a:pPr marL="0" marR="0" lvl="0" indent="0" algn="ctr" rtl="0">
              <a:spcBef>
                <a:spcPts val="0"/>
              </a:spcBef>
              <a:spcAft>
                <a:spcPts val="0"/>
              </a:spcAft>
              <a:buNone/>
            </a:pPr>
            <a:r>
              <a:rPr lang="en-US" sz="5400">
                <a:solidFill>
                  <a:srgbClr val="FFFFFF"/>
                </a:solidFill>
                <a:latin typeface="Calibri"/>
                <a:ea typeface="Calibri"/>
                <a:cs typeface="Calibri"/>
                <a:sym typeface="Calibri"/>
              </a:rPr>
              <a:t>#4</a:t>
            </a:r>
            <a:endParaRPr sz="5400" b="0" cap="none">
              <a:solidFill>
                <a:srgbClr val="FFFFFF"/>
              </a:solidFill>
              <a:latin typeface="Calibri"/>
              <a:ea typeface="Calibri"/>
              <a:cs typeface="Calibri"/>
              <a:sym typeface="Calibri"/>
            </a:endParaRPr>
          </a:p>
        </p:txBody>
      </p:sp>
      <p:sp>
        <p:nvSpPr>
          <p:cNvPr id="276" name="Google Shape;276;p21"/>
          <p:cNvSpPr/>
          <p:nvPr/>
        </p:nvSpPr>
        <p:spPr>
          <a:xfrm rot="-803387">
            <a:off x="4410842" y="3602450"/>
            <a:ext cx="4107966" cy="2036195"/>
          </a:xfrm>
          <a:prstGeom prst="wedgeRoundRectCallout">
            <a:avLst>
              <a:gd name="adj1" fmla="val -20833"/>
              <a:gd name="adj2" fmla="val 62500"/>
              <a:gd name="adj3" fmla="val 0"/>
            </a:avLst>
          </a:prstGeom>
          <a:solidFill>
            <a:srgbClr val="C2D59B"/>
          </a:soli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800">
                <a:solidFill>
                  <a:srgbClr val="FFFFFF"/>
                </a:solidFill>
                <a:latin typeface="Calibri"/>
                <a:ea typeface="Calibri"/>
                <a:cs typeface="Calibri"/>
                <a:sym typeface="Calibri"/>
              </a:rPr>
              <a:t>What will happen next?</a:t>
            </a:r>
            <a:endParaRPr sz="2800">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4"/>
          <p:cNvSpPr/>
          <p:nvPr/>
        </p:nvSpPr>
        <p:spPr>
          <a:xfrm>
            <a:off x="990600" y="838200"/>
            <a:ext cx="3657600" cy="45720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4"/>
          <p:cNvSpPr/>
          <p:nvPr/>
        </p:nvSpPr>
        <p:spPr>
          <a:xfrm>
            <a:off x="990600" y="838200"/>
            <a:ext cx="3657600" cy="45720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4"/>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4"/>
          <p:cNvSpPr txBox="1"/>
          <p:nvPr/>
        </p:nvSpPr>
        <p:spPr>
          <a:xfrm>
            <a:off x="1295400" y="1066800"/>
            <a:ext cx="3048000" cy="40934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lt1"/>
                </a:solidFill>
                <a:latin typeface="Constantia"/>
                <a:ea typeface="Constantia"/>
                <a:cs typeface="Constantia"/>
                <a:sym typeface="Constantia"/>
              </a:rPr>
              <a:t>The clearing in the woods was home to the small forest creatures.  The birds and squirrels shared the trees.  The rabbits and porcupines shared the shade beneath the trees and the frogs and fish shared the cool brown waters of the forest pond.  They were content.  Until the day the Terrible Things came.</a:t>
            </a:r>
            <a:endParaRPr/>
          </a:p>
        </p:txBody>
      </p:sp>
      <p:grpSp>
        <p:nvGrpSpPr>
          <p:cNvPr id="48" name="Google Shape;48;p4"/>
          <p:cNvGrpSpPr/>
          <p:nvPr/>
        </p:nvGrpSpPr>
        <p:grpSpPr>
          <a:xfrm>
            <a:off x="6248400" y="181756"/>
            <a:ext cx="2286001" cy="5529281"/>
            <a:chOff x="6248400" y="181756"/>
            <a:chExt cx="2286001" cy="5529281"/>
          </a:xfrm>
        </p:grpSpPr>
        <p:pic>
          <p:nvPicPr>
            <p:cNvPr id="49" name="Google Shape;49;p4" descr="C:\Documents and Settings\Administrator\Local Settings\Temporary Internet Files\Content.IE5\RAO3NKD1\MC900151177[1].wmf"/>
            <p:cNvPicPr preferRelativeResize="0"/>
            <p:nvPr/>
          </p:nvPicPr>
          <p:blipFill rotWithShape="1">
            <a:blip r:embed="rId4">
              <a:alphaModFix/>
            </a:blip>
            <a:srcRect/>
            <a:stretch/>
          </p:blipFill>
          <p:spPr>
            <a:xfrm>
              <a:off x="7696201" y="181756"/>
              <a:ext cx="838200" cy="950729"/>
            </a:xfrm>
            <a:prstGeom prst="rect">
              <a:avLst/>
            </a:prstGeom>
            <a:noFill/>
            <a:ln>
              <a:noFill/>
            </a:ln>
          </p:spPr>
        </p:pic>
        <p:pic>
          <p:nvPicPr>
            <p:cNvPr id="50" name="Google Shape;50;p4" descr="C:\Documents and Settings\Administrator\Local Settings\Temporary Internet Files\Content.IE5\RAO3NKD1\MC900151177[1].wmf"/>
            <p:cNvPicPr preferRelativeResize="0"/>
            <p:nvPr/>
          </p:nvPicPr>
          <p:blipFill rotWithShape="1">
            <a:blip r:embed="rId4">
              <a:alphaModFix/>
            </a:blip>
            <a:srcRect/>
            <a:stretch/>
          </p:blipFill>
          <p:spPr>
            <a:xfrm>
              <a:off x="6248400" y="1447800"/>
              <a:ext cx="838200" cy="950729"/>
            </a:xfrm>
            <a:prstGeom prst="rect">
              <a:avLst/>
            </a:prstGeom>
            <a:noFill/>
            <a:ln>
              <a:noFill/>
            </a:ln>
          </p:spPr>
        </p:pic>
        <p:pic>
          <p:nvPicPr>
            <p:cNvPr id="51" name="Google Shape;51;p4" descr="C:\Documents and Settings\Administrator\Local Settings\Temporary Internet Files\Content.IE5\F0VT4MPP\MC900326476[1].wmf"/>
            <p:cNvPicPr preferRelativeResize="0"/>
            <p:nvPr/>
          </p:nvPicPr>
          <p:blipFill rotWithShape="1">
            <a:blip r:embed="rId5">
              <a:alphaModFix/>
            </a:blip>
            <a:srcRect/>
            <a:stretch/>
          </p:blipFill>
          <p:spPr>
            <a:xfrm>
              <a:off x="7509515" y="4876800"/>
              <a:ext cx="1021915" cy="834237"/>
            </a:xfrm>
            <a:prstGeom prst="rect">
              <a:avLst/>
            </a:prstGeom>
            <a:noFill/>
            <a:ln>
              <a:noFill/>
            </a:ln>
          </p:spPr>
        </p:pic>
      </p:grpSp>
      <p:grpSp>
        <p:nvGrpSpPr>
          <p:cNvPr id="52" name="Google Shape;52;p4"/>
          <p:cNvGrpSpPr/>
          <p:nvPr/>
        </p:nvGrpSpPr>
        <p:grpSpPr>
          <a:xfrm>
            <a:off x="1371340" y="4648200"/>
            <a:ext cx="5034855" cy="2209800"/>
            <a:chOff x="1371340" y="4648200"/>
            <a:chExt cx="5034855" cy="2209800"/>
          </a:xfrm>
        </p:grpSpPr>
        <p:pic>
          <p:nvPicPr>
            <p:cNvPr id="53" name="Google Shape;53;p4" descr="C:\Documents and Settings\Administrator\Local Settings\Temporary Internet Files\Content.IE5\18BKU20P\MC900240149[1].wmf"/>
            <p:cNvPicPr preferRelativeResize="0"/>
            <p:nvPr/>
          </p:nvPicPr>
          <p:blipFill rotWithShape="1">
            <a:blip r:embed="rId6">
              <a:alphaModFix/>
            </a:blip>
            <a:srcRect/>
            <a:stretch/>
          </p:blipFill>
          <p:spPr>
            <a:xfrm>
              <a:off x="4699346" y="4648200"/>
              <a:ext cx="1706849" cy="1281227"/>
            </a:xfrm>
            <a:prstGeom prst="rect">
              <a:avLst/>
            </a:prstGeom>
            <a:noFill/>
            <a:ln>
              <a:noFill/>
            </a:ln>
          </p:spPr>
        </p:pic>
        <p:pic>
          <p:nvPicPr>
            <p:cNvPr id="54" name="Google Shape;54;p4" descr="C:\Documents and Settings\Administrator\Local Settings\Temporary Internet Files\Content.IE5\18BKU20P\MC900240149[1].wmf"/>
            <p:cNvPicPr preferRelativeResize="0"/>
            <p:nvPr/>
          </p:nvPicPr>
          <p:blipFill rotWithShape="1">
            <a:blip r:embed="rId6">
              <a:alphaModFix/>
            </a:blip>
            <a:srcRect/>
            <a:stretch/>
          </p:blipFill>
          <p:spPr>
            <a:xfrm>
              <a:off x="1371340" y="5791200"/>
              <a:ext cx="1116649" cy="838200"/>
            </a:xfrm>
            <a:prstGeom prst="rect">
              <a:avLst/>
            </a:prstGeom>
            <a:noFill/>
            <a:ln>
              <a:noFill/>
            </a:ln>
          </p:spPr>
        </p:pic>
        <p:pic>
          <p:nvPicPr>
            <p:cNvPr id="55" name="Google Shape;55;p4" descr="C:\Documents and Settings\Administrator\Local Settings\Temporary Internet Files\Content.IE5\XJP6XIQD\MC900133521[1].wmf"/>
            <p:cNvPicPr preferRelativeResize="0"/>
            <p:nvPr/>
          </p:nvPicPr>
          <p:blipFill rotWithShape="1">
            <a:blip r:embed="rId7">
              <a:alphaModFix/>
            </a:blip>
            <a:srcRect/>
            <a:stretch/>
          </p:blipFill>
          <p:spPr>
            <a:xfrm>
              <a:off x="2971800" y="5283151"/>
              <a:ext cx="1649994" cy="1574849"/>
            </a:xfrm>
            <a:prstGeom prst="rect">
              <a:avLst/>
            </a:prstGeom>
            <a:noFill/>
            <a:ln>
              <a:noFill/>
            </a:ln>
          </p:spPr>
        </p:pic>
      </p:grpSp>
      <p:pic>
        <p:nvPicPr>
          <p:cNvPr id="56" name="Google Shape;56;p4" descr="C:\Documents and Settings\Administrator\Local Settings\Temporary Internet Files\Content.IE5\RRA82VY0\MC900084346[1].wmf"/>
          <p:cNvPicPr preferRelativeResize="0"/>
          <p:nvPr/>
        </p:nvPicPr>
        <p:blipFill rotWithShape="1">
          <a:blip r:embed="rId8">
            <a:alphaModFix/>
          </a:blip>
          <a:srcRect/>
          <a:stretch/>
        </p:blipFill>
        <p:spPr>
          <a:xfrm>
            <a:off x="0" y="5105400"/>
            <a:ext cx="1293240" cy="1323315"/>
          </a:xfrm>
          <a:prstGeom prst="rect">
            <a:avLst/>
          </a:prstGeom>
          <a:noFill/>
          <a:ln>
            <a:noFill/>
          </a:ln>
        </p:spPr>
      </p:pic>
      <p:pic>
        <p:nvPicPr>
          <p:cNvPr id="57" name="Google Shape;57;p4" descr="C:\Documents and Settings\Administrator\Local Settings\Temporary Internet Files\Content.IE5\XJP6XIQD\MC900441389[1].wmf"/>
          <p:cNvPicPr preferRelativeResize="0"/>
          <p:nvPr/>
        </p:nvPicPr>
        <p:blipFill rotWithShape="1">
          <a:blip r:embed="rId9">
            <a:alphaModFix/>
          </a:blip>
          <a:srcRect/>
          <a:stretch/>
        </p:blipFill>
        <p:spPr>
          <a:xfrm>
            <a:off x="4648200" y="3429000"/>
            <a:ext cx="1371634" cy="11350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4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1000" fill="hold"/>
                                        <p:tgtEl>
                                          <p:spTgt spid="5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1000" fill="hold"/>
                                        <p:tgtEl>
                                          <p:spTgt spid="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2"/>
          <p:cNvSpPr/>
          <p:nvPr/>
        </p:nvSpPr>
        <p:spPr>
          <a:xfrm>
            <a:off x="990600" y="838200"/>
            <a:ext cx="3657600" cy="45720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22"/>
          <p:cNvSpPr/>
          <p:nvPr/>
        </p:nvSpPr>
        <p:spPr>
          <a:xfrm>
            <a:off x="990600" y="838200"/>
            <a:ext cx="3657600" cy="45720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22"/>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22"/>
          <p:cNvSpPr txBox="1"/>
          <p:nvPr/>
        </p:nvSpPr>
        <p:spPr>
          <a:xfrm>
            <a:off x="1295400" y="914400"/>
            <a:ext cx="3048000" cy="310854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lt1"/>
                </a:solidFill>
                <a:latin typeface="Constantia"/>
                <a:ea typeface="Constantia"/>
                <a:cs typeface="Constantia"/>
                <a:sym typeface="Constantia"/>
              </a:rPr>
              <a:t>As day followed peaceful day Little Rabbit though Big Rabbit must be right.  Until the day the Terrible Things came back.</a:t>
            </a:r>
            <a:endParaRPr/>
          </a:p>
        </p:txBody>
      </p:sp>
      <p:pic>
        <p:nvPicPr>
          <p:cNvPr id="286" name="Google Shape;286;p22" descr="C:\Documents and Settings\Administrator\Local Settings\Temporary Internet Files\Content.IE5\18BKU20P\MC900240149[1].wmf"/>
          <p:cNvPicPr preferRelativeResize="0"/>
          <p:nvPr/>
        </p:nvPicPr>
        <p:blipFill rotWithShape="1">
          <a:blip r:embed="rId4">
            <a:alphaModFix/>
          </a:blip>
          <a:srcRect/>
          <a:stretch/>
        </p:blipFill>
        <p:spPr>
          <a:xfrm>
            <a:off x="4699346" y="4648200"/>
            <a:ext cx="1706849" cy="1281227"/>
          </a:xfrm>
          <a:prstGeom prst="rect">
            <a:avLst/>
          </a:prstGeom>
          <a:noFill/>
          <a:ln>
            <a:noFill/>
          </a:ln>
        </p:spPr>
      </p:pic>
      <p:pic>
        <p:nvPicPr>
          <p:cNvPr id="287" name="Google Shape;287;p22" descr="C:\Documents and Settings\Administrator\Local Settings\Temporary Internet Files\Content.IE5\18BKU20P\MC900240149[1].wmf"/>
          <p:cNvPicPr preferRelativeResize="0"/>
          <p:nvPr/>
        </p:nvPicPr>
        <p:blipFill rotWithShape="1">
          <a:blip r:embed="rId4">
            <a:alphaModFix/>
          </a:blip>
          <a:srcRect/>
          <a:stretch/>
        </p:blipFill>
        <p:spPr>
          <a:xfrm>
            <a:off x="1371340" y="5791200"/>
            <a:ext cx="1116649" cy="838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3"/>
          <p:cNvSpPr/>
          <p:nvPr/>
        </p:nvSpPr>
        <p:spPr>
          <a:xfrm>
            <a:off x="990600" y="838200"/>
            <a:ext cx="3657600" cy="45720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23"/>
          <p:cNvSpPr/>
          <p:nvPr/>
        </p:nvSpPr>
        <p:spPr>
          <a:xfrm>
            <a:off x="990600" y="838200"/>
            <a:ext cx="3657600" cy="45720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23"/>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p23"/>
          <p:cNvSpPr txBox="1"/>
          <p:nvPr/>
        </p:nvSpPr>
        <p:spPr>
          <a:xfrm>
            <a:off x="1295400" y="914400"/>
            <a:ext cx="3048000" cy="35394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lt1"/>
                </a:solidFill>
                <a:latin typeface="Constantia"/>
                <a:ea typeface="Constantia"/>
                <a:cs typeface="Constantia"/>
                <a:sym typeface="Constantia"/>
              </a:rPr>
              <a:t>Little Rabbit saw the terrible gleam of their terrible eyes through the forest darkness.  And he smelled again the terrible smell.</a:t>
            </a:r>
            <a:endParaRPr/>
          </a:p>
        </p:txBody>
      </p:sp>
      <p:pic>
        <p:nvPicPr>
          <p:cNvPr id="297" name="Google Shape;297;p23" descr="C:\Documents and Settings\Administrator\Local Settings\Temporary Internet Files\Content.IE5\18BKU20P\MC900240149[1].wmf"/>
          <p:cNvPicPr preferRelativeResize="0"/>
          <p:nvPr/>
        </p:nvPicPr>
        <p:blipFill rotWithShape="1">
          <a:blip r:embed="rId4">
            <a:alphaModFix/>
          </a:blip>
          <a:srcRect/>
          <a:stretch/>
        </p:blipFill>
        <p:spPr>
          <a:xfrm>
            <a:off x="4699346" y="4648200"/>
            <a:ext cx="1706849" cy="1281227"/>
          </a:xfrm>
          <a:prstGeom prst="rect">
            <a:avLst/>
          </a:prstGeom>
          <a:noFill/>
          <a:ln>
            <a:noFill/>
          </a:ln>
        </p:spPr>
      </p:pic>
      <p:pic>
        <p:nvPicPr>
          <p:cNvPr id="298" name="Google Shape;298;p23" descr="C:\Documents and Settings\Administrator\Local Settings\Temporary Internet Files\Content.IE5\18BKU20P\MC900240149[1].wmf"/>
          <p:cNvPicPr preferRelativeResize="0"/>
          <p:nvPr/>
        </p:nvPicPr>
        <p:blipFill rotWithShape="1">
          <a:blip r:embed="rId4">
            <a:alphaModFix/>
          </a:blip>
          <a:srcRect/>
          <a:stretch/>
        </p:blipFill>
        <p:spPr>
          <a:xfrm>
            <a:off x="1371340" y="5791200"/>
            <a:ext cx="1116649" cy="838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4"/>
          <p:cNvSpPr/>
          <p:nvPr/>
        </p:nvSpPr>
        <p:spPr>
          <a:xfrm>
            <a:off x="990600" y="838200"/>
            <a:ext cx="3657600" cy="45720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24"/>
          <p:cNvSpPr/>
          <p:nvPr/>
        </p:nvSpPr>
        <p:spPr>
          <a:xfrm>
            <a:off x="990600" y="838200"/>
            <a:ext cx="3657600" cy="45720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24"/>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24"/>
          <p:cNvSpPr txBox="1"/>
          <p:nvPr/>
        </p:nvSpPr>
        <p:spPr>
          <a:xfrm>
            <a:off x="1295400" y="914400"/>
            <a:ext cx="3048000" cy="37856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Constantia"/>
                <a:ea typeface="Constantia"/>
                <a:cs typeface="Constantia"/>
                <a:sym typeface="Constantia"/>
              </a:rPr>
              <a:t>“We have come for any creature that is white,” the Terrible Things thundered.</a:t>
            </a:r>
            <a:endParaRPr/>
          </a:p>
          <a:p>
            <a:pPr marL="0" marR="0" lvl="0" indent="0" algn="ctr" rtl="0">
              <a:spcBef>
                <a:spcPts val="0"/>
              </a:spcBef>
              <a:spcAft>
                <a:spcPts val="0"/>
              </a:spcAft>
              <a:buNone/>
            </a:pPr>
            <a:r>
              <a:rPr lang="en-US" sz="2400">
                <a:solidFill>
                  <a:schemeClr val="lt1"/>
                </a:solidFill>
                <a:latin typeface="Constantia"/>
                <a:ea typeface="Constantia"/>
                <a:cs typeface="Constantia"/>
                <a:sym typeface="Constantia"/>
              </a:rPr>
              <a:t>“There are no white creatures here but us,” Big Rabbit said.</a:t>
            </a:r>
            <a:endParaRPr/>
          </a:p>
          <a:p>
            <a:pPr marL="0" marR="0" lvl="0" indent="0" algn="ctr" rtl="0">
              <a:spcBef>
                <a:spcPts val="0"/>
              </a:spcBef>
              <a:spcAft>
                <a:spcPts val="0"/>
              </a:spcAft>
              <a:buNone/>
            </a:pPr>
            <a:r>
              <a:rPr lang="en-US" sz="2400">
                <a:solidFill>
                  <a:schemeClr val="lt1"/>
                </a:solidFill>
                <a:latin typeface="Constantia"/>
                <a:ea typeface="Constantia"/>
                <a:cs typeface="Constantia"/>
                <a:sym typeface="Constantia"/>
              </a:rPr>
              <a:t>“We have come for you,” the Terrible Things said.</a:t>
            </a:r>
            <a:endParaRPr/>
          </a:p>
        </p:txBody>
      </p:sp>
      <p:pic>
        <p:nvPicPr>
          <p:cNvPr id="308" name="Google Shape;308;p24" descr="C:\Documents and Settings\Administrator\Local Settings\Temporary Internet Files\Content.IE5\18BKU20P\MC900240149[1].wmf"/>
          <p:cNvPicPr preferRelativeResize="0"/>
          <p:nvPr/>
        </p:nvPicPr>
        <p:blipFill rotWithShape="1">
          <a:blip r:embed="rId4">
            <a:alphaModFix/>
          </a:blip>
          <a:srcRect/>
          <a:stretch/>
        </p:blipFill>
        <p:spPr>
          <a:xfrm>
            <a:off x="4699346" y="4648200"/>
            <a:ext cx="1706849" cy="12812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 fill="hold"/>
                                        <p:tgtEl>
                                          <p:spTgt spid="30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5"/>
          <p:cNvSpPr/>
          <p:nvPr/>
        </p:nvSpPr>
        <p:spPr>
          <a:xfrm>
            <a:off x="990600" y="838200"/>
            <a:ext cx="3657600" cy="45720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25"/>
          <p:cNvSpPr/>
          <p:nvPr/>
        </p:nvSpPr>
        <p:spPr>
          <a:xfrm>
            <a:off x="990600" y="838200"/>
            <a:ext cx="3657600" cy="45720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6" name="Google Shape;316;p25"/>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25"/>
          <p:cNvSpPr txBox="1"/>
          <p:nvPr/>
        </p:nvSpPr>
        <p:spPr>
          <a:xfrm>
            <a:off x="1295400" y="914400"/>
            <a:ext cx="3048000" cy="452431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Constantia"/>
                <a:ea typeface="Constantia"/>
                <a:cs typeface="Constantia"/>
                <a:sym typeface="Constantia"/>
              </a:rPr>
              <a:t>The rabbits scampered in every direction.  “Help!” they screamed.  “Somebody help!”  But there was no one left to help.  And the big, circling nets dropped over them and the Terrible Things carried them away.</a:t>
            </a:r>
            <a:endParaRPr/>
          </a:p>
        </p:txBody>
      </p:sp>
      <p:pic>
        <p:nvPicPr>
          <p:cNvPr id="318" name="Google Shape;318;p25" descr="C:\Documents and Settings\Administrator\Local Settings\Temporary Internet Files\Content.IE5\18BKU20P\MC900240149[1].wmf"/>
          <p:cNvPicPr preferRelativeResize="0"/>
          <p:nvPr/>
        </p:nvPicPr>
        <p:blipFill rotWithShape="1">
          <a:blip r:embed="rId4">
            <a:alphaModFix/>
          </a:blip>
          <a:srcRect/>
          <a:stretch/>
        </p:blipFill>
        <p:spPr>
          <a:xfrm>
            <a:off x="4699346" y="4648200"/>
            <a:ext cx="1706849" cy="1281227"/>
          </a:xfrm>
          <a:prstGeom prst="rect">
            <a:avLst/>
          </a:prstGeom>
          <a:noFill/>
          <a:ln>
            <a:noFill/>
          </a:ln>
        </p:spPr>
      </p:pic>
      <p:pic>
        <p:nvPicPr>
          <p:cNvPr id="319" name="Google Shape;319;p25"/>
          <p:cNvPicPr preferRelativeResize="0"/>
          <p:nvPr/>
        </p:nvPicPr>
        <p:blipFill>
          <a:blip r:embed="rId5">
            <a:alphaModFix/>
          </a:blip>
          <a:stretch>
            <a:fillRect/>
          </a:stretch>
        </p:blipFill>
        <p:spPr>
          <a:xfrm rot="10800000" flipH="1">
            <a:off x="3814625" y="838188"/>
            <a:ext cx="3756650" cy="5713175"/>
          </a:xfrm>
          <a:prstGeom prst="rect">
            <a:avLst/>
          </a:prstGeom>
          <a:noFill/>
          <a:ln>
            <a:noFill/>
          </a:ln>
        </p:spPr>
      </p:pic>
      <p:pic>
        <p:nvPicPr>
          <p:cNvPr id="320" name="Google Shape;320;p25"/>
          <p:cNvPicPr preferRelativeResize="0"/>
          <p:nvPr/>
        </p:nvPicPr>
        <p:blipFill>
          <a:blip r:embed="rId6">
            <a:alphaModFix/>
          </a:blip>
          <a:stretch>
            <a:fillRect/>
          </a:stretch>
        </p:blipFill>
        <p:spPr>
          <a:xfrm>
            <a:off x="585600" y="5641875"/>
            <a:ext cx="2357925" cy="1160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500"/>
                                        <p:tgtEl>
                                          <p:spTgt spid="318"/>
                                        </p:tgtEl>
                                        <p:attrNameLst>
                                          <p:attrName>ppt_x</p:attrName>
                                        </p:attrNameLst>
                                      </p:cBhvr>
                                      <p:tavLst>
                                        <p:tav tm="0">
                                          <p:val>
                                            <p:strVal val="#ppt_x"/>
                                          </p:val>
                                        </p:tav>
                                        <p:tav tm="100000">
                                          <p:val>
                                            <p:strVal val="#ppt_x-1"/>
                                          </p:val>
                                        </p:tav>
                                      </p:tavLst>
                                    </p:anim>
                                    <p:set>
                                      <p:cBhvr>
                                        <p:cTn id="7" dur="1" fill="hold">
                                          <p:stCondLst>
                                            <p:cond delay="1500"/>
                                          </p:stCondLst>
                                        </p:cTn>
                                        <p:tgtEl>
                                          <p:spTgt spid="318"/>
                                        </p:tgtEl>
                                        <p:attrNameLst>
                                          <p:attrName>style.visibility</p:attrName>
                                        </p:attrNameLst>
                                      </p:cBhvr>
                                      <p:to>
                                        <p:strVal val="hidden"/>
                                      </p:to>
                                    </p:set>
                                  </p:childTnLst>
                                </p:cTn>
                              </p:par>
                            </p:childTnLst>
                          </p:cTn>
                        </p:par>
                        <p:par>
                          <p:cTn id="8" fill="hold">
                            <p:stCondLst>
                              <p:cond delay="1500"/>
                            </p:stCondLst>
                            <p:childTnLst>
                              <p:par>
                                <p:cTn id="9" presetID="2" presetClass="entr" presetSubtype="2" fill="hold" nodeType="afterEffect">
                                  <p:stCondLst>
                                    <p:cond delay="0"/>
                                  </p:stCondLst>
                                  <p:childTnLst>
                                    <p:set>
                                      <p:cBhvr>
                                        <p:cTn id="10" dur="1" fill="hold">
                                          <p:stCondLst>
                                            <p:cond delay="0"/>
                                          </p:stCondLst>
                                        </p:cTn>
                                        <p:tgtEl>
                                          <p:spTgt spid="318"/>
                                        </p:tgtEl>
                                        <p:attrNameLst>
                                          <p:attrName>style.visibility</p:attrName>
                                        </p:attrNameLst>
                                      </p:cBhvr>
                                      <p:to>
                                        <p:strVal val="visible"/>
                                      </p:to>
                                    </p:set>
                                    <p:anim calcmode="lin" valueType="num">
                                      <p:cBhvr additive="base">
                                        <p:cTn id="11" dur="1600"/>
                                        <p:tgtEl>
                                          <p:spTgt spid="318"/>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9"/>
                                        </p:tgtEl>
                                        <p:attrNameLst>
                                          <p:attrName>style.visibility</p:attrName>
                                        </p:attrNameLst>
                                      </p:cBhvr>
                                      <p:to>
                                        <p:strVal val="visible"/>
                                      </p:to>
                                    </p:set>
                                    <p:animEffect transition="in" filter="fade">
                                      <p:cBhvr>
                                        <p:cTn id="16" dur="1000"/>
                                        <p:tgtEl>
                                          <p:spTgt spid="31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8" fill="hold" nodeType="clickEffect">
                                  <p:stCondLst>
                                    <p:cond delay="0"/>
                                  </p:stCondLst>
                                  <p:childTnLst>
                                    <p:anim calcmode="lin" valueType="num">
                                      <p:cBhvr additive="base">
                                        <p:cTn id="20" dur="1000"/>
                                        <p:tgtEl>
                                          <p:spTgt spid="318"/>
                                        </p:tgtEl>
                                        <p:attrNameLst>
                                          <p:attrName>ppt_x</p:attrName>
                                        </p:attrNameLst>
                                      </p:cBhvr>
                                      <p:tavLst>
                                        <p:tav tm="0">
                                          <p:val>
                                            <p:strVal val="#ppt_x"/>
                                          </p:val>
                                        </p:tav>
                                        <p:tav tm="100000">
                                          <p:val>
                                            <p:strVal val="#ppt_x-1"/>
                                          </p:val>
                                        </p:tav>
                                      </p:tavLst>
                                    </p:anim>
                                    <p:set>
                                      <p:cBhvr>
                                        <p:cTn id="21" dur="1" fill="hold">
                                          <p:stCondLst>
                                            <p:cond delay="1000"/>
                                          </p:stCondLst>
                                        </p:cTn>
                                        <p:tgtEl>
                                          <p:spTgt spid="318"/>
                                        </p:tgtEl>
                                        <p:attrNameLst>
                                          <p:attrName>style.visibility</p:attrName>
                                        </p:attrNameLst>
                                      </p:cBhvr>
                                      <p:to>
                                        <p:strVal val="hidden"/>
                                      </p:to>
                                    </p:set>
                                  </p:childTnLst>
                                </p:cTn>
                              </p:par>
                              <p:par>
                                <p:cTn id="22" presetID="2" presetClass="exit" presetSubtype="8" fill="hold" nodeType="withEffect">
                                  <p:stCondLst>
                                    <p:cond delay="0"/>
                                  </p:stCondLst>
                                  <p:childTnLst>
                                    <p:anim calcmode="lin" valueType="num">
                                      <p:cBhvr additive="base">
                                        <p:cTn id="23" dur="1000"/>
                                        <p:tgtEl>
                                          <p:spTgt spid="319"/>
                                        </p:tgtEl>
                                        <p:attrNameLst>
                                          <p:attrName>ppt_x</p:attrName>
                                        </p:attrNameLst>
                                      </p:cBhvr>
                                      <p:tavLst>
                                        <p:tav tm="0">
                                          <p:val>
                                            <p:strVal val="#ppt_x"/>
                                          </p:val>
                                        </p:tav>
                                        <p:tav tm="100000">
                                          <p:val>
                                            <p:strVal val="#ppt_x-1"/>
                                          </p:val>
                                        </p:tav>
                                      </p:tavLst>
                                    </p:anim>
                                    <p:set>
                                      <p:cBhvr>
                                        <p:cTn id="24" dur="1" fill="hold">
                                          <p:stCondLst>
                                            <p:cond delay="1000"/>
                                          </p:stCondLst>
                                        </p:cTn>
                                        <p:tgtEl>
                                          <p:spTgt spid="3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6"/>
          <p:cNvSpPr/>
          <p:nvPr/>
        </p:nvSpPr>
        <p:spPr>
          <a:xfrm>
            <a:off x="990600" y="838200"/>
            <a:ext cx="3657600" cy="45720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26"/>
          <p:cNvSpPr/>
          <p:nvPr/>
        </p:nvSpPr>
        <p:spPr>
          <a:xfrm>
            <a:off x="990600" y="838200"/>
            <a:ext cx="3657600" cy="45720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26"/>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26"/>
          <p:cNvSpPr txBox="1"/>
          <p:nvPr/>
        </p:nvSpPr>
        <p:spPr>
          <a:xfrm>
            <a:off x="1295400" y="914400"/>
            <a:ext cx="3048000" cy="34163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Constantia"/>
                <a:ea typeface="Constantia"/>
                <a:cs typeface="Constantia"/>
                <a:sym typeface="Constantia"/>
              </a:rPr>
              <a:t>All but Little Rabbit, who was little enough to hide in a pile of rocks by the pond and smart enough to stay so still that the Terrible Things thought he was a rock himself.</a:t>
            </a:r>
            <a:endParaRPr/>
          </a:p>
        </p:txBody>
      </p:sp>
      <p:pic>
        <p:nvPicPr>
          <p:cNvPr id="330" name="Google Shape;330;p26" descr="C:\Documents and Settings\Administrator\Local Settings\Temporary Internet Files\Content.IE5\18BKU20P\MC900240149[1].wmf"/>
          <p:cNvPicPr preferRelativeResize="0"/>
          <p:nvPr/>
        </p:nvPicPr>
        <p:blipFill rotWithShape="1">
          <a:blip r:embed="rId4">
            <a:alphaModFix/>
          </a:blip>
          <a:srcRect/>
          <a:stretch/>
        </p:blipFill>
        <p:spPr>
          <a:xfrm flipH="1">
            <a:off x="2164640" y="5846850"/>
            <a:ext cx="1116600" cy="838200"/>
          </a:xfrm>
          <a:prstGeom prst="rect">
            <a:avLst/>
          </a:prstGeom>
          <a:noFill/>
          <a:ln>
            <a:noFill/>
          </a:ln>
        </p:spPr>
      </p:pic>
      <p:pic>
        <p:nvPicPr>
          <p:cNvPr id="331" name="Google Shape;331;p26"/>
          <p:cNvPicPr preferRelativeResize="0"/>
          <p:nvPr/>
        </p:nvPicPr>
        <p:blipFill>
          <a:blip r:embed="rId5">
            <a:alphaModFix/>
          </a:blip>
          <a:stretch>
            <a:fillRect/>
          </a:stretch>
        </p:blipFill>
        <p:spPr>
          <a:xfrm>
            <a:off x="696925" y="5602400"/>
            <a:ext cx="2357925" cy="1160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400"/>
                                        <p:tgtEl>
                                          <p:spTgt spid="330"/>
                                        </p:tgtEl>
                                        <p:attrNameLst>
                                          <p:attrName>ppt_w</p:attrName>
                                        </p:attrNameLst>
                                      </p:cBhvr>
                                      <p:tavLst>
                                        <p:tav tm="0">
                                          <p:val>
                                            <p:strVal val="0"/>
                                          </p:val>
                                        </p:tav>
                                        <p:tav tm="100000">
                                          <p:val>
                                            <p:strVal val="#ppt_w"/>
                                          </p:val>
                                        </p:tav>
                                      </p:tavLst>
                                    </p:anim>
                                    <p:anim calcmode="lin" valueType="num">
                                      <p:cBhvr additive="base">
                                        <p:cTn id="8" dur="400"/>
                                        <p:tgtEl>
                                          <p:spTgt spid="33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7"/>
          <p:cNvSpPr/>
          <p:nvPr/>
        </p:nvSpPr>
        <p:spPr>
          <a:xfrm>
            <a:off x="990600" y="838200"/>
            <a:ext cx="3657600" cy="45720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27"/>
          <p:cNvSpPr/>
          <p:nvPr/>
        </p:nvSpPr>
        <p:spPr>
          <a:xfrm>
            <a:off x="990600" y="838200"/>
            <a:ext cx="3657600" cy="45720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27"/>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27"/>
          <p:cNvSpPr txBox="1"/>
          <p:nvPr/>
        </p:nvSpPr>
        <p:spPr>
          <a:xfrm>
            <a:off x="1295400" y="914400"/>
            <a:ext cx="3048000" cy="41549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Constantia"/>
                <a:ea typeface="Constantia"/>
                <a:cs typeface="Constantia"/>
                <a:sym typeface="Constantia"/>
              </a:rPr>
              <a:t>When they had all gone Little Rabbit crept into the middle of the empty clearing.  I should have tried to help the other rabbits, he thought. If only we creatures had stuck together, it could have been different.</a:t>
            </a:r>
            <a:endParaRPr/>
          </a:p>
        </p:txBody>
      </p:sp>
      <p:pic>
        <p:nvPicPr>
          <p:cNvPr id="341" name="Google Shape;341;p27" descr="C:\Documents and Settings\Administrator\Local Settings\Temporary Internet Files\Content.IE5\18BKU20P\MC900240149[1].wmf"/>
          <p:cNvPicPr preferRelativeResize="0"/>
          <p:nvPr/>
        </p:nvPicPr>
        <p:blipFill rotWithShape="1">
          <a:blip r:embed="rId4">
            <a:alphaModFix/>
          </a:blip>
          <a:srcRect/>
          <a:stretch/>
        </p:blipFill>
        <p:spPr>
          <a:xfrm flipH="1">
            <a:off x="4934339" y="5471100"/>
            <a:ext cx="1116600" cy="83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 calcmode="lin" valueType="num">
                                      <p:cBhvr additive="base">
                                        <p:cTn id="7" dur="3300"/>
                                        <p:tgtEl>
                                          <p:spTgt spid="34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8"/>
          <p:cNvSpPr/>
          <p:nvPr/>
        </p:nvSpPr>
        <p:spPr>
          <a:xfrm>
            <a:off x="990600" y="838200"/>
            <a:ext cx="3657600" cy="45720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28"/>
          <p:cNvSpPr/>
          <p:nvPr/>
        </p:nvSpPr>
        <p:spPr>
          <a:xfrm>
            <a:off x="990600" y="838200"/>
            <a:ext cx="3657600" cy="45720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28"/>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 name="Google Shape;350;p28"/>
          <p:cNvSpPr txBox="1"/>
          <p:nvPr/>
        </p:nvSpPr>
        <p:spPr>
          <a:xfrm>
            <a:off x="1295400" y="914400"/>
            <a:ext cx="3048000" cy="39703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lt1"/>
                </a:solidFill>
                <a:latin typeface="Constantia"/>
                <a:ea typeface="Constantia"/>
                <a:cs typeface="Constantia"/>
                <a:sym typeface="Constantia"/>
              </a:rPr>
              <a:t>Sadly, Little Rabbit left the clearing.  He’d go tell other forest creatures about the Terrible Things.  He hoped someone would listen.</a:t>
            </a:r>
            <a:endParaRPr/>
          </a:p>
        </p:txBody>
      </p:sp>
      <p:pic>
        <p:nvPicPr>
          <p:cNvPr id="351" name="Google Shape;351;p28" descr="C:\Documents and Settings\Administrator\Local Settings\Temporary Internet Files\Content.IE5\18BKU20P\MC900240149[1].wmf"/>
          <p:cNvPicPr preferRelativeResize="0"/>
          <p:nvPr/>
        </p:nvPicPr>
        <p:blipFill rotWithShape="1">
          <a:blip r:embed="rId4">
            <a:alphaModFix/>
          </a:blip>
          <a:srcRect/>
          <a:stretch/>
        </p:blipFill>
        <p:spPr>
          <a:xfrm>
            <a:off x="4948215" y="5345825"/>
            <a:ext cx="1116600" cy="83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2500"/>
                                        <p:tgtEl>
                                          <p:spTgt spid="351"/>
                                        </p:tgtEl>
                                        <p:attrNameLst>
                                          <p:attrName>ppt_x</p:attrName>
                                        </p:attrNameLst>
                                      </p:cBhvr>
                                      <p:tavLst>
                                        <p:tav tm="0">
                                          <p:val>
                                            <p:strVal val="#ppt_x"/>
                                          </p:val>
                                        </p:tav>
                                        <p:tav tm="100000">
                                          <p:val>
                                            <p:strVal val="#ppt_x-1"/>
                                          </p:val>
                                        </p:tav>
                                      </p:tavLst>
                                    </p:anim>
                                    <p:set>
                                      <p:cBhvr>
                                        <p:cTn id="7" dur="1" fill="hold">
                                          <p:stCondLst>
                                            <p:cond delay="2500"/>
                                          </p:stCondLst>
                                        </p:cTn>
                                        <p:tgtEl>
                                          <p:spTgt spid="3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9"/>
          <p:cNvSpPr/>
          <p:nvPr/>
        </p:nvSpPr>
        <p:spPr>
          <a:xfrm rot="-782157">
            <a:off x="2271933" y="2575580"/>
            <a:ext cx="4301249" cy="1706864"/>
          </a:xfrm>
          <a:prstGeom prst="rect">
            <a:avLst/>
          </a:prstGeom>
          <a:solidFill>
            <a:srgbClr val="C2D59B"/>
          </a:solidFill>
          <a:ln>
            <a:noFill/>
          </a:ln>
          <a:effectLst>
            <a:outerShdw blurRad="50800" dist="38100" algn="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0" cap="none">
                <a:solidFill>
                  <a:srgbClr val="FFFFFF"/>
                </a:solidFill>
                <a:latin typeface="Calibri"/>
                <a:ea typeface="Calibri"/>
                <a:cs typeface="Calibri"/>
                <a:sym typeface="Calibri"/>
              </a:rPr>
              <a:t>Pause and Talk</a:t>
            </a:r>
            <a:endParaRPr sz="5400" b="0" cap="none">
              <a:solidFill>
                <a:srgbClr val="FFFFFF"/>
              </a:solidFill>
              <a:latin typeface="Calibri"/>
              <a:ea typeface="Calibri"/>
              <a:cs typeface="Calibri"/>
              <a:sym typeface="Calibri"/>
            </a:endParaRPr>
          </a:p>
        </p:txBody>
      </p:sp>
      <p:sp>
        <p:nvSpPr>
          <p:cNvPr id="357" name="Google Shape;357;p29"/>
          <p:cNvSpPr/>
          <p:nvPr/>
        </p:nvSpPr>
        <p:spPr>
          <a:xfrm rot="-803466">
            <a:off x="142749" y="466496"/>
            <a:ext cx="3987102" cy="1702202"/>
          </a:xfrm>
          <a:prstGeom prst="wedgeRoundRectCallout">
            <a:avLst>
              <a:gd name="adj1" fmla="val -20833"/>
              <a:gd name="adj2" fmla="val 62500"/>
              <a:gd name="adj3" fmla="val 0"/>
            </a:avLst>
          </a:prstGeom>
          <a:solidFill>
            <a:srgbClr val="C2D59B"/>
          </a:soli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800">
                <a:solidFill>
                  <a:srgbClr val="FFFFFF"/>
                </a:solidFill>
                <a:latin typeface="Calibri"/>
                <a:ea typeface="Calibri"/>
                <a:cs typeface="Calibri"/>
                <a:sym typeface="Calibri"/>
              </a:rPr>
              <a:t>What struck you about this story?</a:t>
            </a:r>
            <a:endParaRPr sz="2800">
              <a:solidFill>
                <a:srgbClr val="FFFFFF"/>
              </a:solidFill>
              <a:latin typeface="Calibri"/>
              <a:ea typeface="Calibri"/>
              <a:cs typeface="Calibri"/>
              <a:sym typeface="Calibri"/>
            </a:endParaRPr>
          </a:p>
        </p:txBody>
      </p:sp>
      <p:sp>
        <p:nvSpPr>
          <p:cNvPr id="358" name="Google Shape;358;p29"/>
          <p:cNvSpPr/>
          <p:nvPr/>
        </p:nvSpPr>
        <p:spPr>
          <a:xfrm rot="-803325">
            <a:off x="4996702" y="4510026"/>
            <a:ext cx="3824546" cy="1812004"/>
          </a:xfrm>
          <a:prstGeom prst="wedgeRoundRectCallout">
            <a:avLst>
              <a:gd name="adj1" fmla="val -20833"/>
              <a:gd name="adj2" fmla="val 62500"/>
              <a:gd name="adj3" fmla="val 0"/>
            </a:avLst>
          </a:prstGeom>
          <a:solidFill>
            <a:srgbClr val="C2D59B"/>
          </a:soli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800">
                <a:solidFill>
                  <a:srgbClr val="FFFFFF"/>
                </a:solidFill>
                <a:latin typeface="Calibri"/>
                <a:ea typeface="Calibri"/>
                <a:cs typeface="Calibri"/>
                <a:sym typeface="Calibri"/>
              </a:rPr>
              <a:t>What is the lesson of the story?</a:t>
            </a:r>
            <a:endParaRPr sz="2800">
              <a:solidFill>
                <a:srgbClr val="FFFFFF"/>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0"/>
          <p:cNvSpPr/>
          <p:nvPr/>
        </p:nvSpPr>
        <p:spPr>
          <a:xfrm>
            <a:off x="762000" y="533400"/>
            <a:ext cx="7467600" cy="58674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First They Came for the Jews</a:t>
            </a:r>
            <a:br>
              <a:rPr lang="en-US" sz="2400">
                <a:solidFill>
                  <a:schemeClr val="lt1"/>
                </a:solidFill>
                <a:latin typeface="Calibri"/>
                <a:ea typeface="Calibri"/>
                <a:cs typeface="Calibri"/>
                <a:sym typeface="Calibri"/>
              </a:rPr>
            </a:br>
            <a:r>
              <a:rPr lang="en-US" sz="2400">
                <a:solidFill>
                  <a:schemeClr val="lt1"/>
                </a:solidFill>
                <a:latin typeface="Calibri"/>
                <a:ea typeface="Calibri"/>
                <a:cs typeface="Calibri"/>
                <a:sym typeface="Calibri"/>
              </a:rPr>
              <a:t>by the Rev. Martin Niemöller</a:t>
            </a:r>
            <a:endParaRPr sz="2400">
              <a:solidFill>
                <a:schemeClr val="lt1"/>
              </a:solidFill>
              <a:latin typeface="Calibri"/>
              <a:ea typeface="Calibri"/>
              <a:cs typeface="Calibri"/>
              <a:sym typeface="Calibri"/>
            </a:endParaRPr>
          </a:p>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endParaRPr/>
          </a:p>
          <a:p>
            <a:pPr marL="0" marR="0" lvl="0" indent="0" algn="ctr" rtl="0">
              <a:spcBef>
                <a:spcPts val="0"/>
              </a:spcBef>
              <a:spcAft>
                <a:spcPts val="0"/>
              </a:spcAft>
              <a:buNone/>
            </a:pPr>
            <a:r>
              <a:rPr lang="en-US" sz="2400">
                <a:solidFill>
                  <a:schemeClr val="lt1"/>
                </a:solidFill>
                <a:latin typeface="Calibri"/>
                <a:ea typeface="Calibri"/>
                <a:cs typeface="Calibri"/>
                <a:sym typeface="Calibri"/>
              </a:rPr>
              <a:t>First they came for the Jews,</a:t>
            </a:r>
            <a:endParaRPr/>
          </a:p>
          <a:p>
            <a:pPr marL="0" marR="0" lvl="0" indent="0" algn="ctr" rtl="0">
              <a:spcBef>
                <a:spcPts val="0"/>
              </a:spcBef>
              <a:spcAft>
                <a:spcPts val="0"/>
              </a:spcAft>
              <a:buNone/>
            </a:pPr>
            <a:r>
              <a:rPr lang="en-US" sz="2400">
                <a:solidFill>
                  <a:schemeClr val="lt1"/>
                </a:solidFill>
                <a:latin typeface="Calibri"/>
                <a:ea typeface="Calibri"/>
                <a:cs typeface="Calibri"/>
                <a:sym typeface="Calibri"/>
              </a:rPr>
              <a:t>and I did not speak out because I was not a Jew.</a:t>
            </a:r>
            <a:endParaRPr/>
          </a:p>
          <a:p>
            <a:pPr marL="0" marR="0" lvl="0" indent="0" algn="ctr" rtl="0">
              <a:spcBef>
                <a:spcPts val="0"/>
              </a:spcBef>
              <a:spcAft>
                <a:spcPts val="0"/>
              </a:spcAft>
              <a:buNone/>
            </a:pPr>
            <a:r>
              <a:rPr lang="en-US" sz="2400">
                <a:solidFill>
                  <a:schemeClr val="lt1"/>
                </a:solidFill>
                <a:latin typeface="Calibri"/>
                <a:ea typeface="Calibri"/>
                <a:cs typeface="Calibri"/>
                <a:sym typeface="Calibri"/>
              </a:rPr>
              <a:t>Then they came for the Communists,</a:t>
            </a:r>
            <a:endParaRPr/>
          </a:p>
          <a:p>
            <a:pPr marL="0" marR="0" lvl="0" indent="0" algn="ctr" rtl="0">
              <a:spcBef>
                <a:spcPts val="0"/>
              </a:spcBef>
              <a:spcAft>
                <a:spcPts val="0"/>
              </a:spcAft>
              <a:buNone/>
            </a:pPr>
            <a:r>
              <a:rPr lang="en-US" sz="2400">
                <a:solidFill>
                  <a:schemeClr val="lt1"/>
                </a:solidFill>
                <a:latin typeface="Calibri"/>
                <a:ea typeface="Calibri"/>
                <a:cs typeface="Calibri"/>
                <a:sym typeface="Calibri"/>
              </a:rPr>
              <a:t>and I did not speak out because I was not a Communist.</a:t>
            </a:r>
            <a:endParaRPr/>
          </a:p>
          <a:p>
            <a:pPr marL="0" marR="0" lvl="0" indent="0" algn="ctr" rtl="0">
              <a:spcBef>
                <a:spcPts val="0"/>
              </a:spcBef>
              <a:spcAft>
                <a:spcPts val="0"/>
              </a:spcAft>
              <a:buNone/>
            </a:pPr>
            <a:r>
              <a:rPr lang="en-US" sz="2400">
                <a:solidFill>
                  <a:schemeClr val="lt1"/>
                </a:solidFill>
                <a:latin typeface="Calibri"/>
                <a:ea typeface="Calibri"/>
                <a:cs typeface="Calibri"/>
                <a:sym typeface="Calibri"/>
              </a:rPr>
              <a:t>Then they came for the trade unionists,</a:t>
            </a:r>
            <a:endParaRPr/>
          </a:p>
          <a:p>
            <a:pPr marL="0" marR="0" lvl="0" indent="0" algn="ctr" rtl="0">
              <a:spcBef>
                <a:spcPts val="0"/>
              </a:spcBef>
              <a:spcAft>
                <a:spcPts val="0"/>
              </a:spcAft>
              <a:buNone/>
            </a:pPr>
            <a:r>
              <a:rPr lang="en-US" sz="2400">
                <a:solidFill>
                  <a:schemeClr val="lt1"/>
                </a:solidFill>
                <a:latin typeface="Calibri"/>
                <a:ea typeface="Calibri"/>
                <a:cs typeface="Calibri"/>
                <a:sym typeface="Calibri"/>
              </a:rPr>
              <a:t>and I did not speak out because I was not a trade unionist.</a:t>
            </a:r>
            <a:endParaRPr/>
          </a:p>
          <a:p>
            <a:pPr marL="0" marR="0" lvl="0" indent="0" algn="ctr" rtl="0">
              <a:spcBef>
                <a:spcPts val="0"/>
              </a:spcBef>
              <a:spcAft>
                <a:spcPts val="0"/>
              </a:spcAft>
              <a:buNone/>
            </a:pPr>
            <a:r>
              <a:rPr lang="en-US" sz="2400">
                <a:solidFill>
                  <a:schemeClr val="lt1"/>
                </a:solidFill>
                <a:latin typeface="Calibri"/>
                <a:ea typeface="Calibri"/>
                <a:cs typeface="Calibri"/>
                <a:sym typeface="Calibri"/>
              </a:rPr>
              <a:t>Then they came for me,</a:t>
            </a:r>
            <a:endParaRPr/>
          </a:p>
          <a:p>
            <a:pPr marL="0" marR="0" lvl="0" indent="0" algn="ctr" rtl="0">
              <a:spcBef>
                <a:spcPts val="0"/>
              </a:spcBef>
              <a:spcAft>
                <a:spcPts val="0"/>
              </a:spcAft>
              <a:buNone/>
            </a:pPr>
            <a:r>
              <a:rPr lang="en-US" sz="2400">
                <a:solidFill>
                  <a:schemeClr val="lt1"/>
                </a:solidFill>
                <a:latin typeface="Calibri"/>
                <a:ea typeface="Calibri"/>
                <a:cs typeface="Calibri"/>
                <a:sym typeface="Calibri"/>
              </a:rPr>
              <a:t>and there was no one left to speak out for me.</a:t>
            </a:r>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5"/>
          <p:cNvSpPr/>
          <p:nvPr/>
        </p:nvSpPr>
        <p:spPr>
          <a:xfrm>
            <a:off x="990600" y="838200"/>
            <a:ext cx="3657600" cy="45720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5"/>
          <p:cNvSpPr/>
          <p:nvPr/>
        </p:nvSpPr>
        <p:spPr>
          <a:xfrm>
            <a:off x="990600" y="838200"/>
            <a:ext cx="3657600" cy="45720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5"/>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5"/>
          <p:cNvSpPr txBox="1"/>
          <p:nvPr/>
        </p:nvSpPr>
        <p:spPr>
          <a:xfrm>
            <a:off x="1295400" y="1066800"/>
            <a:ext cx="3048000" cy="39703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lt1"/>
                </a:solidFill>
                <a:latin typeface="Constantia"/>
                <a:ea typeface="Constantia"/>
                <a:cs typeface="Constantia"/>
                <a:sym typeface="Constantia"/>
              </a:rPr>
              <a:t>Little Rabbit saw their terrible shadows before he saw them.  They stopped at the edge of the clearing and their shadows blotted out the sun.</a:t>
            </a:r>
            <a:endParaRPr/>
          </a:p>
        </p:txBody>
      </p:sp>
      <p:pic>
        <p:nvPicPr>
          <p:cNvPr id="67" name="Google Shape;67;p5" descr="C:\Documents and Settings\Administrator\Local Settings\Temporary Internet Files\Content.IE5\RAO3NKD1\MC900151177[1].wmf"/>
          <p:cNvPicPr preferRelativeResize="0"/>
          <p:nvPr/>
        </p:nvPicPr>
        <p:blipFill rotWithShape="1">
          <a:blip r:embed="rId4">
            <a:alphaModFix/>
          </a:blip>
          <a:srcRect/>
          <a:stretch/>
        </p:blipFill>
        <p:spPr>
          <a:xfrm>
            <a:off x="7696201" y="181756"/>
            <a:ext cx="838200" cy="950729"/>
          </a:xfrm>
          <a:prstGeom prst="rect">
            <a:avLst/>
          </a:prstGeom>
          <a:noFill/>
          <a:ln>
            <a:noFill/>
          </a:ln>
        </p:spPr>
      </p:pic>
      <p:pic>
        <p:nvPicPr>
          <p:cNvPr id="68" name="Google Shape;68;p5" descr="C:\Documents and Settings\Administrator\Local Settings\Temporary Internet Files\Content.IE5\RAO3NKD1\MC900151177[1].wmf"/>
          <p:cNvPicPr preferRelativeResize="0"/>
          <p:nvPr/>
        </p:nvPicPr>
        <p:blipFill rotWithShape="1">
          <a:blip r:embed="rId4">
            <a:alphaModFix/>
          </a:blip>
          <a:srcRect/>
          <a:stretch/>
        </p:blipFill>
        <p:spPr>
          <a:xfrm>
            <a:off x="6248400" y="1447800"/>
            <a:ext cx="838200" cy="950729"/>
          </a:xfrm>
          <a:prstGeom prst="rect">
            <a:avLst/>
          </a:prstGeom>
          <a:noFill/>
          <a:ln>
            <a:noFill/>
          </a:ln>
        </p:spPr>
      </p:pic>
      <p:pic>
        <p:nvPicPr>
          <p:cNvPr id="69" name="Google Shape;69;p5" descr="C:\Documents and Settings\Administrator\Local Settings\Temporary Internet Files\Content.IE5\F0VT4MPP\MC900326476[1].wmf"/>
          <p:cNvPicPr preferRelativeResize="0"/>
          <p:nvPr/>
        </p:nvPicPr>
        <p:blipFill rotWithShape="1">
          <a:blip r:embed="rId5">
            <a:alphaModFix/>
          </a:blip>
          <a:srcRect/>
          <a:stretch/>
        </p:blipFill>
        <p:spPr>
          <a:xfrm>
            <a:off x="7509515" y="4876800"/>
            <a:ext cx="1021915" cy="834237"/>
          </a:xfrm>
          <a:prstGeom prst="rect">
            <a:avLst/>
          </a:prstGeom>
          <a:noFill/>
          <a:ln>
            <a:noFill/>
          </a:ln>
        </p:spPr>
      </p:pic>
      <p:pic>
        <p:nvPicPr>
          <p:cNvPr id="70" name="Google Shape;70;p5" descr="C:\Documents and Settings\Administrator\Local Settings\Temporary Internet Files\Content.IE5\18BKU20P\MC900240149[1].wmf"/>
          <p:cNvPicPr preferRelativeResize="0"/>
          <p:nvPr/>
        </p:nvPicPr>
        <p:blipFill rotWithShape="1">
          <a:blip r:embed="rId6">
            <a:alphaModFix/>
          </a:blip>
          <a:srcRect/>
          <a:stretch/>
        </p:blipFill>
        <p:spPr>
          <a:xfrm>
            <a:off x="4699346" y="4648200"/>
            <a:ext cx="1706849" cy="1281227"/>
          </a:xfrm>
          <a:prstGeom prst="rect">
            <a:avLst/>
          </a:prstGeom>
          <a:noFill/>
          <a:ln>
            <a:noFill/>
          </a:ln>
        </p:spPr>
      </p:pic>
      <p:pic>
        <p:nvPicPr>
          <p:cNvPr id="71" name="Google Shape;71;p5" descr="C:\Documents and Settings\Administrator\Local Settings\Temporary Internet Files\Content.IE5\18BKU20P\MC900240149[1].wmf"/>
          <p:cNvPicPr preferRelativeResize="0"/>
          <p:nvPr/>
        </p:nvPicPr>
        <p:blipFill rotWithShape="1">
          <a:blip r:embed="rId6">
            <a:alphaModFix/>
          </a:blip>
          <a:srcRect/>
          <a:stretch/>
        </p:blipFill>
        <p:spPr>
          <a:xfrm>
            <a:off x="1371340" y="5791200"/>
            <a:ext cx="1116649" cy="838200"/>
          </a:xfrm>
          <a:prstGeom prst="rect">
            <a:avLst/>
          </a:prstGeom>
          <a:noFill/>
          <a:ln>
            <a:noFill/>
          </a:ln>
        </p:spPr>
      </p:pic>
      <p:pic>
        <p:nvPicPr>
          <p:cNvPr id="72" name="Google Shape;72;p5" descr="C:\Documents and Settings\Administrator\Local Settings\Temporary Internet Files\Content.IE5\XJP6XIQD\MC900133521[1].wmf"/>
          <p:cNvPicPr preferRelativeResize="0"/>
          <p:nvPr/>
        </p:nvPicPr>
        <p:blipFill rotWithShape="1">
          <a:blip r:embed="rId7">
            <a:alphaModFix/>
          </a:blip>
          <a:srcRect/>
          <a:stretch/>
        </p:blipFill>
        <p:spPr>
          <a:xfrm>
            <a:off x="2971800" y="5283151"/>
            <a:ext cx="1649994" cy="1574849"/>
          </a:xfrm>
          <a:prstGeom prst="rect">
            <a:avLst/>
          </a:prstGeom>
          <a:noFill/>
          <a:ln>
            <a:noFill/>
          </a:ln>
        </p:spPr>
      </p:pic>
      <p:pic>
        <p:nvPicPr>
          <p:cNvPr id="73" name="Google Shape;73;p5" descr="C:\Documents and Settings\Administrator\Local Settings\Temporary Internet Files\Content.IE5\RRA82VY0\MC900084346[1].wmf"/>
          <p:cNvPicPr preferRelativeResize="0"/>
          <p:nvPr/>
        </p:nvPicPr>
        <p:blipFill rotWithShape="1">
          <a:blip r:embed="rId8">
            <a:alphaModFix/>
          </a:blip>
          <a:srcRect/>
          <a:stretch/>
        </p:blipFill>
        <p:spPr>
          <a:xfrm>
            <a:off x="0" y="5105400"/>
            <a:ext cx="1293240" cy="1323315"/>
          </a:xfrm>
          <a:prstGeom prst="rect">
            <a:avLst/>
          </a:prstGeom>
          <a:noFill/>
          <a:ln>
            <a:noFill/>
          </a:ln>
        </p:spPr>
      </p:pic>
      <p:pic>
        <p:nvPicPr>
          <p:cNvPr id="74" name="Google Shape;74;p5" descr="C:\Documents and Settings\Administrator\Local Settings\Temporary Internet Files\Content.IE5\XJP6XIQD\MC900441389[1].wmf"/>
          <p:cNvPicPr preferRelativeResize="0"/>
          <p:nvPr/>
        </p:nvPicPr>
        <p:blipFill rotWithShape="1">
          <a:blip r:embed="rId9">
            <a:alphaModFix/>
          </a:blip>
          <a:srcRect/>
          <a:stretch/>
        </p:blipFill>
        <p:spPr>
          <a:xfrm>
            <a:off x="4648200" y="3429000"/>
            <a:ext cx="1371634" cy="1135063"/>
          </a:xfrm>
          <a:prstGeom prst="rect">
            <a:avLst/>
          </a:prstGeom>
          <a:noFill/>
          <a:ln>
            <a:noFill/>
          </a:ln>
        </p:spPr>
      </p:pic>
      <p:sp>
        <p:nvSpPr>
          <p:cNvPr id="75" name="Google Shape;75;p5"/>
          <p:cNvSpPr/>
          <p:nvPr/>
        </p:nvSpPr>
        <p:spPr>
          <a:xfrm rot="5635138">
            <a:off x="1070321" y="-808512"/>
            <a:ext cx="6292478" cy="8475960"/>
          </a:xfrm>
          <a:prstGeom prst="flowChartPunchedTape">
            <a:avLst/>
          </a:prstGeom>
          <a:solidFill>
            <a:schemeClr val="dk1">
              <a:alpha val="64705"/>
            </a:scheme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6"/>
          <p:cNvSpPr/>
          <p:nvPr/>
        </p:nvSpPr>
        <p:spPr>
          <a:xfrm>
            <a:off x="990600" y="838200"/>
            <a:ext cx="3657600" cy="45720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6"/>
          <p:cNvSpPr/>
          <p:nvPr/>
        </p:nvSpPr>
        <p:spPr>
          <a:xfrm>
            <a:off x="990600" y="838200"/>
            <a:ext cx="3657600" cy="45720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6"/>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6"/>
          <p:cNvSpPr txBox="1"/>
          <p:nvPr/>
        </p:nvSpPr>
        <p:spPr>
          <a:xfrm>
            <a:off x="1295400" y="914400"/>
            <a:ext cx="3048000" cy="452431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chemeClr val="lt1"/>
                </a:solidFill>
                <a:latin typeface="Constantia"/>
                <a:ea typeface="Constantia"/>
                <a:cs typeface="Constantia"/>
                <a:sym typeface="Constantia"/>
              </a:rPr>
              <a:t>“We have come for every creature with feathers on its back,” the Terrible Things thundered.</a:t>
            </a:r>
            <a:endParaRPr/>
          </a:p>
          <a:p>
            <a:pPr marL="0" marR="0" lvl="0" indent="0" algn="ctr" rtl="0">
              <a:spcBef>
                <a:spcPts val="0"/>
              </a:spcBef>
              <a:spcAft>
                <a:spcPts val="0"/>
              </a:spcAft>
              <a:buNone/>
            </a:pPr>
            <a:endParaRPr sz="1600">
              <a:solidFill>
                <a:schemeClr val="lt1"/>
              </a:solidFill>
              <a:latin typeface="Constantia"/>
              <a:ea typeface="Constantia"/>
              <a:cs typeface="Constantia"/>
              <a:sym typeface="Constantia"/>
            </a:endParaRPr>
          </a:p>
          <a:p>
            <a:pPr marL="0" marR="0" lvl="0" indent="0" algn="ctr" rtl="0">
              <a:spcBef>
                <a:spcPts val="0"/>
              </a:spcBef>
              <a:spcAft>
                <a:spcPts val="0"/>
              </a:spcAft>
              <a:buNone/>
            </a:pPr>
            <a:r>
              <a:rPr lang="en-US" sz="1600">
                <a:solidFill>
                  <a:schemeClr val="lt1"/>
                </a:solidFill>
                <a:latin typeface="Constantia"/>
                <a:ea typeface="Constantia"/>
                <a:cs typeface="Constantia"/>
                <a:sym typeface="Constantia"/>
              </a:rPr>
              <a:t>“We don’t have feathers,” the frogs said.</a:t>
            </a:r>
            <a:endParaRPr/>
          </a:p>
          <a:p>
            <a:pPr marL="0" marR="0" lvl="0" indent="0" algn="ctr" rtl="0">
              <a:spcBef>
                <a:spcPts val="0"/>
              </a:spcBef>
              <a:spcAft>
                <a:spcPts val="0"/>
              </a:spcAft>
              <a:buNone/>
            </a:pPr>
            <a:r>
              <a:rPr lang="en-US" sz="1600">
                <a:solidFill>
                  <a:schemeClr val="lt1"/>
                </a:solidFill>
                <a:latin typeface="Constantia"/>
                <a:ea typeface="Constantia"/>
                <a:cs typeface="Constantia"/>
                <a:sym typeface="Constantia"/>
              </a:rPr>
              <a:t>“Nor we,” said the squirrels.</a:t>
            </a:r>
            <a:endParaRPr/>
          </a:p>
          <a:p>
            <a:pPr marL="0" marR="0" lvl="0" indent="0" algn="ctr" rtl="0">
              <a:spcBef>
                <a:spcPts val="0"/>
              </a:spcBef>
              <a:spcAft>
                <a:spcPts val="0"/>
              </a:spcAft>
              <a:buNone/>
            </a:pPr>
            <a:r>
              <a:rPr lang="en-US" sz="1600">
                <a:solidFill>
                  <a:schemeClr val="lt1"/>
                </a:solidFill>
                <a:latin typeface="Constantia"/>
                <a:ea typeface="Constantia"/>
                <a:cs typeface="Constantia"/>
                <a:sym typeface="Constantia"/>
              </a:rPr>
              <a:t>“Nor we,” said the porcupines.</a:t>
            </a:r>
            <a:endParaRPr/>
          </a:p>
          <a:p>
            <a:pPr marL="0" marR="0" lvl="0" indent="0" algn="ctr" rtl="0">
              <a:spcBef>
                <a:spcPts val="0"/>
              </a:spcBef>
              <a:spcAft>
                <a:spcPts val="0"/>
              </a:spcAft>
              <a:buNone/>
            </a:pPr>
            <a:r>
              <a:rPr lang="en-US" sz="1600">
                <a:solidFill>
                  <a:schemeClr val="lt1"/>
                </a:solidFill>
                <a:latin typeface="Constantia"/>
                <a:ea typeface="Constantia"/>
                <a:cs typeface="Constantia"/>
                <a:sym typeface="Constantia"/>
              </a:rPr>
              <a:t>“Nor we,” said the rabbits.</a:t>
            </a:r>
            <a:endParaRPr/>
          </a:p>
          <a:p>
            <a:pPr marL="0" marR="0" lvl="0" indent="0" algn="ctr" rtl="0">
              <a:spcBef>
                <a:spcPts val="0"/>
              </a:spcBef>
              <a:spcAft>
                <a:spcPts val="0"/>
              </a:spcAft>
              <a:buNone/>
            </a:pPr>
            <a:endParaRPr sz="1600">
              <a:solidFill>
                <a:schemeClr val="lt1"/>
              </a:solidFill>
              <a:latin typeface="Constantia"/>
              <a:ea typeface="Constantia"/>
              <a:cs typeface="Constantia"/>
              <a:sym typeface="Constantia"/>
            </a:endParaRPr>
          </a:p>
          <a:p>
            <a:pPr marL="0" marR="0" lvl="0" indent="0" algn="ctr" rtl="0">
              <a:spcBef>
                <a:spcPts val="0"/>
              </a:spcBef>
              <a:spcAft>
                <a:spcPts val="0"/>
              </a:spcAft>
              <a:buNone/>
            </a:pPr>
            <a:r>
              <a:rPr lang="en-US" sz="1600">
                <a:solidFill>
                  <a:schemeClr val="lt1"/>
                </a:solidFill>
                <a:latin typeface="Constantia"/>
                <a:ea typeface="Constantia"/>
                <a:cs typeface="Constantia"/>
                <a:sym typeface="Constantia"/>
              </a:rPr>
              <a:t>The little fish leaped from the water to show the shine of their scales, but the birds twittered nervously in the tops of the trees.  Feathers!  They rose in the air, then screamed away into the blue sky.</a:t>
            </a:r>
            <a:endParaRPr/>
          </a:p>
        </p:txBody>
      </p:sp>
      <p:grpSp>
        <p:nvGrpSpPr>
          <p:cNvPr id="85" name="Google Shape;85;p6"/>
          <p:cNvGrpSpPr/>
          <p:nvPr/>
        </p:nvGrpSpPr>
        <p:grpSpPr>
          <a:xfrm>
            <a:off x="6248400" y="181756"/>
            <a:ext cx="2286001" cy="2216773"/>
            <a:chOff x="6248400" y="181756"/>
            <a:chExt cx="2286001" cy="2216773"/>
          </a:xfrm>
        </p:grpSpPr>
        <p:pic>
          <p:nvPicPr>
            <p:cNvPr id="86" name="Google Shape;86;p6" descr="C:\Documents and Settings\Administrator\Local Settings\Temporary Internet Files\Content.IE5\RAO3NKD1\MC900151177[1].wmf"/>
            <p:cNvPicPr preferRelativeResize="0"/>
            <p:nvPr/>
          </p:nvPicPr>
          <p:blipFill rotWithShape="1">
            <a:blip r:embed="rId4">
              <a:alphaModFix/>
            </a:blip>
            <a:srcRect/>
            <a:stretch/>
          </p:blipFill>
          <p:spPr>
            <a:xfrm>
              <a:off x="7696201" y="181756"/>
              <a:ext cx="838200" cy="950729"/>
            </a:xfrm>
            <a:prstGeom prst="rect">
              <a:avLst/>
            </a:prstGeom>
            <a:noFill/>
            <a:ln>
              <a:noFill/>
            </a:ln>
          </p:spPr>
        </p:pic>
        <p:pic>
          <p:nvPicPr>
            <p:cNvPr id="87" name="Google Shape;87;p6" descr="C:\Documents and Settings\Administrator\Local Settings\Temporary Internet Files\Content.IE5\RAO3NKD1\MC900151177[1].wmf"/>
            <p:cNvPicPr preferRelativeResize="0"/>
            <p:nvPr/>
          </p:nvPicPr>
          <p:blipFill rotWithShape="1">
            <a:blip r:embed="rId4">
              <a:alphaModFix/>
            </a:blip>
            <a:srcRect/>
            <a:stretch/>
          </p:blipFill>
          <p:spPr>
            <a:xfrm>
              <a:off x="6248400" y="1447800"/>
              <a:ext cx="838200" cy="950729"/>
            </a:xfrm>
            <a:prstGeom prst="rect">
              <a:avLst/>
            </a:prstGeom>
            <a:noFill/>
            <a:ln>
              <a:noFill/>
            </a:ln>
          </p:spPr>
        </p:pic>
      </p:grpSp>
      <p:pic>
        <p:nvPicPr>
          <p:cNvPr id="88" name="Google Shape;88;p6" descr="C:\Documents and Settings\Administrator\Local Settings\Temporary Internet Files\Content.IE5\F0VT4MPP\MC900326476[1].wmf"/>
          <p:cNvPicPr preferRelativeResize="0"/>
          <p:nvPr/>
        </p:nvPicPr>
        <p:blipFill rotWithShape="1">
          <a:blip r:embed="rId5">
            <a:alphaModFix/>
          </a:blip>
          <a:srcRect/>
          <a:stretch/>
        </p:blipFill>
        <p:spPr>
          <a:xfrm>
            <a:off x="7509515" y="4876800"/>
            <a:ext cx="1021915" cy="834237"/>
          </a:xfrm>
          <a:prstGeom prst="rect">
            <a:avLst/>
          </a:prstGeom>
          <a:noFill/>
          <a:ln>
            <a:noFill/>
          </a:ln>
        </p:spPr>
      </p:pic>
      <p:grpSp>
        <p:nvGrpSpPr>
          <p:cNvPr id="89" name="Google Shape;89;p6"/>
          <p:cNvGrpSpPr/>
          <p:nvPr/>
        </p:nvGrpSpPr>
        <p:grpSpPr>
          <a:xfrm>
            <a:off x="1371340" y="4648200"/>
            <a:ext cx="5034855" cy="1981200"/>
            <a:chOff x="1371340" y="4648200"/>
            <a:chExt cx="5034855" cy="1981200"/>
          </a:xfrm>
        </p:grpSpPr>
        <p:pic>
          <p:nvPicPr>
            <p:cNvPr id="90" name="Google Shape;90;p6" descr="C:\Documents and Settings\Administrator\Local Settings\Temporary Internet Files\Content.IE5\18BKU20P\MC900240149[1].wmf"/>
            <p:cNvPicPr preferRelativeResize="0"/>
            <p:nvPr/>
          </p:nvPicPr>
          <p:blipFill rotWithShape="1">
            <a:blip r:embed="rId6">
              <a:alphaModFix/>
            </a:blip>
            <a:srcRect/>
            <a:stretch/>
          </p:blipFill>
          <p:spPr>
            <a:xfrm>
              <a:off x="4699346" y="4648200"/>
              <a:ext cx="1706849" cy="1281227"/>
            </a:xfrm>
            <a:prstGeom prst="rect">
              <a:avLst/>
            </a:prstGeom>
            <a:noFill/>
            <a:ln>
              <a:noFill/>
            </a:ln>
          </p:spPr>
        </p:pic>
        <p:pic>
          <p:nvPicPr>
            <p:cNvPr id="91" name="Google Shape;91;p6" descr="C:\Documents and Settings\Administrator\Local Settings\Temporary Internet Files\Content.IE5\18BKU20P\MC900240149[1].wmf"/>
            <p:cNvPicPr preferRelativeResize="0"/>
            <p:nvPr/>
          </p:nvPicPr>
          <p:blipFill rotWithShape="1">
            <a:blip r:embed="rId6">
              <a:alphaModFix/>
            </a:blip>
            <a:srcRect/>
            <a:stretch/>
          </p:blipFill>
          <p:spPr>
            <a:xfrm>
              <a:off x="1371340" y="5791200"/>
              <a:ext cx="1116649" cy="838200"/>
            </a:xfrm>
            <a:prstGeom prst="rect">
              <a:avLst/>
            </a:prstGeom>
            <a:noFill/>
            <a:ln>
              <a:noFill/>
            </a:ln>
          </p:spPr>
        </p:pic>
      </p:grpSp>
      <p:pic>
        <p:nvPicPr>
          <p:cNvPr id="92" name="Google Shape;92;p6" descr="C:\Documents and Settings\Administrator\Local Settings\Temporary Internet Files\Content.IE5\XJP6XIQD\MC900133521[1].wmf"/>
          <p:cNvPicPr preferRelativeResize="0"/>
          <p:nvPr/>
        </p:nvPicPr>
        <p:blipFill rotWithShape="1">
          <a:blip r:embed="rId7">
            <a:alphaModFix/>
          </a:blip>
          <a:srcRect/>
          <a:stretch/>
        </p:blipFill>
        <p:spPr>
          <a:xfrm>
            <a:off x="2971800" y="5283151"/>
            <a:ext cx="1649994" cy="1574849"/>
          </a:xfrm>
          <a:prstGeom prst="rect">
            <a:avLst/>
          </a:prstGeom>
          <a:noFill/>
          <a:ln>
            <a:noFill/>
          </a:ln>
        </p:spPr>
      </p:pic>
      <p:pic>
        <p:nvPicPr>
          <p:cNvPr id="93" name="Google Shape;93;p6" descr="C:\Documents and Settings\Administrator\Local Settings\Temporary Internet Files\Content.IE5\RRA82VY0\MC900084346[1].wmf"/>
          <p:cNvPicPr preferRelativeResize="0"/>
          <p:nvPr/>
        </p:nvPicPr>
        <p:blipFill rotWithShape="1">
          <a:blip r:embed="rId8">
            <a:alphaModFix/>
          </a:blip>
          <a:srcRect/>
          <a:stretch/>
        </p:blipFill>
        <p:spPr>
          <a:xfrm>
            <a:off x="0" y="5105400"/>
            <a:ext cx="1293240" cy="1323315"/>
          </a:xfrm>
          <a:prstGeom prst="rect">
            <a:avLst/>
          </a:prstGeom>
          <a:noFill/>
          <a:ln>
            <a:noFill/>
          </a:ln>
        </p:spPr>
      </p:pic>
      <p:pic>
        <p:nvPicPr>
          <p:cNvPr id="94" name="Google Shape;94;p6" descr="C:\Documents and Settings\Administrator\Local Settings\Temporary Internet Files\Content.IE5\XJP6XIQD\MC900441389[1].wmf"/>
          <p:cNvPicPr preferRelativeResize="0"/>
          <p:nvPr/>
        </p:nvPicPr>
        <p:blipFill rotWithShape="1">
          <a:blip r:embed="rId9">
            <a:alphaModFix/>
          </a:blip>
          <a:srcRect/>
          <a:stretch/>
        </p:blipFill>
        <p:spPr>
          <a:xfrm>
            <a:off x="4648200" y="3429000"/>
            <a:ext cx="1371634" cy="11350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1000"/>
                                        <p:tgtEl>
                                          <p:spTgt spid="93"/>
                                        </p:tgtEl>
                                        <p:attrNameLst>
                                          <p:attrName>ppt_w</p:attrName>
                                        </p:attrNameLst>
                                      </p:cBhvr>
                                      <p:tavLst>
                                        <p:tav tm="0">
                                          <p:val>
                                            <p:strVal val="0"/>
                                          </p:val>
                                        </p:tav>
                                        <p:tav tm="100000">
                                          <p:val>
                                            <p:strVal val="#ppt_w"/>
                                          </p:val>
                                        </p:tav>
                                      </p:tavLst>
                                    </p:anim>
                                    <p:anim calcmode="lin" valueType="num">
                                      <p:cBhvr additive="base">
                                        <p:cTn id="8" dur="1000"/>
                                        <p:tgtEl>
                                          <p:spTgt spid="9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8"/>
                                        </p:tgtEl>
                                        <p:attrNameLst>
                                          <p:attrName>style.visibility</p:attrName>
                                        </p:attrNameLst>
                                      </p:cBhvr>
                                      <p:to>
                                        <p:strVal val="visible"/>
                                      </p:to>
                                    </p:set>
                                    <p:anim calcmode="lin" valueType="num">
                                      <p:cBhvr additive="base">
                                        <p:cTn id="13" dur="1000"/>
                                        <p:tgtEl>
                                          <p:spTgt spid="88"/>
                                        </p:tgtEl>
                                        <p:attrNameLst>
                                          <p:attrName>ppt_w</p:attrName>
                                        </p:attrNameLst>
                                      </p:cBhvr>
                                      <p:tavLst>
                                        <p:tav tm="0">
                                          <p:val>
                                            <p:strVal val="0"/>
                                          </p:val>
                                        </p:tav>
                                        <p:tav tm="100000">
                                          <p:val>
                                            <p:strVal val="#ppt_w"/>
                                          </p:val>
                                        </p:tav>
                                      </p:tavLst>
                                    </p:anim>
                                    <p:anim calcmode="lin" valueType="num">
                                      <p:cBhvr additive="base">
                                        <p:cTn id="14" dur="1000"/>
                                        <p:tgtEl>
                                          <p:spTgt spid="88"/>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1000"/>
                                        <p:tgtEl>
                                          <p:spTgt spid="92"/>
                                        </p:tgtEl>
                                        <p:attrNameLst>
                                          <p:attrName>ppt_w</p:attrName>
                                        </p:attrNameLst>
                                      </p:cBhvr>
                                      <p:tavLst>
                                        <p:tav tm="0">
                                          <p:val>
                                            <p:strVal val="0"/>
                                          </p:val>
                                        </p:tav>
                                        <p:tav tm="100000">
                                          <p:val>
                                            <p:strVal val="#ppt_w"/>
                                          </p:val>
                                        </p:tav>
                                      </p:tavLst>
                                    </p:anim>
                                    <p:anim calcmode="lin" valueType="num">
                                      <p:cBhvr additive="base">
                                        <p:cTn id="20" dur="1000"/>
                                        <p:tgtEl>
                                          <p:spTgt spid="92"/>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89"/>
                                        </p:tgtEl>
                                        <p:attrNameLst>
                                          <p:attrName>style.visibility</p:attrName>
                                        </p:attrNameLst>
                                      </p:cBhvr>
                                      <p:to>
                                        <p:strVal val="visible"/>
                                      </p:to>
                                    </p:set>
                                    <p:anim calcmode="lin" valueType="num">
                                      <p:cBhvr additive="base">
                                        <p:cTn id="25" dur="1000"/>
                                        <p:tgtEl>
                                          <p:spTgt spid="89"/>
                                        </p:tgtEl>
                                        <p:attrNameLst>
                                          <p:attrName>ppt_w</p:attrName>
                                        </p:attrNameLst>
                                      </p:cBhvr>
                                      <p:tavLst>
                                        <p:tav tm="0">
                                          <p:val>
                                            <p:strVal val="0"/>
                                          </p:val>
                                        </p:tav>
                                        <p:tav tm="100000">
                                          <p:val>
                                            <p:strVal val="#ppt_w"/>
                                          </p:val>
                                        </p:tav>
                                      </p:tavLst>
                                    </p:anim>
                                    <p:anim calcmode="lin" valueType="num">
                                      <p:cBhvr additive="base">
                                        <p:cTn id="26" dur="1000"/>
                                        <p:tgtEl>
                                          <p:spTgt spid="89"/>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additive="base">
                                        <p:cTn id="31" dur="1000"/>
                                        <p:tgtEl>
                                          <p:spTgt spid="9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1" fill="hold" nodeType="clickEffect">
                                  <p:stCondLst>
                                    <p:cond delay="0"/>
                                  </p:stCondLst>
                                  <p:childTnLst>
                                    <p:anim calcmode="lin" valueType="num">
                                      <p:cBhvr additive="base">
                                        <p:cTn id="35" dur="1000"/>
                                        <p:tgtEl>
                                          <p:spTgt spid="85"/>
                                        </p:tgtEl>
                                        <p:attrNameLst>
                                          <p:attrName>ppt_y</p:attrName>
                                        </p:attrNameLst>
                                      </p:cBhvr>
                                      <p:tavLst>
                                        <p:tav tm="0">
                                          <p:val>
                                            <p:strVal val="#ppt_y"/>
                                          </p:val>
                                        </p:tav>
                                        <p:tav tm="100000">
                                          <p:val>
                                            <p:strVal val="#ppt_y-1"/>
                                          </p:val>
                                        </p:tav>
                                      </p:tavLst>
                                    </p:anim>
                                    <p:set>
                                      <p:cBhvr>
                                        <p:cTn id="36" dur="1" fill="hold">
                                          <p:stCondLst>
                                            <p:cond delay="1000"/>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p:nvPr/>
        </p:nvSpPr>
        <p:spPr>
          <a:xfrm>
            <a:off x="990600" y="838200"/>
            <a:ext cx="3657600" cy="45720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7"/>
          <p:cNvSpPr/>
          <p:nvPr/>
        </p:nvSpPr>
        <p:spPr>
          <a:xfrm>
            <a:off x="990600" y="838200"/>
            <a:ext cx="3657600" cy="45720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7"/>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7"/>
          <p:cNvSpPr txBox="1"/>
          <p:nvPr/>
        </p:nvSpPr>
        <p:spPr>
          <a:xfrm>
            <a:off x="1295400" y="1066800"/>
            <a:ext cx="3048000" cy="35394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lt1"/>
                </a:solidFill>
                <a:latin typeface="Constantia"/>
                <a:ea typeface="Constantia"/>
                <a:cs typeface="Constantia"/>
                <a:sym typeface="Constantia"/>
              </a:rPr>
              <a:t>But the Terrible Things had brought their terrible nets and they flung them high and caught the birds and carried them away.</a:t>
            </a:r>
            <a:endParaRPr/>
          </a:p>
        </p:txBody>
      </p:sp>
      <p:pic>
        <p:nvPicPr>
          <p:cNvPr id="104" name="Google Shape;104;p7" descr="C:\Documents and Settings\Administrator\Local Settings\Temporary Internet Files\Content.IE5\F0VT4MPP\MC900326476[1].wmf"/>
          <p:cNvPicPr preferRelativeResize="0"/>
          <p:nvPr/>
        </p:nvPicPr>
        <p:blipFill rotWithShape="1">
          <a:blip r:embed="rId4">
            <a:alphaModFix/>
          </a:blip>
          <a:srcRect/>
          <a:stretch/>
        </p:blipFill>
        <p:spPr>
          <a:xfrm>
            <a:off x="7509515" y="4876800"/>
            <a:ext cx="1021915" cy="834237"/>
          </a:xfrm>
          <a:prstGeom prst="rect">
            <a:avLst/>
          </a:prstGeom>
          <a:noFill/>
          <a:ln>
            <a:noFill/>
          </a:ln>
        </p:spPr>
      </p:pic>
      <p:pic>
        <p:nvPicPr>
          <p:cNvPr id="105" name="Google Shape;105;p7" descr="C:\Documents and Settings\Administrator\Local Settings\Temporary Internet Files\Content.IE5\18BKU20P\MC900240149[1].wmf"/>
          <p:cNvPicPr preferRelativeResize="0"/>
          <p:nvPr/>
        </p:nvPicPr>
        <p:blipFill rotWithShape="1">
          <a:blip r:embed="rId5">
            <a:alphaModFix/>
          </a:blip>
          <a:srcRect/>
          <a:stretch/>
        </p:blipFill>
        <p:spPr>
          <a:xfrm>
            <a:off x="4699346" y="4648200"/>
            <a:ext cx="1706849" cy="1281227"/>
          </a:xfrm>
          <a:prstGeom prst="rect">
            <a:avLst/>
          </a:prstGeom>
          <a:noFill/>
          <a:ln>
            <a:noFill/>
          </a:ln>
        </p:spPr>
      </p:pic>
      <p:pic>
        <p:nvPicPr>
          <p:cNvPr id="106" name="Google Shape;106;p7" descr="C:\Documents and Settings\Administrator\Local Settings\Temporary Internet Files\Content.IE5\18BKU20P\MC900240149[1].wmf"/>
          <p:cNvPicPr preferRelativeResize="0"/>
          <p:nvPr/>
        </p:nvPicPr>
        <p:blipFill rotWithShape="1">
          <a:blip r:embed="rId5">
            <a:alphaModFix/>
          </a:blip>
          <a:srcRect/>
          <a:stretch/>
        </p:blipFill>
        <p:spPr>
          <a:xfrm>
            <a:off x="1371340" y="5791200"/>
            <a:ext cx="1116649" cy="838200"/>
          </a:xfrm>
          <a:prstGeom prst="rect">
            <a:avLst/>
          </a:prstGeom>
          <a:noFill/>
          <a:ln>
            <a:noFill/>
          </a:ln>
        </p:spPr>
      </p:pic>
      <p:pic>
        <p:nvPicPr>
          <p:cNvPr id="107" name="Google Shape;107;p7" descr="C:\Documents and Settings\Administrator\Local Settings\Temporary Internet Files\Content.IE5\XJP6XIQD\MC900133521[1].wmf"/>
          <p:cNvPicPr preferRelativeResize="0"/>
          <p:nvPr/>
        </p:nvPicPr>
        <p:blipFill rotWithShape="1">
          <a:blip r:embed="rId6">
            <a:alphaModFix/>
          </a:blip>
          <a:srcRect/>
          <a:stretch/>
        </p:blipFill>
        <p:spPr>
          <a:xfrm>
            <a:off x="2971800" y="5283151"/>
            <a:ext cx="1649994" cy="1574849"/>
          </a:xfrm>
          <a:prstGeom prst="rect">
            <a:avLst/>
          </a:prstGeom>
          <a:noFill/>
          <a:ln>
            <a:noFill/>
          </a:ln>
        </p:spPr>
      </p:pic>
      <p:pic>
        <p:nvPicPr>
          <p:cNvPr id="108" name="Google Shape;108;p7" descr="C:\Documents and Settings\Administrator\Local Settings\Temporary Internet Files\Content.IE5\RRA82VY0\MC900084346[1].wmf"/>
          <p:cNvPicPr preferRelativeResize="0"/>
          <p:nvPr/>
        </p:nvPicPr>
        <p:blipFill rotWithShape="1">
          <a:blip r:embed="rId7">
            <a:alphaModFix/>
          </a:blip>
          <a:srcRect/>
          <a:stretch/>
        </p:blipFill>
        <p:spPr>
          <a:xfrm>
            <a:off x="0" y="5105400"/>
            <a:ext cx="1293240" cy="1323315"/>
          </a:xfrm>
          <a:prstGeom prst="rect">
            <a:avLst/>
          </a:prstGeom>
          <a:noFill/>
          <a:ln>
            <a:noFill/>
          </a:ln>
        </p:spPr>
      </p:pic>
      <p:pic>
        <p:nvPicPr>
          <p:cNvPr id="109" name="Google Shape;109;p7" descr="C:\Documents and Settings\Administrator\Local Settings\Temporary Internet Files\Content.IE5\XJP6XIQD\MC900441389[1].wmf"/>
          <p:cNvPicPr preferRelativeResize="0"/>
          <p:nvPr/>
        </p:nvPicPr>
        <p:blipFill rotWithShape="1">
          <a:blip r:embed="rId8">
            <a:alphaModFix/>
          </a:blip>
          <a:srcRect/>
          <a:stretch/>
        </p:blipFill>
        <p:spPr>
          <a:xfrm>
            <a:off x="4648200" y="3429000"/>
            <a:ext cx="1371634" cy="1135063"/>
          </a:xfrm>
          <a:prstGeom prst="rect">
            <a:avLst/>
          </a:prstGeom>
          <a:noFill/>
          <a:ln>
            <a:noFill/>
          </a:ln>
        </p:spPr>
      </p:pic>
      <p:grpSp>
        <p:nvGrpSpPr>
          <p:cNvPr id="110" name="Google Shape;110;p7"/>
          <p:cNvGrpSpPr/>
          <p:nvPr/>
        </p:nvGrpSpPr>
        <p:grpSpPr>
          <a:xfrm>
            <a:off x="6248400" y="181756"/>
            <a:ext cx="2286001" cy="2216773"/>
            <a:chOff x="6248400" y="181756"/>
            <a:chExt cx="2286001" cy="2216773"/>
          </a:xfrm>
        </p:grpSpPr>
        <p:pic>
          <p:nvPicPr>
            <p:cNvPr id="111" name="Google Shape;111;p7" descr="C:\Documents and Settings\Administrator\Local Settings\Temporary Internet Files\Content.IE5\RAO3NKD1\MC900151177[1].wmf"/>
            <p:cNvPicPr preferRelativeResize="0"/>
            <p:nvPr/>
          </p:nvPicPr>
          <p:blipFill rotWithShape="1">
            <a:blip r:embed="rId9">
              <a:alphaModFix/>
            </a:blip>
            <a:srcRect/>
            <a:stretch/>
          </p:blipFill>
          <p:spPr>
            <a:xfrm>
              <a:off x="7696201" y="181756"/>
              <a:ext cx="838200" cy="950729"/>
            </a:xfrm>
            <a:prstGeom prst="rect">
              <a:avLst/>
            </a:prstGeom>
            <a:noFill/>
            <a:ln>
              <a:noFill/>
            </a:ln>
          </p:spPr>
        </p:pic>
        <p:pic>
          <p:nvPicPr>
            <p:cNvPr id="112" name="Google Shape;112;p7" descr="C:\Documents and Settings\Administrator\Local Settings\Temporary Internet Files\Content.IE5\RAO3NKD1\MC900151177[1].wmf"/>
            <p:cNvPicPr preferRelativeResize="0"/>
            <p:nvPr/>
          </p:nvPicPr>
          <p:blipFill rotWithShape="1">
            <a:blip r:embed="rId9">
              <a:alphaModFix/>
            </a:blip>
            <a:srcRect/>
            <a:stretch/>
          </p:blipFill>
          <p:spPr>
            <a:xfrm>
              <a:off x="6248400" y="1447800"/>
              <a:ext cx="838200" cy="950729"/>
            </a:xfrm>
            <a:prstGeom prst="rect">
              <a:avLst/>
            </a:prstGeom>
            <a:noFill/>
            <a:ln>
              <a:noFill/>
            </a:ln>
          </p:spPr>
        </p:pic>
      </p:grpSp>
      <p:pic>
        <p:nvPicPr>
          <p:cNvPr id="113" name="Google Shape;113;p7"/>
          <p:cNvPicPr preferRelativeResize="0"/>
          <p:nvPr/>
        </p:nvPicPr>
        <p:blipFill>
          <a:blip r:embed="rId10">
            <a:alphaModFix/>
          </a:blip>
          <a:stretch>
            <a:fillRect/>
          </a:stretch>
        </p:blipFill>
        <p:spPr>
          <a:xfrm>
            <a:off x="5711200" y="-20075"/>
            <a:ext cx="3756650" cy="5713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1000"/>
                                        <p:tgtEl>
                                          <p:spTgt spid="113"/>
                                        </p:tgtEl>
                                        <p:attrNameLst>
                                          <p:attrName>ppt_x</p:attrName>
                                        </p:attrNameLst>
                                      </p:cBhvr>
                                      <p:tavLst>
                                        <p:tav tm="0">
                                          <p:val>
                                            <p:strVal val="#ppt_x"/>
                                          </p:val>
                                        </p:tav>
                                        <p:tav tm="100000">
                                          <p:val>
                                            <p:strVal val="#ppt_x-1"/>
                                          </p:val>
                                        </p:tav>
                                      </p:tavLst>
                                    </p:anim>
                                    <p:set>
                                      <p:cBhvr>
                                        <p:cTn id="12" dur="1" fill="hold">
                                          <p:stCondLst>
                                            <p:cond delay="1000"/>
                                          </p:stCondLst>
                                        </p:cTn>
                                        <p:tgtEl>
                                          <p:spTgt spid="113"/>
                                        </p:tgtEl>
                                        <p:attrNameLst>
                                          <p:attrName>style.visibility</p:attrName>
                                        </p:attrNameLst>
                                      </p:cBhvr>
                                      <p:to>
                                        <p:strVal val="hidden"/>
                                      </p:to>
                                    </p:set>
                                  </p:childTnLst>
                                </p:cTn>
                              </p:par>
                              <p:par>
                                <p:cTn id="13" presetID="2" presetClass="exit" presetSubtype="8" fill="hold" nodeType="withEffect">
                                  <p:stCondLst>
                                    <p:cond delay="0"/>
                                  </p:stCondLst>
                                  <p:childTnLst>
                                    <p:anim calcmode="lin" valueType="num">
                                      <p:cBhvr additive="base">
                                        <p:cTn id="14" dur="1000"/>
                                        <p:tgtEl>
                                          <p:spTgt spid="110"/>
                                        </p:tgtEl>
                                        <p:attrNameLst>
                                          <p:attrName>ppt_x</p:attrName>
                                        </p:attrNameLst>
                                      </p:cBhvr>
                                      <p:tavLst>
                                        <p:tav tm="0">
                                          <p:val>
                                            <p:strVal val="#ppt_x"/>
                                          </p:val>
                                        </p:tav>
                                        <p:tav tm="100000">
                                          <p:val>
                                            <p:strVal val="#ppt_x-1"/>
                                          </p:val>
                                        </p:tav>
                                      </p:tavLst>
                                    </p:anim>
                                    <p:set>
                                      <p:cBhvr>
                                        <p:cTn id="15" dur="1" fill="hold">
                                          <p:stCondLst>
                                            <p:cond delay="1000"/>
                                          </p:stCondLst>
                                        </p:cTn>
                                        <p:tgtEl>
                                          <p:spTgt spid="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8"/>
          <p:cNvSpPr/>
          <p:nvPr/>
        </p:nvSpPr>
        <p:spPr>
          <a:xfrm>
            <a:off x="990600" y="838200"/>
            <a:ext cx="3657600" cy="45720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8"/>
          <p:cNvSpPr/>
          <p:nvPr/>
        </p:nvSpPr>
        <p:spPr>
          <a:xfrm>
            <a:off x="990600" y="838200"/>
            <a:ext cx="3657600" cy="45720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8"/>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8"/>
          <p:cNvSpPr txBox="1"/>
          <p:nvPr/>
        </p:nvSpPr>
        <p:spPr>
          <a:xfrm>
            <a:off x="1295400" y="914400"/>
            <a:ext cx="3048000" cy="37856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chemeClr val="lt1"/>
                </a:solidFill>
                <a:latin typeface="Constantia"/>
                <a:ea typeface="Constantia"/>
                <a:cs typeface="Constantia"/>
                <a:sym typeface="Constantia"/>
              </a:rPr>
              <a:t>The other forest creatures talked nervously among themselves.</a:t>
            </a:r>
            <a:endParaRPr/>
          </a:p>
          <a:p>
            <a:pPr marL="0" marR="0" lvl="0" indent="0" algn="ctr" rtl="0">
              <a:spcBef>
                <a:spcPts val="0"/>
              </a:spcBef>
              <a:spcAft>
                <a:spcPts val="0"/>
              </a:spcAft>
              <a:buNone/>
            </a:pPr>
            <a:r>
              <a:rPr lang="en-US" sz="1600">
                <a:solidFill>
                  <a:schemeClr val="lt1"/>
                </a:solidFill>
                <a:latin typeface="Constantia"/>
                <a:ea typeface="Constantia"/>
                <a:cs typeface="Constantia"/>
                <a:sym typeface="Constantia"/>
              </a:rPr>
              <a:t>“Those birds were always too noisy,” Old Porcupine said.  “Good riddance, I say.”</a:t>
            </a:r>
            <a:endParaRPr/>
          </a:p>
          <a:p>
            <a:pPr marL="0" marR="0" lvl="0" indent="0" algn="ctr" rtl="0">
              <a:spcBef>
                <a:spcPts val="0"/>
              </a:spcBef>
              <a:spcAft>
                <a:spcPts val="0"/>
              </a:spcAft>
              <a:buNone/>
            </a:pPr>
            <a:r>
              <a:rPr lang="en-US" sz="1600">
                <a:solidFill>
                  <a:schemeClr val="lt1"/>
                </a:solidFill>
                <a:latin typeface="Constantia"/>
                <a:ea typeface="Constantia"/>
                <a:cs typeface="Constantia"/>
                <a:sym typeface="Constantia"/>
              </a:rPr>
              <a:t>“There’s more room in the trees now,” the squirrels said.</a:t>
            </a:r>
            <a:endParaRPr/>
          </a:p>
          <a:p>
            <a:pPr marL="0" marR="0" lvl="0" indent="0" algn="ctr" rtl="0">
              <a:spcBef>
                <a:spcPts val="0"/>
              </a:spcBef>
              <a:spcAft>
                <a:spcPts val="0"/>
              </a:spcAft>
              <a:buNone/>
            </a:pPr>
            <a:r>
              <a:rPr lang="en-US" sz="1600">
                <a:solidFill>
                  <a:schemeClr val="lt1"/>
                </a:solidFill>
                <a:latin typeface="Constantia"/>
                <a:ea typeface="Constantia"/>
                <a:cs typeface="Constantia"/>
                <a:sym typeface="Constantia"/>
              </a:rPr>
              <a:t>“Why did the Terrible Things want the birds?” Little Rabbit asked.  “What’s wrong with feathers?”</a:t>
            </a:r>
            <a:endParaRPr/>
          </a:p>
          <a:p>
            <a:pPr marL="0" marR="0" lvl="0" indent="0" algn="ctr" rtl="0">
              <a:spcBef>
                <a:spcPts val="0"/>
              </a:spcBef>
              <a:spcAft>
                <a:spcPts val="0"/>
              </a:spcAft>
              <a:buNone/>
            </a:pPr>
            <a:r>
              <a:rPr lang="en-US" sz="1600">
                <a:solidFill>
                  <a:schemeClr val="lt1"/>
                </a:solidFill>
                <a:latin typeface="Constantia"/>
                <a:ea typeface="Constantia"/>
                <a:cs typeface="Constantia"/>
                <a:sym typeface="Constantia"/>
              </a:rPr>
              <a:t>“We mustn’t ask,” Big Rabbit said.  “The Terrible Things don’t need a reason.  Just be glad it wasn’t us they wanted.”</a:t>
            </a:r>
            <a:endParaRPr/>
          </a:p>
        </p:txBody>
      </p:sp>
      <p:pic>
        <p:nvPicPr>
          <p:cNvPr id="123" name="Google Shape;123;p8" descr="C:\Documents and Settings\Administrator\Local Settings\Temporary Internet Files\Content.IE5\F0VT4MPP\MC900326476[1].wmf"/>
          <p:cNvPicPr preferRelativeResize="0"/>
          <p:nvPr/>
        </p:nvPicPr>
        <p:blipFill rotWithShape="1">
          <a:blip r:embed="rId4">
            <a:alphaModFix/>
          </a:blip>
          <a:srcRect/>
          <a:stretch/>
        </p:blipFill>
        <p:spPr>
          <a:xfrm>
            <a:off x="7509515" y="4876800"/>
            <a:ext cx="1021915" cy="834237"/>
          </a:xfrm>
          <a:prstGeom prst="rect">
            <a:avLst/>
          </a:prstGeom>
          <a:noFill/>
          <a:ln>
            <a:noFill/>
          </a:ln>
        </p:spPr>
      </p:pic>
      <p:pic>
        <p:nvPicPr>
          <p:cNvPr id="124" name="Google Shape;124;p8" descr="C:\Documents and Settings\Administrator\Local Settings\Temporary Internet Files\Content.IE5\18BKU20P\MC900240149[1].wmf"/>
          <p:cNvPicPr preferRelativeResize="0"/>
          <p:nvPr/>
        </p:nvPicPr>
        <p:blipFill rotWithShape="1">
          <a:blip r:embed="rId5">
            <a:alphaModFix/>
          </a:blip>
          <a:srcRect/>
          <a:stretch/>
        </p:blipFill>
        <p:spPr>
          <a:xfrm>
            <a:off x="4699346" y="4648200"/>
            <a:ext cx="1706849" cy="1281227"/>
          </a:xfrm>
          <a:prstGeom prst="rect">
            <a:avLst/>
          </a:prstGeom>
          <a:noFill/>
          <a:ln>
            <a:noFill/>
          </a:ln>
        </p:spPr>
      </p:pic>
      <p:pic>
        <p:nvPicPr>
          <p:cNvPr id="125" name="Google Shape;125;p8" descr="C:\Documents and Settings\Administrator\Local Settings\Temporary Internet Files\Content.IE5\18BKU20P\MC900240149[1].wmf"/>
          <p:cNvPicPr preferRelativeResize="0"/>
          <p:nvPr/>
        </p:nvPicPr>
        <p:blipFill rotWithShape="1">
          <a:blip r:embed="rId5">
            <a:alphaModFix/>
          </a:blip>
          <a:srcRect/>
          <a:stretch/>
        </p:blipFill>
        <p:spPr>
          <a:xfrm>
            <a:off x="1371340" y="5791200"/>
            <a:ext cx="1116649" cy="838200"/>
          </a:xfrm>
          <a:prstGeom prst="rect">
            <a:avLst/>
          </a:prstGeom>
          <a:noFill/>
          <a:ln>
            <a:noFill/>
          </a:ln>
        </p:spPr>
      </p:pic>
      <p:pic>
        <p:nvPicPr>
          <p:cNvPr id="126" name="Google Shape;126;p8" descr="C:\Documents and Settings\Administrator\Local Settings\Temporary Internet Files\Content.IE5\XJP6XIQD\MC900133521[1].wmf"/>
          <p:cNvPicPr preferRelativeResize="0"/>
          <p:nvPr/>
        </p:nvPicPr>
        <p:blipFill rotWithShape="1">
          <a:blip r:embed="rId6">
            <a:alphaModFix/>
          </a:blip>
          <a:srcRect/>
          <a:stretch/>
        </p:blipFill>
        <p:spPr>
          <a:xfrm>
            <a:off x="2971800" y="5283151"/>
            <a:ext cx="1649994" cy="1574849"/>
          </a:xfrm>
          <a:prstGeom prst="rect">
            <a:avLst/>
          </a:prstGeom>
          <a:noFill/>
          <a:ln>
            <a:noFill/>
          </a:ln>
        </p:spPr>
      </p:pic>
      <p:pic>
        <p:nvPicPr>
          <p:cNvPr id="127" name="Google Shape;127;p8" descr="C:\Documents and Settings\Administrator\Local Settings\Temporary Internet Files\Content.IE5\RRA82VY0\MC900084346[1].wmf"/>
          <p:cNvPicPr preferRelativeResize="0"/>
          <p:nvPr/>
        </p:nvPicPr>
        <p:blipFill rotWithShape="1">
          <a:blip r:embed="rId7">
            <a:alphaModFix/>
          </a:blip>
          <a:srcRect/>
          <a:stretch/>
        </p:blipFill>
        <p:spPr>
          <a:xfrm>
            <a:off x="0" y="5105400"/>
            <a:ext cx="1293300" cy="1323300"/>
          </a:xfrm>
          <a:prstGeom prst="rect">
            <a:avLst/>
          </a:prstGeom>
          <a:noFill/>
          <a:ln>
            <a:noFill/>
          </a:ln>
        </p:spPr>
      </p:pic>
      <p:pic>
        <p:nvPicPr>
          <p:cNvPr id="128" name="Google Shape;128;p8" descr="C:\Documents and Settings\Administrator\Local Settings\Temporary Internet Files\Content.IE5\XJP6XIQD\MC900441389[1].wmf"/>
          <p:cNvPicPr preferRelativeResize="0"/>
          <p:nvPr/>
        </p:nvPicPr>
        <p:blipFill rotWithShape="1">
          <a:blip r:embed="rId8">
            <a:alphaModFix/>
          </a:blip>
          <a:srcRect/>
          <a:stretch/>
        </p:blipFill>
        <p:spPr>
          <a:xfrm>
            <a:off x="4648200" y="3429000"/>
            <a:ext cx="1371600" cy="1135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12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1000" fill="hold"/>
                                        <p:tgtEl>
                                          <p:spTgt spid="12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1000" fill="hold"/>
                                        <p:tgtEl>
                                          <p:spTgt spid="12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1000" fill="hold"/>
                                        <p:tgtEl>
                                          <p:spTgt spid="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9"/>
          <p:cNvSpPr/>
          <p:nvPr/>
        </p:nvSpPr>
        <p:spPr>
          <a:xfrm>
            <a:off x="1753650" y="2913700"/>
            <a:ext cx="5427900" cy="1754400"/>
          </a:xfrm>
          <a:prstGeom prst="rect">
            <a:avLst/>
          </a:prstGeom>
          <a:solidFill>
            <a:srgbClr val="C2D59B"/>
          </a:solidFill>
          <a:ln>
            <a:noFill/>
          </a:ln>
          <a:effectLst>
            <a:outerShdw blurRad="50800" dist="38100" algn="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0" cap="none">
                <a:solidFill>
                  <a:srgbClr val="FFFFFF"/>
                </a:solidFill>
                <a:latin typeface="Calibri"/>
                <a:ea typeface="Calibri"/>
                <a:cs typeface="Calibri"/>
                <a:sym typeface="Calibri"/>
              </a:rPr>
              <a:t>Stop and Think</a:t>
            </a:r>
            <a:r>
              <a:rPr lang="en-US"/>
              <a:t> </a:t>
            </a:r>
            <a:endParaRPr/>
          </a:p>
          <a:p>
            <a:pPr marL="0" marR="0" lvl="0" indent="0" algn="ctr" rtl="0">
              <a:spcBef>
                <a:spcPts val="0"/>
              </a:spcBef>
              <a:spcAft>
                <a:spcPts val="0"/>
              </a:spcAft>
              <a:buNone/>
            </a:pPr>
            <a:r>
              <a:rPr lang="en-US" sz="5400">
                <a:solidFill>
                  <a:srgbClr val="FFFFFF"/>
                </a:solidFill>
                <a:latin typeface="Calibri"/>
                <a:ea typeface="Calibri"/>
                <a:cs typeface="Calibri"/>
                <a:sym typeface="Calibri"/>
              </a:rPr>
              <a:t>#1</a:t>
            </a:r>
            <a:endParaRPr sz="5400">
              <a:solidFill>
                <a:srgbClr val="FFFFFF"/>
              </a:solidFill>
              <a:latin typeface="Calibri"/>
              <a:ea typeface="Calibri"/>
              <a:cs typeface="Calibri"/>
              <a:sym typeface="Calibri"/>
            </a:endParaRPr>
          </a:p>
          <a:p>
            <a:pPr marL="0" marR="0" lvl="0" indent="0" algn="ctr" rtl="0">
              <a:spcBef>
                <a:spcPts val="0"/>
              </a:spcBef>
              <a:spcAft>
                <a:spcPts val="0"/>
              </a:spcAft>
              <a:buNone/>
            </a:pPr>
            <a:endParaRPr sz="5400">
              <a:solidFill>
                <a:srgbClr val="FFFFFF"/>
              </a:solidFill>
              <a:latin typeface="Calibri"/>
              <a:ea typeface="Calibri"/>
              <a:cs typeface="Calibri"/>
              <a:sym typeface="Calibri"/>
            </a:endParaRPr>
          </a:p>
        </p:txBody>
      </p:sp>
      <p:sp>
        <p:nvSpPr>
          <p:cNvPr id="134" name="Google Shape;134;p9"/>
          <p:cNvSpPr/>
          <p:nvPr/>
        </p:nvSpPr>
        <p:spPr>
          <a:xfrm rot="-689756">
            <a:off x="244918" y="479755"/>
            <a:ext cx="3153564" cy="1688687"/>
          </a:xfrm>
          <a:prstGeom prst="wedgeRoundRectCallout">
            <a:avLst>
              <a:gd name="adj1" fmla="val -20833"/>
              <a:gd name="adj2" fmla="val 62500"/>
              <a:gd name="adj3" fmla="val 0"/>
            </a:avLst>
          </a:prstGeom>
          <a:solidFill>
            <a:srgbClr val="C2D59B"/>
          </a:soli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latin typeface="Calibri"/>
                <a:ea typeface="Calibri"/>
                <a:cs typeface="Calibri"/>
                <a:sym typeface="Calibri"/>
              </a:rPr>
              <a:t>How do you feel at this point in the story? What questions do you have?</a:t>
            </a:r>
            <a:endParaRPr sz="2000">
              <a:solidFill>
                <a:srgbClr val="FFFFFF"/>
              </a:solidFill>
              <a:latin typeface="Calibri"/>
              <a:ea typeface="Calibri"/>
              <a:cs typeface="Calibri"/>
              <a:sym typeface="Calibri"/>
            </a:endParaRPr>
          </a:p>
        </p:txBody>
      </p:sp>
      <p:sp>
        <p:nvSpPr>
          <p:cNvPr id="135" name="Google Shape;135;p9"/>
          <p:cNvSpPr/>
          <p:nvPr/>
        </p:nvSpPr>
        <p:spPr>
          <a:xfrm rot="1375347">
            <a:off x="5838640" y="634862"/>
            <a:ext cx="3154936" cy="1732871"/>
          </a:xfrm>
          <a:prstGeom prst="wedgeRoundRectCallout">
            <a:avLst>
              <a:gd name="adj1" fmla="val -20833"/>
              <a:gd name="adj2" fmla="val 62500"/>
              <a:gd name="adj3" fmla="val 0"/>
            </a:avLst>
          </a:prstGeom>
          <a:solidFill>
            <a:srgbClr val="C2D59B"/>
          </a:soli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latin typeface="Calibri"/>
                <a:ea typeface="Calibri"/>
                <a:cs typeface="Calibri"/>
                <a:sym typeface="Calibri"/>
              </a:rPr>
              <a:t>How do you think the other animals will react to this demand?</a:t>
            </a:r>
            <a:endParaRPr sz="20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p:nvPr/>
        </p:nvSpPr>
        <p:spPr>
          <a:xfrm>
            <a:off x="990600" y="838200"/>
            <a:ext cx="3657600" cy="45720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10"/>
          <p:cNvSpPr/>
          <p:nvPr/>
        </p:nvSpPr>
        <p:spPr>
          <a:xfrm>
            <a:off x="990600" y="838200"/>
            <a:ext cx="3657600" cy="45720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10"/>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10"/>
          <p:cNvSpPr txBox="1"/>
          <p:nvPr/>
        </p:nvSpPr>
        <p:spPr>
          <a:xfrm>
            <a:off x="1295400" y="914400"/>
            <a:ext cx="3048000" cy="424731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500">
                <a:solidFill>
                  <a:schemeClr val="lt1"/>
                </a:solidFill>
                <a:latin typeface="Constantia"/>
                <a:ea typeface="Constantia"/>
                <a:cs typeface="Constantia"/>
                <a:sym typeface="Constantia"/>
              </a:rPr>
              <a:t>Little Rabbit heard the thump of their terrible feet before they came into sight.</a:t>
            </a:r>
            <a:endParaRPr/>
          </a:p>
          <a:p>
            <a:pPr marL="0" marR="0" lvl="0" indent="0" algn="ctr" rtl="0">
              <a:spcBef>
                <a:spcPts val="0"/>
              </a:spcBef>
              <a:spcAft>
                <a:spcPts val="0"/>
              </a:spcAft>
              <a:buNone/>
            </a:pPr>
            <a:r>
              <a:rPr lang="en-US" sz="1500">
                <a:solidFill>
                  <a:schemeClr val="lt1"/>
                </a:solidFill>
                <a:latin typeface="Constantia"/>
                <a:ea typeface="Constantia"/>
                <a:cs typeface="Constantia"/>
                <a:sym typeface="Constantia"/>
              </a:rPr>
              <a:t>“We have come for every bushy-tailed creature who lives in the clearing,” the Terrible Things thundered.</a:t>
            </a:r>
            <a:endParaRPr/>
          </a:p>
          <a:p>
            <a:pPr marL="0" marR="0" lvl="0" indent="0" algn="ctr" rtl="0">
              <a:spcBef>
                <a:spcPts val="0"/>
              </a:spcBef>
              <a:spcAft>
                <a:spcPts val="0"/>
              </a:spcAft>
              <a:buNone/>
            </a:pPr>
            <a:r>
              <a:rPr lang="en-US" sz="1500">
                <a:solidFill>
                  <a:schemeClr val="lt1"/>
                </a:solidFill>
                <a:latin typeface="Constantia"/>
                <a:ea typeface="Constantia"/>
                <a:cs typeface="Constantia"/>
                <a:sym typeface="Constantia"/>
              </a:rPr>
              <a:t>“We have no tails,” the frogs said.</a:t>
            </a:r>
            <a:endParaRPr/>
          </a:p>
          <a:p>
            <a:pPr marL="0" marR="0" lvl="0" indent="0" algn="ctr" rtl="0">
              <a:spcBef>
                <a:spcPts val="0"/>
              </a:spcBef>
              <a:spcAft>
                <a:spcPts val="0"/>
              </a:spcAft>
              <a:buNone/>
            </a:pPr>
            <a:r>
              <a:rPr lang="en-US" sz="1500">
                <a:solidFill>
                  <a:schemeClr val="lt1"/>
                </a:solidFill>
                <a:latin typeface="Constantia"/>
                <a:ea typeface="Constantia"/>
                <a:cs typeface="Constantia"/>
                <a:sym typeface="Constantia"/>
              </a:rPr>
              <a:t>“Nor do we.  Not real tails,” the porcupines said.</a:t>
            </a:r>
            <a:endParaRPr/>
          </a:p>
          <a:p>
            <a:pPr marL="0" marR="0" lvl="0" indent="0" algn="ctr" rtl="0">
              <a:spcBef>
                <a:spcPts val="0"/>
              </a:spcBef>
              <a:spcAft>
                <a:spcPts val="0"/>
              </a:spcAft>
              <a:buNone/>
            </a:pPr>
            <a:r>
              <a:rPr lang="en-US" sz="1500">
                <a:solidFill>
                  <a:schemeClr val="lt1"/>
                </a:solidFill>
                <a:latin typeface="Constantia"/>
                <a:ea typeface="Constantia"/>
                <a:cs typeface="Constantia"/>
                <a:sym typeface="Constantia"/>
              </a:rPr>
              <a:t>The little fish leaped from the water to show the smooth shine of their finned tails and the rabbit turned their rumps so the Terrible Things could see for themselves.</a:t>
            </a:r>
            <a:endParaRPr/>
          </a:p>
          <a:p>
            <a:pPr marL="0" marR="0" lvl="0" indent="0" algn="ctr" rtl="0">
              <a:spcBef>
                <a:spcPts val="0"/>
              </a:spcBef>
              <a:spcAft>
                <a:spcPts val="0"/>
              </a:spcAft>
              <a:buNone/>
            </a:pPr>
            <a:r>
              <a:rPr lang="en-US" sz="1500">
                <a:solidFill>
                  <a:schemeClr val="lt1"/>
                </a:solidFill>
                <a:latin typeface="Constantia"/>
                <a:ea typeface="Constantia"/>
                <a:cs typeface="Constantia"/>
                <a:sym typeface="Constantia"/>
              </a:rPr>
              <a:t>“Our tails are round and furry,” they said.  “By no means are they bushy.”</a:t>
            </a:r>
            <a:endParaRPr/>
          </a:p>
        </p:txBody>
      </p:sp>
      <p:pic>
        <p:nvPicPr>
          <p:cNvPr id="145" name="Google Shape;145;p10" descr="C:\Documents and Settings\Administrator\Local Settings\Temporary Internet Files\Content.IE5\F0VT4MPP\MC900326476[1].wmf"/>
          <p:cNvPicPr preferRelativeResize="0"/>
          <p:nvPr/>
        </p:nvPicPr>
        <p:blipFill rotWithShape="1">
          <a:blip r:embed="rId4">
            <a:alphaModFix/>
          </a:blip>
          <a:srcRect/>
          <a:stretch/>
        </p:blipFill>
        <p:spPr>
          <a:xfrm>
            <a:off x="7509515" y="4876800"/>
            <a:ext cx="1021915" cy="834237"/>
          </a:xfrm>
          <a:prstGeom prst="rect">
            <a:avLst/>
          </a:prstGeom>
          <a:noFill/>
          <a:ln>
            <a:noFill/>
          </a:ln>
        </p:spPr>
      </p:pic>
      <p:grpSp>
        <p:nvGrpSpPr>
          <p:cNvPr id="146" name="Google Shape;146;p10"/>
          <p:cNvGrpSpPr/>
          <p:nvPr/>
        </p:nvGrpSpPr>
        <p:grpSpPr>
          <a:xfrm>
            <a:off x="1371340" y="4648200"/>
            <a:ext cx="5034855" cy="1981200"/>
            <a:chOff x="1371340" y="4648200"/>
            <a:chExt cx="5034855" cy="1981200"/>
          </a:xfrm>
        </p:grpSpPr>
        <p:pic>
          <p:nvPicPr>
            <p:cNvPr id="147" name="Google Shape;147;p10" descr="C:\Documents and Settings\Administrator\Local Settings\Temporary Internet Files\Content.IE5\18BKU20P\MC900240149[1].wmf"/>
            <p:cNvPicPr preferRelativeResize="0"/>
            <p:nvPr/>
          </p:nvPicPr>
          <p:blipFill rotWithShape="1">
            <a:blip r:embed="rId5">
              <a:alphaModFix/>
            </a:blip>
            <a:srcRect/>
            <a:stretch/>
          </p:blipFill>
          <p:spPr>
            <a:xfrm>
              <a:off x="4699346" y="4648200"/>
              <a:ext cx="1706849" cy="1281227"/>
            </a:xfrm>
            <a:prstGeom prst="rect">
              <a:avLst/>
            </a:prstGeom>
            <a:noFill/>
            <a:ln>
              <a:noFill/>
            </a:ln>
          </p:spPr>
        </p:pic>
        <p:pic>
          <p:nvPicPr>
            <p:cNvPr id="148" name="Google Shape;148;p10" descr="C:\Documents and Settings\Administrator\Local Settings\Temporary Internet Files\Content.IE5\18BKU20P\MC900240149[1].wmf"/>
            <p:cNvPicPr preferRelativeResize="0"/>
            <p:nvPr/>
          </p:nvPicPr>
          <p:blipFill rotWithShape="1">
            <a:blip r:embed="rId5">
              <a:alphaModFix/>
            </a:blip>
            <a:srcRect/>
            <a:stretch/>
          </p:blipFill>
          <p:spPr>
            <a:xfrm>
              <a:off x="1371340" y="5791200"/>
              <a:ext cx="1116649" cy="838200"/>
            </a:xfrm>
            <a:prstGeom prst="rect">
              <a:avLst/>
            </a:prstGeom>
            <a:noFill/>
            <a:ln>
              <a:noFill/>
            </a:ln>
          </p:spPr>
        </p:pic>
      </p:grpSp>
      <p:pic>
        <p:nvPicPr>
          <p:cNvPr id="149" name="Google Shape;149;p10" descr="C:\Documents and Settings\Administrator\Local Settings\Temporary Internet Files\Content.IE5\XJP6XIQD\MC900133521[1].wmf"/>
          <p:cNvPicPr preferRelativeResize="0"/>
          <p:nvPr/>
        </p:nvPicPr>
        <p:blipFill rotWithShape="1">
          <a:blip r:embed="rId6">
            <a:alphaModFix/>
          </a:blip>
          <a:srcRect/>
          <a:stretch/>
        </p:blipFill>
        <p:spPr>
          <a:xfrm>
            <a:off x="2971800" y="5283151"/>
            <a:ext cx="1649994" cy="1574849"/>
          </a:xfrm>
          <a:prstGeom prst="rect">
            <a:avLst/>
          </a:prstGeom>
          <a:noFill/>
          <a:ln>
            <a:noFill/>
          </a:ln>
        </p:spPr>
      </p:pic>
      <p:pic>
        <p:nvPicPr>
          <p:cNvPr id="150" name="Google Shape;150;p10" descr="C:\Documents and Settings\Administrator\Local Settings\Temporary Internet Files\Content.IE5\RRA82VY0\MC900084346[1].wmf"/>
          <p:cNvPicPr preferRelativeResize="0"/>
          <p:nvPr/>
        </p:nvPicPr>
        <p:blipFill rotWithShape="1">
          <a:blip r:embed="rId7">
            <a:alphaModFix/>
          </a:blip>
          <a:srcRect/>
          <a:stretch/>
        </p:blipFill>
        <p:spPr>
          <a:xfrm>
            <a:off x="0" y="5105400"/>
            <a:ext cx="1293240" cy="1323315"/>
          </a:xfrm>
          <a:prstGeom prst="rect">
            <a:avLst/>
          </a:prstGeom>
          <a:noFill/>
          <a:ln>
            <a:noFill/>
          </a:ln>
        </p:spPr>
      </p:pic>
      <p:pic>
        <p:nvPicPr>
          <p:cNvPr id="151" name="Google Shape;151;p10" descr="C:\Documents and Settings\Administrator\Local Settings\Temporary Internet Files\Content.IE5\XJP6XIQD\MC900441389[1].wmf"/>
          <p:cNvPicPr preferRelativeResize="0"/>
          <p:nvPr/>
        </p:nvPicPr>
        <p:blipFill rotWithShape="1">
          <a:blip r:embed="rId8">
            <a:alphaModFix/>
          </a:blip>
          <a:srcRect/>
          <a:stretch/>
        </p:blipFill>
        <p:spPr>
          <a:xfrm>
            <a:off x="4648200" y="3429000"/>
            <a:ext cx="1371634" cy="11350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1000"/>
                                        <p:tgtEl>
                                          <p:spTgt spid="150"/>
                                        </p:tgtEl>
                                        <p:attrNameLst>
                                          <p:attrName>ppt_w</p:attrName>
                                        </p:attrNameLst>
                                      </p:cBhvr>
                                      <p:tavLst>
                                        <p:tav tm="0">
                                          <p:val>
                                            <p:strVal val="0"/>
                                          </p:val>
                                        </p:tav>
                                        <p:tav tm="100000">
                                          <p:val>
                                            <p:strVal val="#ppt_w"/>
                                          </p:val>
                                        </p:tav>
                                      </p:tavLst>
                                    </p:anim>
                                    <p:anim calcmode="lin" valueType="num">
                                      <p:cBhvr additive="base">
                                        <p:cTn id="8" dur="1000"/>
                                        <p:tgtEl>
                                          <p:spTgt spid="15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49"/>
                                        </p:tgtEl>
                                        <p:attrNameLst>
                                          <p:attrName>style.visibility</p:attrName>
                                        </p:attrNameLst>
                                      </p:cBhvr>
                                      <p:to>
                                        <p:strVal val="visible"/>
                                      </p:to>
                                    </p:set>
                                    <p:anim calcmode="lin" valueType="num">
                                      <p:cBhvr additive="base">
                                        <p:cTn id="13" dur="1000"/>
                                        <p:tgtEl>
                                          <p:spTgt spid="149"/>
                                        </p:tgtEl>
                                        <p:attrNameLst>
                                          <p:attrName>ppt_w</p:attrName>
                                        </p:attrNameLst>
                                      </p:cBhvr>
                                      <p:tavLst>
                                        <p:tav tm="0">
                                          <p:val>
                                            <p:strVal val="0"/>
                                          </p:val>
                                        </p:tav>
                                        <p:tav tm="100000">
                                          <p:val>
                                            <p:strVal val="#ppt_w"/>
                                          </p:val>
                                        </p:tav>
                                      </p:tavLst>
                                    </p:anim>
                                    <p:anim calcmode="lin" valueType="num">
                                      <p:cBhvr additive="base">
                                        <p:cTn id="14" dur="1000"/>
                                        <p:tgtEl>
                                          <p:spTgt spid="149"/>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1"/>
                                        </p:tgtEl>
                                        <p:attrNameLst>
                                          <p:attrName>style.visibility</p:attrName>
                                        </p:attrNameLst>
                                      </p:cBhvr>
                                      <p:to>
                                        <p:strVal val="visible"/>
                                      </p:to>
                                    </p:set>
                                    <p:anim calcmode="lin" valueType="num">
                                      <p:cBhvr additive="base">
                                        <p:cTn id="19" dur="1000"/>
                                        <p:tgtEl>
                                          <p:spTgt spid="15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nodeType="clickEffect">
                                  <p:stCondLst>
                                    <p:cond delay="0"/>
                                  </p:stCondLst>
                                  <p:childTnLst>
                                    <p:animRot by="-21600000">
                                      <p:cBhvr>
                                        <p:cTn id="23" dur="1000" fill="hold"/>
                                        <p:tgtEl>
                                          <p:spTgt spid="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p:nvPr/>
        </p:nvSpPr>
        <p:spPr>
          <a:xfrm>
            <a:off x="990600" y="838200"/>
            <a:ext cx="3657600" cy="4572000"/>
          </a:xfrm>
          <a:prstGeom prst="rect">
            <a:avLst/>
          </a:prstGeom>
          <a:blipFill rotWithShape="1">
            <a:blip r:embed="rId3">
              <a:alphaModFix amt="80000"/>
            </a:blip>
            <a:tile tx="0" ty="0" sx="100000" sy="100000" flip="none" algn="tl"/>
          </a:blip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11"/>
          <p:cNvSpPr/>
          <p:nvPr/>
        </p:nvSpPr>
        <p:spPr>
          <a:xfrm>
            <a:off x="990600" y="838200"/>
            <a:ext cx="3657600" cy="4572000"/>
          </a:xfrm>
          <a:prstGeom prst="rect">
            <a:avLst/>
          </a:prstGeom>
          <a:gradFill>
            <a:gsLst>
              <a:gs pos="0">
                <a:srgbClr val="000000">
                  <a:alpha val="0"/>
                </a:srgbClr>
              </a:gs>
              <a:gs pos="100000">
                <a:srgbClr val="000000">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11"/>
          <p:cNvSpPr/>
          <p:nvPr/>
        </p:nvSpPr>
        <p:spPr>
          <a:xfrm>
            <a:off x="1905000" y="4411900"/>
            <a:ext cx="1828800" cy="405924"/>
          </a:xfrm>
          <a:custGeom>
            <a:avLst/>
            <a:gdLst/>
            <a:ahLst/>
            <a:cxnLst/>
            <a:rect l="l" t="t" r="r" b="b"/>
            <a:pathLst>
              <a:path w="120000" h="120000" extrusionOk="0">
                <a:moveTo>
                  <a:pt x="59968" y="99649"/>
                </a:moveTo>
                <a:lnTo>
                  <a:pt x="60186" y="99649"/>
                </a:lnTo>
                <a:lnTo>
                  <a:pt x="60467" y="99649"/>
                </a:lnTo>
                <a:lnTo>
                  <a:pt x="60716" y="99649"/>
                </a:lnTo>
                <a:lnTo>
                  <a:pt x="60996" y="99996"/>
                </a:lnTo>
                <a:lnTo>
                  <a:pt x="61277" y="100227"/>
                </a:lnTo>
                <a:lnTo>
                  <a:pt x="61557" y="100805"/>
                </a:lnTo>
                <a:lnTo>
                  <a:pt x="61744" y="101267"/>
                </a:lnTo>
                <a:lnTo>
                  <a:pt x="61993" y="101730"/>
                </a:lnTo>
                <a:lnTo>
                  <a:pt x="62180" y="102308"/>
                </a:lnTo>
                <a:lnTo>
                  <a:pt x="62398" y="103233"/>
                </a:lnTo>
                <a:lnTo>
                  <a:pt x="62554" y="103927"/>
                </a:lnTo>
                <a:lnTo>
                  <a:pt x="62710" y="104852"/>
                </a:lnTo>
                <a:lnTo>
                  <a:pt x="62834" y="105661"/>
                </a:lnTo>
                <a:lnTo>
                  <a:pt x="62959" y="106586"/>
                </a:lnTo>
                <a:lnTo>
                  <a:pt x="62990" y="107512"/>
                </a:lnTo>
                <a:lnTo>
                  <a:pt x="63021" y="108321"/>
                </a:lnTo>
                <a:lnTo>
                  <a:pt x="63021" y="109362"/>
                </a:lnTo>
                <a:lnTo>
                  <a:pt x="63084" y="110402"/>
                </a:lnTo>
                <a:lnTo>
                  <a:pt x="63021" y="111327"/>
                </a:lnTo>
                <a:lnTo>
                  <a:pt x="62990" y="112484"/>
                </a:lnTo>
                <a:lnTo>
                  <a:pt x="62897" y="113409"/>
                </a:lnTo>
                <a:lnTo>
                  <a:pt x="62834" y="114565"/>
                </a:lnTo>
                <a:lnTo>
                  <a:pt x="62616" y="115374"/>
                </a:lnTo>
                <a:lnTo>
                  <a:pt x="62461" y="116184"/>
                </a:lnTo>
                <a:lnTo>
                  <a:pt x="62305" y="116762"/>
                </a:lnTo>
                <a:lnTo>
                  <a:pt x="62149" y="117571"/>
                </a:lnTo>
                <a:lnTo>
                  <a:pt x="61900" y="118150"/>
                </a:lnTo>
                <a:lnTo>
                  <a:pt x="61682" y="118728"/>
                </a:lnTo>
                <a:lnTo>
                  <a:pt x="61433" y="119190"/>
                </a:lnTo>
                <a:lnTo>
                  <a:pt x="61246" y="119653"/>
                </a:lnTo>
                <a:lnTo>
                  <a:pt x="60965" y="119768"/>
                </a:lnTo>
                <a:lnTo>
                  <a:pt x="60685" y="120000"/>
                </a:lnTo>
                <a:lnTo>
                  <a:pt x="60436" y="120000"/>
                </a:lnTo>
                <a:lnTo>
                  <a:pt x="60186" y="120000"/>
                </a:lnTo>
                <a:lnTo>
                  <a:pt x="59906" y="119884"/>
                </a:lnTo>
                <a:lnTo>
                  <a:pt x="59657" y="119768"/>
                </a:lnTo>
                <a:lnTo>
                  <a:pt x="59408" y="119421"/>
                </a:lnTo>
                <a:lnTo>
                  <a:pt x="59158" y="119190"/>
                </a:lnTo>
                <a:lnTo>
                  <a:pt x="58878" y="118381"/>
                </a:lnTo>
                <a:lnTo>
                  <a:pt x="58660" y="117803"/>
                </a:lnTo>
                <a:lnTo>
                  <a:pt x="58442" y="117225"/>
                </a:lnTo>
                <a:lnTo>
                  <a:pt x="58286" y="116646"/>
                </a:lnTo>
                <a:lnTo>
                  <a:pt x="58099" y="115721"/>
                </a:lnTo>
                <a:lnTo>
                  <a:pt x="57975" y="114912"/>
                </a:lnTo>
                <a:lnTo>
                  <a:pt x="57850" y="113987"/>
                </a:lnTo>
                <a:lnTo>
                  <a:pt x="57757" y="113293"/>
                </a:lnTo>
                <a:lnTo>
                  <a:pt x="57663" y="112252"/>
                </a:lnTo>
                <a:lnTo>
                  <a:pt x="57601" y="111212"/>
                </a:lnTo>
                <a:lnTo>
                  <a:pt x="57570" y="110287"/>
                </a:lnTo>
                <a:lnTo>
                  <a:pt x="57601" y="109362"/>
                </a:lnTo>
                <a:lnTo>
                  <a:pt x="57601" y="108321"/>
                </a:lnTo>
                <a:lnTo>
                  <a:pt x="57694" y="107396"/>
                </a:lnTo>
                <a:lnTo>
                  <a:pt x="57757" y="106471"/>
                </a:lnTo>
                <a:lnTo>
                  <a:pt x="57943" y="105546"/>
                </a:lnTo>
                <a:lnTo>
                  <a:pt x="58037" y="104505"/>
                </a:lnTo>
                <a:lnTo>
                  <a:pt x="58161" y="103696"/>
                </a:lnTo>
                <a:lnTo>
                  <a:pt x="58317" y="102886"/>
                </a:lnTo>
                <a:lnTo>
                  <a:pt x="58567" y="102193"/>
                </a:lnTo>
                <a:lnTo>
                  <a:pt x="58722" y="101383"/>
                </a:lnTo>
                <a:lnTo>
                  <a:pt x="58971" y="101036"/>
                </a:lnTo>
                <a:lnTo>
                  <a:pt x="59190" y="100574"/>
                </a:lnTo>
                <a:lnTo>
                  <a:pt x="59470" y="100227"/>
                </a:lnTo>
                <a:lnTo>
                  <a:pt x="59719" y="99764"/>
                </a:lnTo>
                <a:close/>
                <a:moveTo>
                  <a:pt x="96568" y="73838"/>
                </a:moveTo>
                <a:lnTo>
                  <a:pt x="96350" y="74072"/>
                </a:lnTo>
                <a:lnTo>
                  <a:pt x="96070" y="74072"/>
                </a:lnTo>
                <a:lnTo>
                  <a:pt x="95851" y="74072"/>
                </a:lnTo>
                <a:lnTo>
                  <a:pt x="95602" y="74189"/>
                </a:lnTo>
                <a:lnTo>
                  <a:pt x="95353" y="74306"/>
                </a:lnTo>
                <a:lnTo>
                  <a:pt x="95104" y="74306"/>
                </a:lnTo>
                <a:lnTo>
                  <a:pt x="94854" y="74422"/>
                </a:lnTo>
                <a:lnTo>
                  <a:pt x="94605" y="74656"/>
                </a:lnTo>
                <a:lnTo>
                  <a:pt x="94387" y="74773"/>
                </a:lnTo>
                <a:lnTo>
                  <a:pt x="94106" y="74773"/>
                </a:lnTo>
                <a:lnTo>
                  <a:pt x="93857" y="75006"/>
                </a:lnTo>
                <a:lnTo>
                  <a:pt x="93577" y="75240"/>
                </a:lnTo>
                <a:lnTo>
                  <a:pt x="93327" y="75473"/>
                </a:lnTo>
                <a:lnTo>
                  <a:pt x="93047" y="75707"/>
                </a:lnTo>
                <a:lnTo>
                  <a:pt x="92829" y="75941"/>
                </a:lnTo>
                <a:lnTo>
                  <a:pt x="92579" y="76057"/>
                </a:lnTo>
                <a:lnTo>
                  <a:pt x="92330" y="76408"/>
                </a:lnTo>
                <a:lnTo>
                  <a:pt x="92050" y="76524"/>
                </a:lnTo>
                <a:lnTo>
                  <a:pt x="91769" y="76875"/>
                </a:lnTo>
                <a:lnTo>
                  <a:pt x="91489" y="76991"/>
                </a:lnTo>
                <a:lnTo>
                  <a:pt x="91271" y="77342"/>
                </a:lnTo>
                <a:lnTo>
                  <a:pt x="91021" y="77459"/>
                </a:lnTo>
                <a:lnTo>
                  <a:pt x="90772" y="77692"/>
                </a:lnTo>
                <a:lnTo>
                  <a:pt x="90554" y="77926"/>
                </a:lnTo>
                <a:lnTo>
                  <a:pt x="90305" y="78159"/>
                </a:lnTo>
                <a:lnTo>
                  <a:pt x="90055" y="78393"/>
                </a:lnTo>
                <a:lnTo>
                  <a:pt x="89837" y="78626"/>
                </a:lnTo>
                <a:lnTo>
                  <a:pt x="89588" y="78977"/>
                </a:lnTo>
                <a:lnTo>
                  <a:pt x="89339" y="79210"/>
                </a:lnTo>
                <a:lnTo>
                  <a:pt x="88902" y="79794"/>
                </a:lnTo>
                <a:lnTo>
                  <a:pt x="88560" y="80378"/>
                </a:lnTo>
                <a:lnTo>
                  <a:pt x="88123" y="80845"/>
                </a:lnTo>
                <a:lnTo>
                  <a:pt x="87749" y="81312"/>
                </a:lnTo>
                <a:lnTo>
                  <a:pt x="87407" y="81780"/>
                </a:lnTo>
                <a:lnTo>
                  <a:pt x="87157" y="82364"/>
                </a:lnTo>
                <a:lnTo>
                  <a:pt x="86846" y="82831"/>
                </a:lnTo>
                <a:lnTo>
                  <a:pt x="86628" y="83298"/>
                </a:lnTo>
                <a:lnTo>
                  <a:pt x="86441" y="83765"/>
                </a:lnTo>
                <a:lnTo>
                  <a:pt x="86316" y="84349"/>
                </a:lnTo>
                <a:lnTo>
                  <a:pt x="86690" y="83882"/>
                </a:lnTo>
                <a:lnTo>
                  <a:pt x="87033" y="83414"/>
                </a:lnTo>
                <a:lnTo>
                  <a:pt x="87438" y="82947"/>
                </a:lnTo>
                <a:lnTo>
                  <a:pt x="87843" y="82831"/>
                </a:lnTo>
                <a:lnTo>
                  <a:pt x="88186" y="82364"/>
                </a:lnTo>
                <a:lnTo>
                  <a:pt x="88622" y="82247"/>
                </a:lnTo>
                <a:lnTo>
                  <a:pt x="88996" y="82130"/>
                </a:lnTo>
                <a:lnTo>
                  <a:pt x="89432" y="82130"/>
                </a:lnTo>
                <a:lnTo>
                  <a:pt x="89775" y="81780"/>
                </a:lnTo>
                <a:lnTo>
                  <a:pt x="90180" y="81663"/>
                </a:lnTo>
                <a:lnTo>
                  <a:pt x="90585" y="81663"/>
                </a:lnTo>
                <a:lnTo>
                  <a:pt x="90990" y="81663"/>
                </a:lnTo>
                <a:lnTo>
                  <a:pt x="91333" y="81663"/>
                </a:lnTo>
                <a:lnTo>
                  <a:pt x="91738" y="81663"/>
                </a:lnTo>
                <a:lnTo>
                  <a:pt x="92143" y="81663"/>
                </a:lnTo>
                <a:lnTo>
                  <a:pt x="92548" y="81780"/>
                </a:lnTo>
                <a:lnTo>
                  <a:pt x="92860" y="81780"/>
                </a:lnTo>
                <a:lnTo>
                  <a:pt x="93203" y="81780"/>
                </a:lnTo>
                <a:lnTo>
                  <a:pt x="93577" y="81896"/>
                </a:lnTo>
                <a:lnTo>
                  <a:pt x="93919" y="82130"/>
                </a:lnTo>
                <a:lnTo>
                  <a:pt x="94262" y="82130"/>
                </a:lnTo>
                <a:lnTo>
                  <a:pt x="94605" y="82247"/>
                </a:lnTo>
                <a:lnTo>
                  <a:pt x="94917" y="82364"/>
                </a:lnTo>
                <a:lnTo>
                  <a:pt x="95259" y="82480"/>
                </a:lnTo>
                <a:lnTo>
                  <a:pt x="95540" y="82480"/>
                </a:lnTo>
                <a:lnTo>
                  <a:pt x="95820" y="82831"/>
                </a:lnTo>
                <a:lnTo>
                  <a:pt x="96070" y="82831"/>
                </a:lnTo>
                <a:lnTo>
                  <a:pt x="96412" y="83064"/>
                </a:lnTo>
                <a:lnTo>
                  <a:pt x="96630" y="83298"/>
                </a:lnTo>
                <a:lnTo>
                  <a:pt x="96880" y="83414"/>
                </a:lnTo>
                <a:lnTo>
                  <a:pt x="97129" y="83531"/>
                </a:lnTo>
                <a:lnTo>
                  <a:pt x="97337" y="83866"/>
                </a:lnTo>
                <a:lnTo>
                  <a:pt x="98515" y="84922"/>
                </a:lnTo>
                <a:lnTo>
                  <a:pt x="98540" y="85213"/>
                </a:lnTo>
                <a:lnTo>
                  <a:pt x="98563" y="84932"/>
                </a:lnTo>
                <a:lnTo>
                  <a:pt x="98625" y="84932"/>
                </a:lnTo>
                <a:lnTo>
                  <a:pt x="98999" y="84932"/>
                </a:lnTo>
                <a:lnTo>
                  <a:pt x="99155" y="84816"/>
                </a:lnTo>
                <a:lnTo>
                  <a:pt x="99404" y="84816"/>
                </a:lnTo>
                <a:lnTo>
                  <a:pt x="99591" y="84582"/>
                </a:lnTo>
                <a:lnTo>
                  <a:pt x="99778" y="84582"/>
                </a:lnTo>
                <a:lnTo>
                  <a:pt x="99996" y="83998"/>
                </a:lnTo>
                <a:lnTo>
                  <a:pt x="100245" y="83064"/>
                </a:lnTo>
                <a:lnTo>
                  <a:pt x="100401" y="82130"/>
                </a:lnTo>
                <a:lnTo>
                  <a:pt x="100495" y="80845"/>
                </a:lnTo>
                <a:lnTo>
                  <a:pt x="100463" y="79444"/>
                </a:lnTo>
                <a:lnTo>
                  <a:pt x="100308" y="78042"/>
                </a:lnTo>
                <a:lnTo>
                  <a:pt x="100121" y="77108"/>
                </a:lnTo>
                <a:lnTo>
                  <a:pt x="99902" y="76524"/>
                </a:lnTo>
                <a:lnTo>
                  <a:pt x="99684" y="75824"/>
                </a:lnTo>
                <a:lnTo>
                  <a:pt x="99404" y="75357"/>
                </a:lnTo>
                <a:lnTo>
                  <a:pt x="99061" y="74773"/>
                </a:lnTo>
                <a:lnTo>
                  <a:pt x="98749" y="74422"/>
                </a:lnTo>
                <a:lnTo>
                  <a:pt x="98407" y="74072"/>
                </a:lnTo>
                <a:lnTo>
                  <a:pt x="98033" y="74072"/>
                </a:lnTo>
                <a:lnTo>
                  <a:pt x="97628" y="73838"/>
                </a:lnTo>
                <a:lnTo>
                  <a:pt x="97254" y="73838"/>
                </a:lnTo>
                <a:lnTo>
                  <a:pt x="97004" y="73838"/>
                </a:lnTo>
                <a:lnTo>
                  <a:pt x="96817" y="73838"/>
                </a:lnTo>
                <a:close/>
                <a:moveTo>
                  <a:pt x="22118" y="72166"/>
                </a:moveTo>
                <a:lnTo>
                  <a:pt x="21744" y="72282"/>
                </a:lnTo>
                <a:lnTo>
                  <a:pt x="21339" y="72282"/>
                </a:lnTo>
                <a:lnTo>
                  <a:pt x="21028" y="72748"/>
                </a:lnTo>
                <a:lnTo>
                  <a:pt x="20716" y="73098"/>
                </a:lnTo>
                <a:lnTo>
                  <a:pt x="20467" y="73681"/>
                </a:lnTo>
                <a:lnTo>
                  <a:pt x="20124" y="74147"/>
                </a:lnTo>
                <a:lnTo>
                  <a:pt x="19875" y="74846"/>
                </a:lnTo>
                <a:lnTo>
                  <a:pt x="19688" y="75428"/>
                </a:lnTo>
                <a:lnTo>
                  <a:pt x="19563" y="76361"/>
                </a:lnTo>
                <a:lnTo>
                  <a:pt x="19376" y="77642"/>
                </a:lnTo>
                <a:lnTo>
                  <a:pt x="19376" y="79157"/>
                </a:lnTo>
                <a:lnTo>
                  <a:pt x="19408" y="80323"/>
                </a:lnTo>
                <a:lnTo>
                  <a:pt x="19595" y="81371"/>
                </a:lnTo>
                <a:lnTo>
                  <a:pt x="19813" y="82303"/>
                </a:lnTo>
                <a:lnTo>
                  <a:pt x="20093" y="82886"/>
                </a:lnTo>
                <a:lnTo>
                  <a:pt x="20249" y="82886"/>
                </a:lnTo>
                <a:lnTo>
                  <a:pt x="20467" y="83002"/>
                </a:lnTo>
                <a:lnTo>
                  <a:pt x="20685" y="83002"/>
                </a:lnTo>
                <a:lnTo>
                  <a:pt x="20872" y="83236"/>
                </a:lnTo>
                <a:lnTo>
                  <a:pt x="21183" y="83002"/>
                </a:lnTo>
                <a:lnTo>
                  <a:pt x="21312" y="83002"/>
                </a:lnTo>
                <a:lnTo>
                  <a:pt x="21308" y="82935"/>
                </a:lnTo>
                <a:lnTo>
                  <a:pt x="22543" y="82105"/>
                </a:lnTo>
                <a:lnTo>
                  <a:pt x="22567" y="82163"/>
                </a:lnTo>
                <a:lnTo>
                  <a:pt x="22741" y="81837"/>
                </a:lnTo>
                <a:lnTo>
                  <a:pt x="22959" y="81721"/>
                </a:lnTo>
                <a:lnTo>
                  <a:pt x="23177" y="81604"/>
                </a:lnTo>
                <a:lnTo>
                  <a:pt x="23457" y="81371"/>
                </a:lnTo>
                <a:lnTo>
                  <a:pt x="23707" y="81138"/>
                </a:lnTo>
                <a:lnTo>
                  <a:pt x="23987" y="81138"/>
                </a:lnTo>
                <a:lnTo>
                  <a:pt x="24267" y="80789"/>
                </a:lnTo>
                <a:lnTo>
                  <a:pt x="24610" y="80789"/>
                </a:lnTo>
                <a:lnTo>
                  <a:pt x="24890" y="80672"/>
                </a:lnTo>
                <a:lnTo>
                  <a:pt x="25233" y="80556"/>
                </a:lnTo>
                <a:lnTo>
                  <a:pt x="25545" y="80323"/>
                </a:lnTo>
                <a:lnTo>
                  <a:pt x="25887" y="80323"/>
                </a:lnTo>
                <a:lnTo>
                  <a:pt x="26261" y="80206"/>
                </a:lnTo>
                <a:lnTo>
                  <a:pt x="26604" y="80089"/>
                </a:lnTo>
                <a:lnTo>
                  <a:pt x="26978" y="80089"/>
                </a:lnTo>
                <a:lnTo>
                  <a:pt x="27383" y="80089"/>
                </a:lnTo>
                <a:lnTo>
                  <a:pt x="27725" y="79973"/>
                </a:lnTo>
                <a:lnTo>
                  <a:pt x="28099" y="79973"/>
                </a:lnTo>
                <a:lnTo>
                  <a:pt x="28442" y="79973"/>
                </a:lnTo>
                <a:lnTo>
                  <a:pt x="28847" y="79973"/>
                </a:lnTo>
                <a:lnTo>
                  <a:pt x="29190" y="79973"/>
                </a:lnTo>
                <a:lnTo>
                  <a:pt x="29594" y="79973"/>
                </a:lnTo>
                <a:lnTo>
                  <a:pt x="29999" y="80089"/>
                </a:lnTo>
                <a:lnTo>
                  <a:pt x="30436" y="80323"/>
                </a:lnTo>
                <a:lnTo>
                  <a:pt x="30809" y="80323"/>
                </a:lnTo>
                <a:lnTo>
                  <a:pt x="31183" y="80556"/>
                </a:lnTo>
                <a:lnTo>
                  <a:pt x="31588" y="80672"/>
                </a:lnTo>
                <a:lnTo>
                  <a:pt x="31993" y="81138"/>
                </a:lnTo>
                <a:lnTo>
                  <a:pt x="32336" y="81255"/>
                </a:lnTo>
                <a:lnTo>
                  <a:pt x="32803" y="81604"/>
                </a:lnTo>
                <a:lnTo>
                  <a:pt x="33146" y="82070"/>
                </a:lnTo>
                <a:lnTo>
                  <a:pt x="33582" y="82420"/>
                </a:lnTo>
                <a:lnTo>
                  <a:pt x="33395" y="82070"/>
                </a:lnTo>
                <a:lnTo>
                  <a:pt x="33177" y="81604"/>
                </a:lnTo>
                <a:lnTo>
                  <a:pt x="32959" y="81138"/>
                </a:lnTo>
                <a:lnTo>
                  <a:pt x="32710" y="80672"/>
                </a:lnTo>
                <a:lnTo>
                  <a:pt x="32336" y="80089"/>
                </a:lnTo>
                <a:lnTo>
                  <a:pt x="32024" y="79623"/>
                </a:lnTo>
                <a:lnTo>
                  <a:pt x="31682" y="79041"/>
                </a:lnTo>
                <a:lnTo>
                  <a:pt x="31308" y="78575"/>
                </a:lnTo>
                <a:lnTo>
                  <a:pt x="31090" y="78109"/>
                </a:lnTo>
                <a:lnTo>
                  <a:pt x="30872" y="77992"/>
                </a:lnTo>
                <a:lnTo>
                  <a:pt x="30623" y="77526"/>
                </a:lnTo>
                <a:lnTo>
                  <a:pt x="30436" y="77409"/>
                </a:lnTo>
                <a:lnTo>
                  <a:pt x="30186" y="77060"/>
                </a:lnTo>
                <a:lnTo>
                  <a:pt x="29968" y="76943"/>
                </a:lnTo>
                <a:lnTo>
                  <a:pt x="29719" y="76710"/>
                </a:lnTo>
                <a:lnTo>
                  <a:pt x="29532" y="76477"/>
                </a:lnTo>
                <a:lnTo>
                  <a:pt x="29252" y="76011"/>
                </a:lnTo>
                <a:lnTo>
                  <a:pt x="29003" y="75895"/>
                </a:lnTo>
                <a:lnTo>
                  <a:pt x="28753" y="75662"/>
                </a:lnTo>
                <a:lnTo>
                  <a:pt x="28535" y="75428"/>
                </a:lnTo>
                <a:lnTo>
                  <a:pt x="28255" y="75195"/>
                </a:lnTo>
                <a:lnTo>
                  <a:pt x="28006" y="74962"/>
                </a:lnTo>
                <a:lnTo>
                  <a:pt x="27756" y="74729"/>
                </a:lnTo>
                <a:lnTo>
                  <a:pt x="27538" y="74729"/>
                </a:lnTo>
                <a:lnTo>
                  <a:pt x="27258" y="74380"/>
                </a:lnTo>
                <a:lnTo>
                  <a:pt x="26978" y="74263"/>
                </a:lnTo>
                <a:lnTo>
                  <a:pt x="26697" y="74030"/>
                </a:lnTo>
                <a:lnTo>
                  <a:pt x="26448" y="73797"/>
                </a:lnTo>
                <a:lnTo>
                  <a:pt x="26168" y="73564"/>
                </a:lnTo>
                <a:lnTo>
                  <a:pt x="25950" y="73331"/>
                </a:lnTo>
                <a:lnTo>
                  <a:pt x="25669" y="73098"/>
                </a:lnTo>
                <a:lnTo>
                  <a:pt x="25420" y="73098"/>
                </a:lnTo>
                <a:lnTo>
                  <a:pt x="25140" y="72981"/>
                </a:lnTo>
                <a:lnTo>
                  <a:pt x="24890" y="72748"/>
                </a:lnTo>
                <a:lnTo>
                  <a:pt x="24672" y="72632"/>
                </a:lnTo>
                <a:lnTo>
                  <a:pt x="24423" y="72632"/>
                </a:lnTo>
                <a:lnTo>
                  <a:pt x="24174" y="72515"/>
                </a:lnTo>
                <a:lnTo>
                  <a:pt x="23956" y="72282"/>
                </a:lnTo>
                <a:lnTo>
                  <a:pt x="23707" y="72282"/>
                </a:lnTo>
                <a:lnTo>
                  <a:pt x="23457" y="72282"/>
                </a:lnTo>
                <a:lnTo>
                  <a:pt x="23239" y="72166"/>
                </a:lnTo>
                <a:lnTo>
                  <a:pt x="22990" y="72166"/>
                </a:lnTo>
                <a:lnTo>
                  <a:pt x="22741" y="72166"/>
                </a:lnTo>
                <a:lnTo>
                  <a:pt x="22554" y="72166"/>
                </a:lnTo>
                <a:close/>
                <a:moveTo>
                  <a:pt x="116853" y="52982"/>
                </a:moveTo>
                <a:lnTo>
                  <a:pt x="117133" y="52982"/>
                </a:lnTo>
                <a:lnTo>
                  <a:pt x="117414" y="52982"/>
                </a:lnTo>
                <a:lnTo>
                  <a:pt x="117663" y="52982"/>
                </a:lnTo>
                <a:lnTo>
                  <a:pt x="117943" y="53217"/>
                </a:lnTo>
                <a:lnTo>
                  <a:pt x="118224" y="53570"/>
                </a:lnTo>
                <a:lnTo>
                  <a:pt x="118504" y="54158"/>
                </a:lnTo>
                <a:lnTo>
                  <a:pt x="118691" y="54629"/>
                </a:lnTo>
                <a:lnTo>
                  <a:pt x="118940" y="54982"/>
                </a:lnTo>
                <a:lnTo>
                  <a:pt x="119127" y="55687"/>
                </a:lnTo>
                <a:lnTo>
                  <a:pt x="119345" y="56511"/>
                </a:lnTo>
                <a:lnTo>
                  <a:pt x="119470" y="57334"/>
                </a:lnTo>
                <a:lnTo>
                  <a:pt x="119626" y="58157"/>
                </a:lnTo>
                <a:lnTo>
                  <a:pt x="119719" y="59098"/>
                </a:lnTo>
                <a:lnTo>
                  <a:pt x="119844" y="60040"/>
                </a:lnTo>
                <a:lnTo>
                  <a:pt x="119906" y="60863"/>
                </a:lnTo>
                <a:lnTo>
                  <a:pt x="119968" y="61804"/>
                </a:lnTo>
                <a:lnTo>
                  <a:pt x="119968" y="62862"/>
                </a:lnTo>
                <a:lnTo>
                  <a:pt x="120000" y="63921"/>
                </a:lnTo>
                <a:lnTo>
                  <a:pt x="119968" y="64862"/>
                </a:lnTo>
                <a:lnTo>
                  <a:pt x="119937" y="66038"/>
                </a:lnTo>
                <a:lnTo>
                  <a:pt x="119844" y="66862"/>
                </a:lnTo>
                <a:lnTo>
                  <a:pt x="119781" y="68156"/>
                </a:lnTo>
                <a:lnTo>
                  <a:pt x="119563" y="68861"/>
                </a:lnTo>
                <a:lnTo>
                  <a:pt x="119408" y="69802"/>
                </a:lnTo>
                <a:lnTo>
                  <a:pt x="119221" y="70390"/>
                </a:lnTo>
                <a:lnTo>
                  <a:pt x="119065" y="71096"/>
                </a:lnTo>
                <a:lnTo>
                  <a:pt x="118816" y="71684"/>
                </a:lnTo>
                <a:lnTo>
                  <a:pt x="118566" y="72272"/>
                </a:lnTo>
                <a:lnTo>
                  <a:pt x="118348" y="72743"/>
                </a:lnTo>
                <a:lnTo>
                  <a:pt x="118130" y="73214"/>
                </a:lnTo>
                <a:lnTo>
                  <a:pt x="117850" y="73331"/>
                </a:lnTo>
                <a:lnTo>
                  <a:pt x="117632" y="73684"/>
                </a:lnTo>
                <a:lnTo>
                  <a:pt x="117352" y="73684"/>
                </a:lnTo>
                <a:lnTo>
                  <a:pt x="117102" y="73684"/>
                </a:lnTo>
                <a:lnTo>
                  <a:pt x="116822" y="73566"/>
                </a:lnTo>
                <a:lnTo>
                  <a:pt x="116542" y="73331"/>
                </a:lnTo>
                <a:lnTo>
                  <a:pt x="116292" y="73096"/>
                </a:lnTo>
                <a:lnTo>
                  <a:pt x="116074" y="72743"/>
                </a:lnTo>
                <a:lnTo>
                  <a:pt x="115794" y="72037"/>
                </a:lnTo>
                <a:lnTo>
                  <a:pt x="115545" y="71449"/>
                </a:lnTo>
                <a:lnTo>
                  <a:pt x="115358" y="70861"/>
                </a:lnTo>
                <a:lnTo>
                  <a:pt x="115202" y="70273"/>
                </a:lnTo>
                <a:lnTo>
                  <a:pt x="114984" y="69332"/>
                </a:lnTo>
                <a:lnTo>
                  <a:pt x="114859" y="68391"/>
                </a:lnTo>
                <a:lnTo>
                  <a:pt x="114766" y="67567"/>
                </a:lnTo>
                <a:lnTo>
                  <a:pt x="114672" y="66744"/>
                </a:lnTo>
                <a:lnTo>
                  <a:pt x="114548" y="65685"/>
                </a:lnTo>
                <a:lnTo>
                  <a:pt x="114517" y="64627"/>
                </a:lnTo>
                <a:lnTo>
                  <a:pt x="114485" y="63803"/>
                </a:lnTo>
                <a:lnTo>
                  <a:pt x="114517" y="62862"/>
                </a:lnTo>
                <a:lnTo>
                  <a:pt x="114517" y="61804"/>
                </a:lnTo>
                <a:lnTo>
                  <a:pt x="114579" y="60745"/>
                </a:lnTo>
                <a:lnTo>
                  <a:pt x="114672" y="59804"/>
                </a:lnTo>
                <a:lnTo>
                  <a:pt x="114797" y="58981"/>
                </a:lnTo>
                <a:lnTo>
                  <a:pt x="114922" y="57922"/>
                </a:lnTo>
                <a:lnTo>
                  <a:pt x="115046" y="56981"/>
                </a:lnTo>
                <a:lnTo>
                  <a:pt x="115202" y="56275"/>
                </a:lnTo>
                <a:lnTo>
                  <a:pt x="115420" y="55452"/>
                </a:lnTo>
                <a:lnTo>
                  <a:pt x="115638" y="54746"/>
                </a:lnTo>
                <a:lnTo>
                  <a:pt x="115856" y="54276"/>
                </a:lnTo>
                <a:lnTo>
                  <a:pt x="116105" y="53805"/>
                </a:lnTo>
                <a:lnTo>
                  <a:pt x="116386" y="53570"/>
                </a:lnTo>
                <a:lnTo>
                  <a:pt x="116635" y="53100"/>
                </a:lnTo>
                <a:close/>
                <a:moveTo>
                  <a:pt x="2412" y="46315"/>
                </a:moveTo>
                <a:lnTo>
                  <a:pt x="2694" y="46315"/>
                </a:lnTo>
                <a:lnTo>
                  <a:pt x="2976" y="46315"/>
                </a:lnTo>
                <a:lnTo>
                  <a:pt x="3195" y="46315"/>
                </a:lnTo>
                <a:lnTo>
                  <a:pt x="3477" y="46668"/>
                </a:lnTo>
                <a:lnTo>
                  <a:pt x="3759" y="46904"/>
                </a:lnTo>
                <a:lnTo>
                  <a:pt x="4041" y="47492"/>
                </a:lnTo>
                <a:lnTo>
                  <a:pt x="4260" y="47962"/>
                </a:lnTo>
                <a:lnTo>
                  <a:pt x="4480" y="48433"/>
                </a:lnTo>
                <a:lnTo>
                  <a:pt x="4699" y="49021"/>
                </a:lnTo>
                <a:lnTo>
                  <a:pt x="4887" y="49962"/>
                </a:lnTo>
                <a:lnTo>
                  <a:pt x="5012" y="50668"/>
                </a:lnTo>
                <a:lnTo>
                  <a:pt x="5169" y="51608"/>
                </a:lnTo>
                <a:lnTo>
                  <a:pt x="5294" y="52432"/>
                </a:lnTo>
                <a:lnTo>
                  <a:pt x="5420" y="53373"/>
                </a:lnTo>
                <a:lnTo>
                  <a:pt x="5451" y="54314"/>
                </a:lnTo>
                <a:lnTo>
                  <a:pt x="5514" y="55137"/>
                </a:lnTo>
                <a:lnTo>
                  <a:pt x="5514" y="56196"/>
                </a:lnTo>
                <a:lnTo>
                  <a:pt x="5514" y="57255"/>
                </a:lnTo>
                <a:lnTo>
                  <a:pt x="5482" y="58195"/>
                </a:lnTo>
                <a:lnTo>
                  <a:pt x="5451" y="59254"/>
                </a:lnTo>
                <a:lnTo>
                  <a:pt x="5357" y="60313"/>
                </a:lnTo>
                <a:lnTo>
                  <a:pt x="5294" y="61371"/>
                </a:lnTo>
                <a:lnTo>
                  <a:pt x="5138" y="62077"/>
                </a:lnTo>
                <a:lnTo>
                  <a:pt x="4981" y="63018"/>
                </a:lnTo>
                <a:lnTo>
                  <a:pt x="4762" y="63724"/>
                </a:lnTo>
                <a:lnTo>
                  <a:pt x="4605" y="64547"/>
                </a:lnTo>
                <a:lnTo>
                  <a:pt x="4354" y="65135"/>
                </a:lnTo>
                <a:lnTo>
                  <a:pt x="4166" y="65723"/>
                </a:lnTo>
                <a:lnTo>
                  <a:pt x="3916" y="66194"/>
                </a:lnTo>
                <a:lnTo>
                  <a:pt x="3728" y="66665"/>
                </a:lnTo>
                <a:lnTo>
                  <a:pt x="3446" y="66782"/>
                </a:lnTo>
                <a:lnTo>
                  <a:pt x="3164" y="67017"/>
                </a:lnTo>
                <a:lnTo>
                  <a:pt x="2913" y="67017"/>
                </a:lnTo>
                <a:lnTo>
                  <a:pt x="2694" y="67017"/>
                </a:lnTo>
                <a:lnTo>
                  <a:pt x="2412" y="66900"/>
                </a:lnTo>
                <a:lnTo>
                  <a:pt x="2130" y="66782"/>
                </a:lnTo>
                <a:lnTo>
                  <a:pt x="1879" y="66429"/>
                </a:lnTo>
                <a:lnTo>
                  <a:pt x="1629" y="66194"/>
                </a:lnTo>
                <a:lnTo>
                  <a:pt x="1347" y="65371"/>
                </a:lnTo>
                <a:lnTo>
                  <a:pt x="1127" y="64782"/>
                </a:lnTo>
                <a:lnTo>
                  <a:pt x="877" y="64194"/>
                </a:lnTo>
                <a:lnTo>
                  <a:pt x="720" y="63606"/>
                </a:lnTo>
                <a:lnTo>
                  <a:pt x="532" y="62665"/>
                </a:lnTo>
                <a:lnTo>
                  <a:pt x="407" y="61842"/>
                </a:lnTo>
                <a:lnTo>
                  <a:pt x="281" y="60901"/>
                </a:lnTo>
                <a:lnTo>
                  <a:pt x="187" y="60195"/>
                </a:lnTo>
                <a:lnTo>
                  <a:pt x="93" y="59136"/>
                </a:lnTo>
                <a:lnTo>
                  <a:pt x="31" y="58078"/>
                </a:lnTo>
                <a:lnTo>
                  <a:pt x="0" y="57019"/>
                </a:lnTo>
                <a:lnTo>
                  <a:pt x="31" y="56078"/>
                </a:lnTo>
                <a:lnTo>
                  <a:pt x="31" y="55020"/>
                </a:lnTo>
                <a:lnTo>
                  <a:pt x="125" y="53961"/>
                </a:lnTo>
                <a:lnTo>
                  <a:pt x="187" y="53138"/>
                </a:lnTo>
                <a:lnTo>
                  <a:pt x="344" y="52197"/>
                </a:lnTo>
                <a:lnTo>
                  <a:pt x="469" y="51138"/>
                </a:lnTo>
                <a:lnTo>
                  <a:pt x="595" y="50197"/>
                </a:lnTo>
                <a:lnTo>
                  <a:pt x="751" y="49491"/>
                </a:lnTo>
                <a:lnTo>
                  <a:pt x="1002" y="48903"/>
                </a:lnTo>
                <a:lnTo>
                  <a:pt x="1190" y="48080"/>
                </a:lnTo>
                <a:lnTo>
                  <a:pt x="1441" y="47727"/>
                </a:lnTo>
                <a:lnTo>
                  <a:pt x="1691" y="47257"/>
                </a:lnTo>
                <a:lnTo>
                  <a:pt x="1911" y="46904"/>
                </a:lnTo>
                <a:lnTo>
                  <a:pt x="2161" y="46433"/>
                </a:lnTo>
                <a:close/>
                <a:moveTo>
                  <a:pt x="58851" y="31229"/>
                </a:moveTo>
                <a:lnTo>
                  <a:pt x="58834" y="31312"/>
                </a:lnTo>
                <a:lnTo>
                  <a:pt x="58554" y="31545"/>
                </a:lnTo>
                <a:lnTo>
                  <a:pt x="58305" y="32129"/>
                </a:lnTo>
                <a:lnTo>
                  <a:pt x="58025" y="32829"/>
                </a:lnTo>
                <a:lnTo>
                  <a:pt x="57900" y="34230"/>
                </a:lnTo>
                <a:lnTo>
                  <a:pt x="57838" y="35514"/>
                </a:lnTo>
                <a:lnTo>
                  <a:pt x="57900" y="37148"/>
                </a:lnTo>
                <a:lnTo>
                  <a:pt x="57994" y="38082"/>
                </a:lnTo>
                <a:lnTo>
                  <a:pt x="58149" y="38899"/>
                </a:lnTo>
                <a:lnTo>
                  <a:pt x="58398" y="39833"/>
                </a:lnTo>
                <a:lnTo>
                  <a:pt x="58678" y="40766"/>
                </a:lnTo>
                <a:lnTo>
                  <a:pt x="58865" y="41350"/>
                </a:lnTo>
                <a:lnTo>
                  <a:pt x="59145" y="41934"/>
                </a:lnTo>
                <a:lnTo>
                  <a:pt x="59456" y="42401"/>
                </a:lnTo>
                <a:lnTo>
                  <a:pt x="59830" y="42984"/>
                </a:lnTo>
                <a:lnTo>
                  <a:pt x="60172" y="43218"/>
                </a:lnTo>
                <a:lnTo>
                  <a:pt x="60577" y="43685"/>
                </a:lnTo>
                <a:lnTo>
                  <a:pt x="60764" y="43918"/>
                </a:lnTo>
                <a:lnTo>
                  <a:pt x="61013" y="44035"/>
                </a:lnTo>
                <a:lnTo>
                  <a:pt x="61262" y="44151"/>
                </a:lnTo>
                <a:lnTo>
                  <a:pt x="61480" y="44502"/>
                </a:lnTo>
                <a:lnTo>
                  <a:pt x="61697" y="44502"/>
                </a:lnTo>
                <a:lnTo>
                  <a:pt x="61915" y="44618"/>
                </a:lnTo>
                <a:lnTo>
                  <a:pt x="62164" y="44618"/>
                </a:lnTo>
                <a:lnTo>
                  <a:pt x="62413" y="44735"/>
                </a:lnTo>
                <a:lnTo>
                  <a:pt x="62631" y="44735"/>
                </a:lnTo>
                <a:lnTo>
                  <a:pt x="62911" y="44968"/>
                </a:lnTo>
                <a:lnTo>
                  <a:pt x="63160" y="45085"/>
                </a:lnTo>
                <a:lnTo>
                  <a:pt x="63440" y="45202"/>
                </a:lnTo>
                <a:lnTo>
                  <a:pt x="63689" y="45202"/>
                </a:lnTo>
                <a:lnTo>
                  <a:pt x="63970" y="45202"/>
                </a:lnTo>
                <a:lnTo>
                  <a:pt x="64250" y="45202"/>
                </a:lnTo>
                <a:lnTo>
                  <a:pt x="64530" y="45319"/>
                </a:lnTo>
                <a:lnTo>
                  <a:pt x="64748" y="45319"/>
                </a:lnTo>
                <a:lnTo>
                  <a:pt x="65028" y="45319"/>
                </a:lnTo>
                <a:lnTo>
                  <a:pt x="65308" y="45319"/>
                </a:lnTo>
                <a:lnTo>
                  <a:pt x="65588" y="45552"/>
                </a:lnTo>
                <a:lnTo>
                  <a:pt x="65837" y="45319"/>
                </a:lnTo>
                <a:lnTo>
                  <a:pt x="66055" y="45319"/>
                </a:lnTo>
                <a:lnTo>
                  <a:pt x="66304" y="45319"/>
                </a:lnTo>
                <a:lnTo>
                  <a:pt x="66584" y="45319"/>
                </a:lnTo>
                <a:lnTo>
                  <a:pt x="66833" y="45202"/>
                </a:lnTo>
                <a:lnTo>
                  <a:pt x="67113" y="45202"/>
                </a:lnTo>
                <a:lnTo>
                  <a:pt x="67331" y="45202"/>
                </a:lnTo>
                <a:lnTo>
                  <a:pt x="67611" y="45202"/>
                </a:lnTo>
                <a:lnTo>
                  <a:pt x="67860" y="45085"/>
                </a:lnTo>
                <a:lnTo>
                  <a:pt x="68109" y="45085"/>
                </a:lnTo>
                <a:lnTo>
                  <a:pt x="68327" y="44968"/>
                </a:lnTo>
                <a:lnTo>
                  <a:pt x="68576" y="44968"/>
                </a:lnTo>
                <a:lnTo>
                  <a:pt x="68763" y="44735"/>
                </a:lnTo>
                <a:lnTo>
                  <a:pt x="69012" y="44735"/>
                </a:lnTo>
                <a:lnTo>
                  <a:pt x="69261" y="44618"/>
                </a:lnTo>
                <a:lnTo>
                  <a:pt x="69479" y="44618"/>
                </a:lnTo>
                <a:lnTo>
                  <a:pt x="69883" y="44268"/>
                </a:lnTo>
                <a:lnTo>
                  <a:pt x="70288" y="44151"/>
                </a:lnTo>
                <a:lnTo>
                  <a:pt x="70599" y="43918"/>
                </a:lnTo>
                <a:lnTo>
                  <a:pt x="70973" y="43685"/>
                </a:lnTo>
                <a:lnTo>
                  <a:pt x="71253" y="43451"/>
                </a:lnTo>
                <a:lnTo>
                  <a:pt x="71533" y="43218"/>
                </a:lnTo>
                <a:lnTo>
                  <a:pt x="71720" y="43101"/>
                </a:lnTo>
                <a:lnTo>
                  <a:pt x="71969" y="42984"/>
                </a:lnTo>
                <a:lnTo>
                  <a:pt x="71657" y="42867"/>
                </a:lnTo>
                <a:lnTo>
                  <a:pt x="71408" y="42867"/>
                </a:lnTo>
                <a:lnTo>
                  <a:pt x="71097" y="42867"/>
                </a:lnTo>
                <a:lnTo>
                  <a:pt x="70848" y="42867"/>
                </a:lnTo>
                <a:lnTo>
                  <a:pt x="70568" y="42634"/>
                </a:lnTo>
                <a:lnTo>
                  <a:pt x="70288" y="42634"/>
                </a:lnTo>
                <a:lnTo>
                  <a:pt x="70008" y="42634"/>
                </a:lnTo>
                <a:lnTo>
                  <a:pt x="69759" y="42634"/>
                </a:lnTo>
                <a:lnTo>
                  <a:pt x="69479" y="42517"/>
                </a:lnTo>
                <a:lnTo>
                  <a:pt x="69198" y="42401"/>
                </a:lnTo>
                <a:lnTo>
                  <a:pt x="68950" y="42284"/>
                </a:lnTo>
                <a:lnTo>
                  <a:pt x="68700" y="42050"/>
                </a:lnTo>
                <a:lnTo>
                  <a:pt x="68420" y="41934"/>
                </a:lnTo>
                <a:lnTo>
                  <a:pt x="68140" y="41817"/>
                </a:lnTo>
                <a:lnTo>
                  <a:pt x="67891" y="41583"/>
                </a:lnTo>
                <a:lnTo>
                  <a:pt x="67673" y="41583"/>
                </a:lnTo>
                <a:lnTo>
                  <a:pt x="67393" y="41350"/>
                </a:lnTo>
                <a:lnTo>
                  <a:pt x="67113" y="41233"/>
                </a:lnTo>
                <a:lnTo>
                  <a:pt x="66833" y="40883"/>
                </a:lnTo>
                <a:lnTo>
                  <a:pt x="66584" y="40766"/>
                </a:lnTo>
                <a:lnTo>
                  <a:pt x="66335" y="40416"/>
                </a:lnTo>
                <a:lnTo>
                  <a:pt x="66117" y="40300"/>
                </a:lnTo>
                <a:lnTo>
                  <a:pt x="65868" y="39949"/>
                </a:lnTo>
                <a:lnTo>
                  <a:pt x="65619" y="39833"/>
                </a:lnTo>
                <a:lnTo>
                  <a:pt x="65401" y="39599"/>
                </a:lnTo>
                <a:lnTo>
                  <a:pt x="65152" y="39249"/>
                </a:lnTo>
                <a:lnTo>
                  <a:pt x="64903" y="38899"/>
                </a:lnTo>
                <a:lnTo>
                  <a:pt x="64717" y="38782"/>
                </a:lnTo>
                <a:lnTo>
                  <a:pt x="64281" y="38315"/>
                </a:lnTo>
                <a:lnTo>
                  <a:pt x="63876" y="37848"/>
                </a:lnTo>
                <a:lnTo>
                  <a:pt x="63627" y="37498"/>
                </a:lnTo>
                <a:lnTo>
                  <a:pt x="63409" y="37265"/>
                </a:lnTo>
                <a:lnTo>
                  <a:pt x="63191" y="36915"/>
                </a:lnTo>
                <a:lnTo>
                  <a:pt x="63005" y="36681"/>
                </a:lnTo>
                <a:lnTo>
                  <a:pt x="62631" y="36097"/>
                </a:lnTo>
                <a:lnTo>
                  <a:pt x="62289" y="35631"/>
                </a:lnTo>
                <a:lnTo>
                  <a:pt x="61915" y="35164"/>
                </a:lnTo>
                <a:lnTo>
                  <a:pt x="61635" y="34813"/>
                </a:lnTo>
                <a:lnTo>
                  <a:pt x="61386" y="34347"/>
                </a:lnTo>
                <a:lnTo>
                  <a:pt x="61137" y="33880"/>
                </a:lnTo>
                <a:lnTo>
                  <a:pt x="60857" y="33413"/>
                </a:lnTo>
                <a:lnTo>
                  <a:pt x="60670" y="32946"/>
                </a:lnTo>
                <a:lnTo>
                  <a:pt x="60452" y="32712"/>
                </a:lnTo>
                <a:lnTo>
                  <a:pt x="60328" y="32479"/>
                </a:lnTo>
                <a:lnTo>
                  <a:pt x="60141" y="32246"/>
                </a:lnTo>
                <a:lnTo>
                  <a:pt x="60110" y="32246"/>
                </a:lnTo>
                <a:lnTo>
                  <a:pt x="60120" y="32205"/>
                </a:lnTo>
                <a:lnTo>
                  <a:pt x="60062" y="32280"/>
                </a:lnTo>
                <a:lnTo>
                  <a:pt x="59781" y="31813"/>
                </a:lnTo>
                <a:lnTo>
                  <a:pt x="59532" y="31579"/>
                </a:lnTo>
                <a:lnTo>
                  <a:pt x="59283" y="31345"/>
                </a:lnTo>
                <a:lnTo>
                  <a:pt x="59127" y="31345"/>
                </a:lnTo>
                <a:close/>
                <a:moveTo>
                  <a:pt x="49283" y="0"/>
                </a:moveTo>
                <a:lnTo>
                  <a:pt x="49598" y="0"/>
                </a:lnTo>
                <a:lnTo>
                  <a:pt x="49755" y="0"/>
                </a:lnTo>
                <a:lnTo>
                  <a:pt x="50008" y="0"/>
                </a:lnTo>
                <a:lnTo>
                  <a:pt x="50291" y="115"/>
                </a:lnTo>
                <a:lnTo>
                  <a:pt x="50575" y="579"/>
                </a:lnTo>
                <a:lnTo>
                  <a:pt x="50827" y="695"/>
                </a:lnTo>
                <a:lnTo>
                  <a:pt x="51047" y="1159"/>
                </a:lnTo>
                <a:lnTo>
                  <a:pt x="51299" y="1622"/>
                </a:lnTo>
                <a:lnTo>
                  <a:pt x="51551" y="2434"/>
                </a:lnTo>
                <a:lnTo>
                  <a:pt x="51709" y="3014"/>
                </a:lnTo>
                <a:lnTo>
                  <a:pt x="51867" y="4057"/>
                </a:lnTo>
                <a:lnTo>
                  <a:pt x="51993" y="5100"/>
                </a:lnTo>
                <a:lnTo>
                  <a:pt x="52056" y="6607"/>
                </a:lnTo>
                <a:lnTo>
                  <a:pt x="52024" y="7767"/>
                </a:lnTo>
                <a:lnTo>
                  <a:pt x="51993" y="9158"/>
                </a:lnTo>
                <a:lnTo>
                  <a:pt x="51898" y="10317"/>
                </a:lnTo>
                <a:lnTo>
                  <a:pt x="51835" y="11708"/>
                </a:lnTo>
                <a:lnTo>
                  <a:pt x="51614" y="12636"/>
                </a:lnTo>
                <a:lnTo>
                  <a:pt x="51457" y="13911"/>
                </a:lnTo>
                <a:lnTo>
                  <a:pt x="51299" y="14954"/>
                </a:lnTo>
                <a:lnTo>
                  <a:pt x="51142" y="15998"/>
                </a:lnTo>
                <a:lnTo>
                  <a:pt x="50945" y="16619"/>
                </a:lnTo>
                <a:lnTo>
                  <a:pt x="50991" y="16604"/>
                </a:lnTo>
                <a:lnTo>
                  <a:pt x="51271" y="16138"/>
                </a:lnTo>
                <a:lnTo>
                  <a:pt x="51582" y="16021"/>
                </a:lnTo>
                <a:lnTo>
                  <a:pt x="51862" y="15671"/>
                </a:lnTo>
                <a:lnTo>
                  <a:pt x="52173" y="15671"/>
                </a:lnTo>
                <a:lnTo>
                  <a:pt x="52485" y="15321"/>
                </a:lnTo>
                <a:lnTo>
                  <a:pt x="52827" y="15204"/>
                </a:lnTo>
                <a:lnTo>
                  <a:pt x="53138" y="15204"/>
                </a:lnTo>
                <a:lnTo>
                  <a:pt x="53481" y="15204"/>
                </a:lnTo>
                <a:lnTo>
                  <a:pt x="53761" y="15087"/>
                </a:lnTo>
                <a:lnTo>
                  <a:pt x="54072" y="15087"/>
                </a:lnTo>
                <a:lnTo>
                  <a:pt x="54414" y="15087"/>
                </a:lnTo>
                <a:lnTo>
                  <a:pt x="54757" y="15204"/>
                </a:lnTo>
                <a:lnTo>
                  <a:pt x="55068" y="15204"/>
                </a:lnTo>
                <a:lnTo>
                  <a:pt x="55410" y="15321"/>
                </a:lnTo>
                <a:lnTo>
                  <a:pt x="55722" y="15554"/>
                </a:lnTo>
                <a:lnTo>
                  <a:pt x="56064" y="15787"/>
                </a:lnTo>
                <a:lnTo>
                  <a:pt x="56344" y="15787"/>
                </a:lnTo>
                <a:lnTo>
                  <a:pt x="56686" y="16138"/>
                </a:lnTo>
                <a:lnTo>
                  <a:pt x="56998" y="16254"/>
                </a:lnTo>
                <a:lnTo>
                  <a:pt x="57309" y="16604"/>
                </a:lnTo>
                <a:lnTo>
                  <a:pt x="57589" y="16721"/>
                </a:lnTo>
                <a:lnTo>
                  <a:pt x="57900" y="17071"/>
                </a:lnTo>
                <a:lnTo>
                  <a:pt x="58212" y="17422"/>
                </a:lnTo>
                <a:lnTo>
                  <a:pt x="58554" y="17888"/>
                </a:lnTo>
                <a:lnTo>
                  <a:pt x="58834" y="18239"/>
                </a:lnTo>
                <a:lnTo>
                  <a:pt x="59114" y="18472"/>
                </a:lnTo>
                <a:lnTo>
                  <a:pt x="59394" y="18939"/>
                </a:lnTo>
                <a:lnTo>
                  <a:pt x="59705" y="19406"/>
                </a:lnTo>
                <a:lnTo>
                  <a:pt x="59923" y="19873"/>
                </a:lnTo>
                <a:lnTo>
                  <a:pt x="60266" y="20340"/>
                </a:lnTo>
                <a:lnTo>
                  <a:pt x="60484" y="20690"/>
                </a:lnTo>
                <a:lnTo>
                  <a:pt x="60826" y="21390"/>
                </a:lnTo>
                <a:lnTo>
                  <a:pt x="60810" y="21470"/>
                </a:lnTo>
                <a:lnTo>
                  <a:pt x="62056" y="24093"/>
                </a:lnTo>
                <a:lnTo>
                  <a:pt x="62053" y="24278"/>
                </a:lnTo>
                <a:lnTo>
                  <a:pt x="62102" y="24075"/>
                </a:lnTo>
                <a:lnTo>
                  <a:pt x="62289" y="24425"/>
                </a:lnTo>
                <a:lnTo>
                  <a:pt x="62538" y="25125"/>
                </a:lnTo>
                <a:lnTo>
                  <a:pt x="62756" y="25476"/>
                </a:lnTo>
                <a:lnTo>
                  <a:pt x="63005" y="26176"/>
                </a:lnTo>
                <a:lnTo>
                  <a:pt x="63254" y="26526"/>
                </a:lnTo>
                <a:lnTo>
                  <a:pt x="63534" y="27110"/>
                </a:lnTo>
                <a:lnTo>
                  <a:pt x="63752" y="27577"/>
                </a:lnTo>
                <a:lnTo>
                  <a:pt x="64032" y="28160"/>
                </a:lnTo>
                <a:lnTo>
                  <a:pt x="64281" y="28627"/>
                </a:lnTo>
                <a:lnTo>
                  <a:pt x="64530" y="29094"/>
                </a:lnTo>
                <a:lnTo>
                  <a:pt x="64810" y="29561"/>
                </a:lnTo>
                <a:lnTo>
                  <a:pt x="65059" y="30028"/>
                </a:lnTo>
                <a:lnTo>
                  <a:pt x="65308" y="30261"/>
                </a:lnTo>
                <a:lnTo>
                  <a:pt x="65588" y="30728"/>
                </a:lnTo>
                <a:lnTo>
                  <a:pt x="65868" y="31195"/>
                </a:lnTo>
                <a:lnTo>
                  <a:pt x="66148" y="31662"/>
                </a:lnTo>
                <a:lnTo>
                  <a:pt x="66397" y="31895"/>
                </a:lnTo>
                <a:lnTo>
                  <a:pt x="66677" y="32246"/>
                </a:lnTo>
                <a:lnTo>
                  <a:pt x="66958" y="32479"/>
                </a:lnTo>
                <a:lnTo>
                  <a:pt x="67238" y="32829"/>
                </a:lnTo>
                <a:lnTo>
                  <a:pt x="67456" y="33179"/>
                </a:lnTo>
                <a:lnTo>
                  <a:pt x="67736" y="33413"/>
                </a:lnTo>
                <a:lnTo>
                  <a:pt x="68016" y="33763"/>
                </a:lnTo>
                <a:lnTo>
                  <a:pt x="68327" y="33997"/>
                </a:lnTo>
                <a:lnTo>
                  <a:pt x="68576" y="34230"/>
                </a:lnTo>
                <a:lnTo>
                  <a:pt x="68887" y="34463"/>
                </a:lnTo>
                <a:lnTo>
                  <a:pt x="69136" y="34580"/>
                </a:lnTo>
                <a:lnTo>
                  <a:pt x="69447" y="34930"/>
                </a:lnTo>
                <a:lnTo>
                  <a:pt x="69728" y="35047"/>
                </a:lnTo>
                <a:lnTo>
                  <a:pt x="70008" y="35164"/>
                </a:lnTo>
                <a:lnTo>
                  <a:pt x="70288" y="35397"/>
                </a:lnTo>
                <a:lnTo>
                  <a:pt x="70599" y="35631"/>
                </a:lnTo>
                <a:lnTo>
                  <a:pt x="70848" y="35631"/>
                </a:lnTo>
                <a:lnTo>
                  <a:pt x="71159" y="35864"/>
                </a:lnTo>
                <a:lnTo>
                  <a:pt x="71408" y="35864"/>
                </a:lnTo>
                <a:lnTo>
                  <a:pt x="71720" y="35981"/>
                </a:lnTo>
                <a:lnTo>
                  <a:pt x="71969" y="35981"/>
                </a:lnTo>
                <a:lnTo>
                  <a:pt x="72280" y="35981"/>
                </a:lnTo>
                <a:lnTo>
                  <a:pt x="72529" y="35981"/>
                </a:lnTo>
                <a:lnTo>
                  <a:pt x="72840" y="36097"/>
                </a:lnTo>
                <a:lnTo>
                  <a:pt x="73089" y="36097"/>
                </a:lnTo>
                <a:lnTo>
                  <a:pt x="73400" y="36097"/>
                </a:lnTo>
                <a:lnTo>
                  <a:pt x="73618" y="36097"/>
                </a:lnTo>
                <a:lnTo>
                  <a:pt x="73961" y="36097"/>
                </a:lnTo>
                <a:lnTo>
                  <a:pt x="74178" y="35981"/>
                </a:lnTo>
                <a:lnTo>
                  <a:pt x="74521" y="35981"/>
                </a:lnTo>
                <a:lnTo>
                  <a:pt x="74739" y="35864"/>
                </a:lnTo>
                <a:lnTo>
                  <a:pt x="75050" y="35864"/>
                </a:lnTo>
                <a:lnTo>
                  <a:pt x="75299" y="35514"/>
                </a:lnTo>
                <a:lnTo>
                  <a:pt x="75548" y="35514"/>
                </a:lnTo>
                <a:lnTo>
                  <a:pt x="75797" y="35164"/>
                </a:lnTo>
                <a:lnTo>
                  <a:pt x="76046" y="35164"/>
                </a:lnTo>
                <a:lnTo>
                  <a:pt x="76295" y="34930"/>
                </a:lnTo>
                <a:lnTo>
                  <a:pt x="76575" y="34930"/>
                </a:lnTo>
                <a:lnTo>
                  <a:pt x="76855" y="34580"/>
                </a:lnTo>
                <a:lnTo>
                  <a:pt x="77135" y="34580"/>
                </a:lnTo>
                <a:lnTo>
                  <a:pt x="77384" y="34347"/>
                </a:lnTo>
                <a:lnTo>
                  <a:pt x="77664" y="33997"/>
                </a:lnTo>
                <a:lnTo>
                  <a:pt x="77882" y="33763"/>
                </a:lnTo>
                <a:lnTo>
                  <a:pt x="78162" y="33529"/>
                </a:lnTo>
                <a:lnTo>
                  <a:pt x="78411" y="33296"/>
                </a:lnTo>
                <a:lnTo>
                  <a:pt x="79158" y="32479"/>
                </a:lnTo>
                <a:lnTo>
                  <a:pt x="78660" y="33997"/>
                </a:lnTo>
                <a:lnTo>
                  <a:pt x="78380" y="34813"/>
                </a:lnTo>
                <a:lnTo>
                  <a:pt x="78038" y="35864"/>
                </a:lnTo>
                <a:lnTo>
                  <a:pt x="77664" y="36915"/>
                </a:lnTo>
                <a:lnTo>
                  <a:pt x="77260" y="38198"/>
                </a:lnTo>
                <a:lnTo>
                  <a:pt x="76980" y="38665"/>
                </a:lnTo>
                <a:lnTo>
                  <a:pt x="76731" y="39366"/>
                </a:lnTo>
                <a:lnTo>
                  <a:pt x="76513" y="39949"/>
                </a:lnTo>
                <a:lnTo>
                  <a:pt x="76264" y="40766"/>
                </a:lnTo>
                <a:lnTo>
                  <a:pt x="75953" y="41467"/>
                </a:lnTo>
                <a:lnTo>
                  <a:pt x="75672" y="42284"/>
                </a:lnTo>
                <a:lnTo>
                  <a:pt x="75392" y="42984"/>
                </a:lnTo>
                <a:lnTo>
                  <a:pt x="75112" y="43918"/>
                </a:lnTo>
                <a:lnTo>
                  <a:pt x="74801" y="44618"/>
                </a:lnTo>
                <a:lnTo>
                  <a:pt x="74521" y="45319"/>
                </a:lnTo>
                <a:lnTo>
                  <a:pt x="74178" y="46136"/>
                </a:lnTo>
                <a:lnTo>
                  <a:pt x="73836" y="46953"/>
                </a:lnTo>
                <a:lnTo>
                  <a:pt x="73525" y="47770"/>
                </a:lnTo>
                <a:lnTo>
                  <a:pt x="73151" y="48704"/>
                </a:lnTo>
                <a:lnTo>
                  <a:pt x="72809" y="49404"/>
                </a:lnTo>
                <a:lnTo>
                  <a:pt x="72467" y="50338"/>
                </a:lnTo>
                <a:lnTo>
                  <a:pt x="72093" y="50921"/>
                </a:lnTo>
                <a:lnTo>
                  <a:pt x="71688" y="51622"/>
                </a:lnTo>
                <a:lnTo>
                  <a:pt x="71284" y="52322"/>
                </a:lnTo>
                <a:lnTo>
                  <a:pt x="70910" y="53139"/>
                </a:lnTo>
                <a:lnTo>
                  <a:pt x="70537" y="53723"/>
                </a:lnTo>
                <a:lnTo>
                  <a:pt x="70132" y="54423"/>
                </a:lnTo>
                <a:lnTo>
                  <a:pt x="69728" y="55007"/>
                </a:lnTo>
                <a:lnTo>
                  <a:pt x="69323" y="55824"/>
                </a:lnTo>
                <a:lnTo>
                  <a:pt x="68887" y="56407"/>
                </a:lnTo>
                <a:lnTo>
                  <a:pt x="68452" y="56991"/>
                </a:lnTo>
                <a:lnTo>
                  <a:pt x="68016" y="57575"/>
                </a:lnTo>
                <a:lnTo>
                  <a:pt x="67611" y="58158"/>
                </a:lnTo>
                <a:lnTo>
                  <a:pt x="67175" y="58625"/>
                </a:lnTo>
                <a:lnTo>
                  <a:pt x="66771" y="59092"/>
                </a:lnTo>
                <a:lnTo>
                  <a:pt x="66335" y="59559"/>
                </a:lnTo>
                <a:lnTo>
                  <a:pt x="65961" y="60143"/>
                </a:lnTo>
                <a:lnTo>
                  <a:pt x="65464" y="60376"/>
                </a:lnTo>
                <a:lnTo>
                  <a:pt x="65028" y="60726"/>
                </a:lnTo>
                <a:lnTo>
                  <a:pt x="64592" y="61076"/>
                </a:lnTo>
                <a:lnTo>
                  <a:pt x="64187" y="61310"/>
                </a:lnTo>
                <a:lnTo>
                  <a:pt x="63721" y="61426"/>
                </a:lnTo>
                <a:lnTo>
                  <a:pt x="63285" y="61660"/>
                </a:lnTo>
                <a:lnTo>
                  <a:pt x="62849" y="61660"/>
                </a:lnTo>
                <a:lnTo>
                  <a:pt x="62444" y="61777"/>
                </a:lnTo>
                <a:lnTo>
                  <a:pt x="61978" y="61660"/>
                </a:lnTo>
                <a:lnTo>
                  <a:pt x="61542" y="61660"/>
                </a:lnTo>
                <a:lnTo>
                  <a:pt x="61106" y="61310"/>
                </a:lnTo>
                <a:lnTo>
                  <a:pt x="60670" y="61193"/>
                </a:lnTo>
                <a:lnTo>
                  <a:pt x="60203" y="60843"/>
                </a:lnTo>
                <a:lnTo>
                  <a:pt x="59830" y="60610"/>
                </a:lnTo>
                <a:lnTo>
                  <a:pt x="59394" y="60143"/>
                </a:lnTo>
                <a:lnTo>
                  <a:pt x="58990" y="59792"/>
                </a:lnTo>
                <a:lnTo>
                  <a:pt x="58492" y="59092"/>
                </a:lnTo>
                <a:lnTo>
                  <a:pt x="58118" y="58625"/>
                </a:lnTo>
                <a:lnTo>
                  <a:pt x="57745" y="57925"/>
                </a:lnTo>
                <a:lnTo>
                  <a:pt x="57402" y="57458"/>
                </a:lnTo>
                <a:lnTo>
                  <a:pt x="57029" y="56757"/>
                </a:lnTo>
                <a:lnTo>
                  <a:pt x="56749" y="56291"/>
                </a:lnTo>
                <a:lnTo>
                  <a:pt x="56437" y="55474"/>
                </a:lnTo>
                <a:lnTo>
                  <a:pt x="56188" y="55007"/>
                </a:lnTo>
                <a:lnTo>
                  <a:pt x="55908" y="54306"/>
                </a:lnTo>
                <a:lnTo>
                  <a:pt x="55690" y="53606"/>
                </a:lnTo>
                <a:lnTo>
                  <a:pt x="55473" y="52789"/>
                </a:lnTo>
                <a:lnTo>
                  <a:pt x="55286" y="52205"/>
                </a:lnTo>
                <a:lnTo>
                  <a:pt x="54912" y="50921"/>
                </a:lnTo>
                <a:lnTo>
                  <a:pt x="54694" y="49521"/>
                </a:lnTo>
                <a:lnTo>
                  <a:pt x="54414" y="47887"/>
                </a:lnTo>
                <a:lnTo>
                  <a:pt x="54259" y="46602"/>
                </a:lnTo>
                <a:lnTo>
                  <a:pt x="54134" y="44968"/>
                </a:lnTo>
                <a:lnTo>
                  <a:pt x="54072" y="43568"/>
                </a:lnTo>
                <a:lnTo>
                  <a:pt x="54041" y="42050"/>
                </a:lnTo>
                <a:lnTo>
                  <a:pt x="54072" y="40533"/>
                </a:lnTo>
                <a:lnTo>
                  <a:pt x="54165" y="39249"/>
                </a:lnTo>
                <a:lnTo>
                  <a:pt x="54290" y="37848"/>
                </a:lnTo>
                <a:lnTo>
                  <a:pt x="54352" y="36448"/>
                </a:lnTo>
                <a:lnTo>
                  <a:pt x="54539" y="34930"/>
                </a:lnTo>
                <a:lnTo>
                  <a:pt x="54694" y="33529"/>
                </a:lnTo>
                <a:lnTo>
                  <a:pt x="54912" y="32362"/>
                </a:lnTo>
                <a:lnTo>
                  <a:pt x="55130" y="31078"/>
                </a:lnTo>
                <a:lnTo>
                  <a:pt x="55348" y="30028"/>
                </a:lnTo>
                <a:lnTo>
                  <a:pt x="55597" y="29094"/>
                </a:lnTo>
                <a:lnTo>
                  <a:pt x="55846" y="28160"/>
                </a:lnTo>
                <a:lnTo>
                  <a:pt x="56064" y="27343"/>
                </a:lnTo>
                <a:lnTo>
                  <a:pt x="56313" y="26526"/>
                </a:lnTo>
                <a:lnTo>
                  <a:pt x="56562" y="25826"/>
                </a:lnTo>
                <a:lnTo>
                  <a:pt x="56780" y="25359"/>
                </a:lnTo>
                <a:lnTo>
                  <a:pt x="56998" y="24775"/>
                </a:lnTo>
                <a:lnTo>
                  <a:pt x="57247" y="24425"/>
                </a:lnTo>
                <a:lnTo>
                  <a:pt x="57402" y="24308"/>
                </a:lnTo>
                <a:lnTo>
                  <a:pt x="57589" y="24425"/>
                </a:lnTo>
                <a:lnTo>
                  <a:pt x="57465" y="24192"/>
                </a:lnTo>
                <a:lnTo>
                  <a:pt x="57153" y="24075"/>
                </a:lnTo>
                <a:lnTo>
                  <a:pt x="56904" y="23725"/>
                </a:lnTo>
                <a:lnTo>
                  <a:pt x="56686" y="23608"/>
                </a:lnTo>
                <a:lnTo>
                  <a:pt x="56406" y="23258"/>
                </a:lnTo>
                <a:lnTo>
                  <a:pt x="56126" y="23141"/>
                </a:lnTo>
                <a:lnTo>
                  <a:pt x="55753" y="22791"/>
                </a:lnTo>
                <a:lnTo>
                  <a:pt x="55410" y="22674"/>
                </a:lnTo>
                <a:lnTo>
                  <a:pt x="55006" y="22441"/>
                </a:lnTo>
                <a:lnTo>
                  <a:pt x="54601" y="22441"/>
                </a:lnTo>
                <a:lnTo>
                  <a:pt x="54352" y="22207"/>
                </a:lnTo>
                <a:lnTo>
                  <a:pt x="54165" y="22207"/>
                </a:lnTo>
                <a:lnTo>
                  <a:pt x="53916" y="22207"/>
                </a:lnTo>
                <a:lnTo>
                  <a:pt x="53730" y="22207"/>
                </a:lnTo>
                <a:lnTo>
                  <a:pt x="53481" y="22207"/>
                </a:lnTo>
                <a:lnTo>
                  <a:pt x="53294" y="22441"/>
                </a:lnTo>
                <a:lnTo>
                  <a:pt x="53045" y="22558"/>
                </a:lnTo>
                <a:lnTo>
                  <a:pt x="52858" y="22674"/>
                </a:lnTo>
                <a:lnTo>
                  <a:pt x="52609" y="22674"/>
                </a:lnTo>
                <a:lnTo>
                  <a:pt x="52360" y="22791"/>
                </a:lnTo>
                <a:lnTo>
                  <a:pt x="52142" y="23024"/>
                </a:lnTo>
                <a:lnTo>
                  <a:pt x="51893" y="23258"/>
                </a:lnTo>
                <a:lnTo>
                  <a:pt x="51644" y="23258"/>
                </a:lnTo>
                <a:lnTo>
                  <a:pt x="51426" y="23608"/>
                </a:lnTo>
                <a:lnTo>
                  <a:pt x="51177" y="23842"/>
                </a:lnTo>
                <a:lnTo>
                  <a:pt x="50928" y="24308"/>
                </a:lnTo>
                <a:lnTo>
                  <a:pt x="50710" y="24659"/>
                </a:lnTo>
                <a:lnTo>
                  <a:pt x="50461" y="25125"/>
                </a:lnTo>
                <a:lnTo>
                  <a:pt x="50212" y="25476"/>
                </a:lnTo>
                <a:lnTo>
                  <a:pt x="50026" y="25943"/>
                </a:lnTo>
                <a:lnTo>
                  <a:pt x="49590" y="26993"/>
                </a:lnTo>
                <a:lnTo>
                  <a:pt x="49185" y="28394"/>
                </a:lnTo>
                <a:lnTo>
                  <a:pt x="48967" y="28977"/>
                </a:lnTo>
                <a:lnTo>
                  <a:pt x="48750" y="29678"/>
                </a:lnTo>
                <a:lnTo>
                  <a:pt x="48563" y="30495"/>
                </a:lnTo>
                <a:lnTo>
                  <a:pt x="48345" y="31312"/>
                </a:lnTo>
                <a:lnTo>
                  <a:pt x="48158" y="32129"/>
                </a:lnTo>
                <a:lnTo>
                  <a:pt x="48003" y="32946"/>
                </a:lnTo>
                <a:lnTo>
                  <a:pt x="47785" y="33997"/>
                </a:lnTo>
                <a:lnTo>
                  <a:pt x="47691" y="35047"/>
                </a:lnTo>
                <a:lnTo>
                  <a:pt x="47473" y="35981"/>
                </a:lnTo>
                <a:lnTo>
                  <a:pt x="47318" y="37148"/>
                </a:lnTo>
                <a:lnTo>
                  <a:pt x="47193" y="38315"/>
                </a:lnTo>
                <a:lnTo>
                  <a:pt x="47069" y="39716"/>
                </a:lnTo>
                <a:lnTo>
                  <a:pt x="46975" y="41000"/>
                </a:lnTo>
                <a:lnTo>
                  <a:pt x="46851" y="42401"/>
                </a:lnTo>
                <a:lnTo>
                  <a:pt x="46758" y="43918"/>
                </a:lnTo>
                <a:lnTo>
                  <a:pt x="46695" y="45552"/>
                </a:lnTo>
                <a:lnTo>
                  <a:pt x="46602" y="46369"/>
                </a:lnTo>
                <a:lnTo>
                  <a:pt x="46571" y="47303"/>
                </a:lnTo>
                <a:lnTo>
                  <a:pt x="46509" y="48237"/>
                </a:lnTo>
                <a:lnTo>
                  <a:pt x="46509" y="49054"/>
                </a:lnTo>
                <a:lnTo>
                  <a:pt x="46478" y="49987"/>
                </a:lnTo>
                <a:lnTo>
                  <a:pt x="46478" y="50921"/>
                </a:lnTo>
                <a:lnTo>
                  <a:pt x="46509" y="51738"/>
                </a:lnTo>
                <a:lnTo>
                  <a:pt x="46571" y="52672"/>
                </a:lnTo>
                <a:lnTo>
                  <a:pt x="46571" y="53372"/>
                </a:lnTo>
                <a:lnTo>
                  <a:pt x="46633" y="54306"/>
                </a:lnTo>
                <a:lnTo>
                  <a:pt x="46695" y="55007"/>
                </a:lnTo>
                <a:lnTo>
                  <a:pt x="46789" y="55941"/>
                </a:lnTo>
                <a:lnTo>
                  <a:pt x="46851" y="56757"/>
                </a:lnTo>
                <a:lnTo>
                  <a:pt x="46975" y="57575"/>
                </a:lnTo>
                <a:lnTo>
                  <a:pt x="47069" y="58508"/>
                </a:lnTo>
                <a:lnTo>
                  <a:pt x="47193" y="59442"/>
                </a:lnTo>
                <a:lnTo>
                  <a:pt x="47442" y="60843"/>
                </a:lnTo>
                <a:lnTo>
                  <a:pt x="47723" y="62360"/>
                </a:lnTo>
                <a:lnTo>
                  <a:pt x="48034" y="63878"/>
                </a:lnTo>
                <a:lnTo>
                  <a:pt x="48407" y="65512"/>
                </a:lnTo>
                <a:lnTo>
                  <a:pt x="48750" y="66796"/>
                </a:lnTo>
                <a:lnTo>
                  <a:pt x="49185" y="68313"/>
                </a:lnTo>
                <a:lnTo>
                  <a:pt x="49402" y="68894"/>
                </a:lnTo>
                <a:lnTo>
                  <a:pt x="49856" y="69634"/>
                </a:lnTo>
                <a:lnTo>
                  <a:pt x="50604" y="70919"/>
                </a:lnTo>
                <a:lnTo>
                  <a:pt x="51321" y="71970"/>
                </a:lnTo>
                <a:lnTo>
                  <a:pt x="52100" y="73021"/>
                </a:lnTo>
                <a:lnTo>
                  <a:pt x="52755" y="73722"/>
                </a:lnTo>
                <a:lnTo>
                  <a:pt x="53471" y="74422"/>
                </a:lnTo>
                <a:lnTo>
                  <a:pt x="54157" y="75006"/>
                </a:lnTo>
                <a:lnTo>
                  <a:pt x="54842" y="75824"/>
                </a:lnTo>
                <a:lnTo>
                  <a:pt x="55466" y="76291"/>
                </a:lnTo>
                <a:lnTo>
                  <a:pt x="56151" y="76758"/>
                </a:lnTo>
                <a:lnTo>
                  <a:pt x="56837" y="76991"/>
                </a:lnTo>
                <a:lnTo>
                  <a:pt x="57491" y="77459"/>
                </a:lnTo>
                <a:lnTo>
                  <a:pt x="58114" y="77575"/>
                </a:lnTo>
                <a:lnTo>
                  <a:pt x="58738" y="77692"/>
                </a:lnTo>
                <a:lnTo>
                  <a:pt x="59392" y="77692"/>
                </a:lnTo>
                <a:lnTo>
                  <a:pt x="60015" y="77926"/>
                </a:lnTo>
                <a:lnTo>
                  <a:pt x="60607" y="77692"/>
                </a:lnTo>
                <a:lnTo>
                  <a:pt x="61262" y="77575"/>
                </a:lnTo>
                <a:lnTo>
                  <a:pt x="61854" y="77342"/>
                </a:lnTo>
                <a:lnTo>
                  <a:pt x="62477" y="77108"/>
                </a:lnTo>
                <a:lnTo>
                  <a:pt x="63038" y="76524"/>
                </a:lnTo>
                <a:lnTo>
                  <a:pt x="63630" y="76057"/>
                </a:lnTo>
                <a:lnTo>
                  <a:pt x="64191" y="75473"/>
                </a:lnTo>
                <a:lnTo>
                  <a:pt x="64814" y="75006"/>
                </a:lnTo>
                <a:lnTo>
                  <a:pt x="65344" y="74306"/>
                </a:lnTo>
                <a:lnTo>
                  <a:pt x="65967" y="73722"/>
                </a:lnTo>
                <a:lnTo>
                  <a:pt x="66528" y="73021"/>
                </a:lnTo>
                <a:lnTo>
                  <a:pt x="67120" y="72320"/>
                </a:lnTo>
                <a:lnTo>
                  <a:pt x="67619" y="71269"/>
                </a:lnTo>
                <a:lnTo>
                  <a:pt x="68242" y="70452"/>
                </a:lnTo>
                <a:lnTo>
                  <a:pt x="68741" y="69518"/>
                </a:lnTo>
                <a:lnTo>
                  <a:pt x="69333" y="68583"/>
                </a:lnTo>
                <a:lnTo>
                  <a:pt x="69862" y="67649"/>
                </a:lnTo>
                <a:lnTo>
                  <a:pt x="70454" y="66598"/>
                </a:lnTo>
                <a:lnTo>
                  <a:pt x="70984" y="65547"/>
                </a:lnTo>
                <a:lnTo>
                  <a:pt x="71576" y="64496"/>
                </a:lnTo>
                <a:lnTo>
                  <a:pt x="72106" y="63095"/>
                </a:lnTo>
                <a:lnTo>
                  <a:pt x="72636" y="61927"/>
                </a:lnTo>
                <a:lnTo>
                  <a:pt x="73166" y="60526"/>
                </a:lnTo>
                <a:lnTo>
                  <a:pt x="73726" y="59358"/>
                </a:lnTo>
                <a:lnTo>
                  <a:pt x="74194" y="58073"/>
                </a:lnTo>
                <a:lnTo>
                  <a:pt x="74755" y="56672"/>
                </a:lnTo>
                <a:lnTo>
                  <a:pt x="75316" y="55387"/>
                </a:lnTo>
                <a:lnTo>
                  <a:pt x="75877" y="53986"/>
                </a:lnTo>
                <a:lnTo>
                  <a:pt x="76406" y="52468"/>
                </a:lnTo>
                <a:lnTo>
                  <a:pt x="76967" y="51066"/>
                </a:lnTo>
                <a:lnTo>
                  <a:pt x="77528" y="49548"/>
                </a:lnTo>
                <a:lnTo>
                  <a:pt x="78120" y="48147"/>
                </a:lnTo>
                <a:lnTo>
                  <a:pt x="78681" y="46512"/>
                </a:lnTo>
                <a:lnTo>
                  <a:pt x="79242" y="45111"/>
                </a:lnTo>
                <a:lnTo>
                  <a:pt x="79772" y="43592"/>
                </a:lnTo>
                <a:lnTo>
                  <a:pt x="80395" y="42074"/>
                </a:lnTo>
                <a:lnTo>
                  <a:pt x="80925" y="40439"/>
                </a:lnTo>
                <a:lnTo>
                  <a:pt x="81486" y="38921"/>
                </a:lnTo>
                <a:lnTo>
                  <a:pt x="81851" y="38169"/>
                </a:lnTo>
                <a:lnTo>
                  <a:pt x="81966" y="37788"/>
                </a:lnTo>
                <a:lnTo>
                  <a:pt x="82248" y="36508"/>
                </a:lnTo>
                <a:lnTo>
                  <a:pt x="82592" y="35110"/>
                </a:lnTo>
                <a:lnTo>
                  <a:pt x="82749" y="34295"/>
                </a:lnTo>
                <a:lnTo>
                  <a:pt x="82968" y="33364"/>
                </a:lnTo>
                <a:lnTo>
                  <a:pt x="83156" y="32432"/>
                </a:lnTo>
                <a:lnTo>
                  <a:pt x="83376" y="31733"/>
                </a:lnTo>
                <a:lnTo>
                  <a:pt x="83470" y="30685"/>
                </a:lnTo>
                <a:lnTo>
                  <a:pt x="83626" y="29637"/>
                </a:lnTo>
                <a:lnTo>
                  <a:pt x="83814" y="28589"/>
                </a:lnTo>
                <a:lnTo>
                  <a:pt x="83971" y="27541"/>
                </a:lnTo>
                <a:lnTo>
                  <a:pt x="84034" y="26377"/>
                </a:lnTo>
                <a:lnTo>
                  <a:pt x="84159" y="25329"/>
                </a:lnTo>
                <a:lnTo>
                  <a:pt x="84253" y="24280"/>
                </a:lnTo>
                <a:lnTo>
                  <a:pt x="84347" y="23232"/>
                </a:lnTo>
                <a:lnTo>
                  <a:pt x="84347" y="21952"/>
                </a:lnTo>
                <a:lnTo>
                  <a:pt x="84410" y="20903"/>
                </a:lnTo>
                <a:lnTo>
                  <a:pt x="84410" y="19506"/>
                </a:lnTo>
                <a:lnTo>
                  <a:pt x="84410" y="18458"/>
                </a:lnTo>
                <a:lnTo>
                  <a:pt x="84316" y="17293"/>
                </a:lnTo>
                <a:lnTo>
                  <a:pt x="84253" y="16129"/>
                </a:lnTo>
                <a:lnTo>
                  <a:pt x="84096" y="14964"/>
                </a:lnTo>
                <a:lnTo>
                  <a:pt x="83971" y="13916"/>
                </a:lnTo>
                <a:lnTo>
                  <a:pt x="84034" y="13684"/>
                </a:lnTo>
                <a:lnTo>
                  <a:pt x="84347" y="13684"/>
                </a:lnTo>
                <a:lnTo>
                  <a:pt x="84535" y="13684"/>
                </a:lnTo>
                <a:lnTo>
                  <a:pt x="84754" y="13684"/>
                </a:lnTo>
                <a:lnTo>
                  <a:pt x="85005" y="13916"/>
                </a:lnTo>
                <a:lnTo>
                  <a:pt x="85287" y="14382"/>
                </a:lnTo>
                <a:lnTo>
                  <a:pt x="85537" y="14499"/>
                </a:lnTo>
                <a:lnTo>
                  <a:pt x="85757" y="14964"/>
                </a:lnTo>
                <a:lnTo>
                  <a:pt x="86007" y="15314"/>
                </a:lnTo>
                <a:lnTo>
                  <a:pt x="86258" y="16129"/>
                </a:lnTo>
                <a:lnTo>
                  <a:pt x="86415" y="16828"/>
                </a:lnTo>
                <a:lnTo>
                  <a:pt x="86571" y="17876"/>
                </a:lnTo>
                <a:lnTo>
                  <a:pt x="86697" y="19040"/>
                </a:lnTo>
                <a:lnTo>
                  <a:pt x="86822" y="20554"/>
                </a:lnTo>
                <a:lnTo>
                  <a:pt x="86759" y="21719"/>
                </a:lnTo>
                <a:lnTo>
                  <a:pt x="86728" y="23116"/>
                </a:lnTo>
                <a:lnTo>
                  <a:pt x="86603" y="24280"/>
                </a:lnTo>
                <a:lnTo>
                  <a:pt x="86540" y="25678"/>
                </a:lnTo>
                <a:lnTo>
                  <a:pt x="86352" y="26726"/>
                </a:lnTo>
                <a:lnTo>
                  <a:pt x="86195" y="27890"/>
                </a:lnTo>
                <a:lnTo>
                  <a:pt x="86039" y="28938"/>
                </a:lnTo>
                <a:lnTo>
                  <a:pt x="85882" y="29986"/>
                </a:lnTo>
                <a:lnTo>
                  <a:pt x="85492" y="31213"/>
                </a:lnTo>
                <a:lnTo>
                  <a:pt x="85755" y="30747"/>
                </a:lnTo>
                <a:lnTo>
                  <a:pt x="86409" y="29812"/>
                </a:lnTo>
                <a:lnTo>
                  <a:pt x="87033" y="28995"/>
                </a:lnTo>
                <a:lnTo>
                  <a:pt x="87687" y="28177"/>
                </a:lnTo>
                <a:lnTo>
                  <a:pt x="88310" y="27477"/>
                </a:lnTo>
                <a:lnTo>
                  <a:pt x="88965" y="26893"/>
                </a:lnTo>
                <a:lnTo>
                  <a:pt x="89588" y="26426"/>
                </a:lnTo>
                <a:lnTo>
                  <a:pt x="90273" y="25958"/>
                </a:lnTo>
                <a:lnTo>
                  <a:pt x="90866" y="25491"/>
                </a:lnTo>
                <a:lnTo>
                  <a:pt x="91551" y="25024"/>
                </a:lnTo>
                <a:lnTo>
                  <a:pt x="92174" y="24791"/>
                </a:lnTo>
                <a:lnTo>
                  <a:pt x="92860" y="24557"/>
                </a:lnTo>
                <a:lnTo>
                  <a:pt x="93452" y="24324"/>
                </a:lnTo>
                <a:lnTo>
                  <a:pt x="94138" y="24207"/>
                </a:lnTo>
                <a:lnTo>
                  <a:pt x="94761" y="24207"/>
                </a:lnTo>
                <a:lnTo>
                  <a:pt x="95446" y="24207"/>
                </a:lnTo>
                <a:lnTo>
                  <a:pt x="96038" y="24207"/>
                </a:lnTo>
                <a:lnTo>
                  <a:pt x="96693" y="24207"/>
                </a:lnTo>
                <a:lnTo>
                  <a:pt x="97285" y="24324"/>
                </a:lnTo>
                <a:lnTo>
                  <a:pt x="97908" y="24557"/>
                </a:lnTo>
                <a:lnTo>
                  <a:pt x="98531" y="24791"/>
                </a:lnTo>
                <a:lnTo>
                  <a:pt x="99155" y="25258"/>
                </a:lnTo>
                <a:lnTo>
                  <a:pt x="99747" y="25608"/>
                </a:lnTo>
                <a:lnTo>
                  <a:pt x="100401" y="26075"/>
                </a:lnTo>
                <a:lnTo>
                  <a:pt x="100962" y="26426"/>
                </a:lnTo>
                <a:lnTo>
                  <a:pt x="101492" y="26893"/>
                </a:lnTo>
                <a:lnTo>
                  <a:pt x="102053" y="27477"/>
                </a:lnTo>
                <a:lnTo>
                  <a:pt x="102614" y="28060"/>
                </a:lnTo>
                <a:lnTo>
                  <a:pt x="103143" y="28644"/>
                </a:lnTo>
                <a:lnTo>
                  <a:pt x="103704" y="29345"/>
                </a:lnTo>
                <a:lnTo>
                  <a:pt x="104203" y="30163"/>
                </a:lnTo>
                <a:lnTo>
                  <a:pt x="104733" y="30980"/>
                </a:lnTo>
                <a:lnTo>
                  <a:pt x="105200" y="31798"/>
                </a:lnTo>
                <a:lnTo>
                  <a:pt x="105699" y="32615"/>
                </a:lnTo>
                <a:lnTo>
                  <a:pt x="106166" y="33549"/>
                </a:lnTo>
                <a:lnTo>
                  <a:pt x="106633" y="34483"/>
                </a:lnTo>
                <a:lnTo>
                  <a:pt x="107070" y="35301"/>
                </a:lnTo>
                <a:lnTo>
                  <a:pt x="107537" y="36586"/>
                </a:lnTo>
                <a:lnTo>
                  <a:pt x="107911" y="37637"/>
                </a:lnTo>
                <a:lnTo>
                  <a:pt x="108347" y="38921"/>
                </a:lnTo>
                <a:lnTo>
                  <a:pt x="108721" y="39972"/>
                </a:lnTo>
                <a:lnTo>
                  <a:pt x="109064" y="41140"/>
                </a:lnTo>
                <a:lnTo>
                  <a:pt x="109407" y="42424"/>
                </a:lnTo>
                <a:lnTo>
                  <a:pt x="109750" y="43709"/>
                </a:lnTo>
                <a:lnTo>
                  <a:pt x="110030" y="44877"/>
                </a:lnTo>
                <a:lnTo>
                  <a:pt x="110311" y="46278"/>
                </a:lnTo>
                <a:lnTo>
                  <a:pt x="110591" y="47796"/>
                </a:lnTo>
                <a:lnTo>
                  <a:pt x="110871" y="49198"/>
                </a:lnTo>
                <a:lnTo>
                  <a:pt x="111058" y="50599"/>
                </a:lnTo>
                <a:lnTo>
                  <a:pt x="111277" y="51884"/>
                </a:lnTo>
                <a:lnTo>
                  <a:pt x="111432" y="53402"/>
                </a:lnTo>
                <a:lnTo>
                  <a:pt x="111619" y="55037"/>
                </a:lnTo>
                <a:lnTo>
                  <a:pt x="111744" y="56555"/>
                </a:lnTo>
                <a:lnTo>
                  <a:pt x="111837" y="58190"/>
                </a:lnTo>
                <a:lnTo>
                  <a:pt x="111962" y="59825"/>
                </a:lnTo>
                <a:lnTo>
                  <a:pt x="112056" y="61577"/>
                </a:lnTo>
                <a:lnTo>
                  <a:pt x="112056" y="62978"/>
                </a:lnTo>
                <a:lnTo>
                  <a:pt x="112056" y="64496"/>
                </a:lnTo>
                <a:lnTo>
                  <a:pt x="112056" y="65781"/>
                </a:lnTo>
                <a:lnTo>
                  <a:pt x="112056" y="67299"/>
                </a:lnTo>
                <a:lnTo>
                  <a:pt x="111993" y="68583"/>
                </a:lnTo>
                <a:lnTo>
                  <a:pt x="111993" y="69985"/>
                </a:lnTo>
                <a:lnTo>
                  <a:pt x="111962" y="71269"/>
                </a:lnTo>
                <a:lnTo>
                  <a:pt x="111900" y="72671"/>
                </a:lnTo>
                <a:lnTo>
                  <a:pt x="111775" y="73838"/>
                </a:lnTo>
                <a:lnTo>
                  <a:pt x="111713" y="75006"/>
                </a:lnTo>
                <a:lnTo>
                  <a:pt x="111588" y="76291"/>
                </a:lnTo>
                <a:lnTo>
                  <a:pt x="111495" y="77459"/>
                </a:lnTo>
                <a:lnTo>
                  <a:pt x="111339" y="78510"/>
                </a:lnTo>
                <a:lnTo>
                  <a:pt x="111214" y="79561"/>
                </a:lnTo>
                <a:lnTo>
                  <a:pt x="111121" y="80612"/>
                </a:lnTo>
                <a:lnTo>
                  <a:pt x="110996" y="81663"/>
                </a:lnTo>
                <a:lnTo>
                  <a:pt x="110778" y="82480"/>
                </a:lnTo>
                <a:lnTo>
                  <a:pt x="110591" y="83414"/>
                </a:lnTo>
                <a:lnTo>
                  <a:pt x="110404" y="84349"/>
                </a:lnTo>
                <a:lnTo>
                  <a:pt x="110248" y="85166"/>
                </a:lnTo>
                <a:lnTo>
                  <a:pt x="109781" y="86684"/>
                </a:lnTo>
                <a:lnTo>
                  <a:pt x="109407" y="88319"/>
                </a:lnTo>
                <a:lnTo>
                  <a:pt x="109126" y="88903"/>
                </a:lnTo>
                <a:lnTo>
                  <a:pt x="108877" y="89721"/>
                </a:lnTo>
                <a:lnTo>
                  <a:pt x="108628" y="90305"/>
                </a:lnTo>
                <a:lnTo>
                  <a:pt x="108410" y="91005"/>
                </a:lnTo>
                <a:lnTo>
                  <a:pt x="108129" y="91472"/>
                </a:lnTo>
                <a:lnTo>
                  <a:pt x="107880" y="92056"/>
                </a:lnTo>
                <a:lnTo>
                  <a:pt x="107599" y="92640"/>
                </a:lnTo>
                <a:lnTo>
                  <a:pt x="107350" y="93224"/>
                </a:lnTo>
                <a:lnTo>
                  <a:pt x="107039" y="93574"/>
                </a:lnTo>
                <a:lnTo>
                  <a:pt x="106758" y="94041"/>
                </a:lnTo>
                <a:lnTo>
                  <a:pt x="106446" y="94275"/>
                </a:lnTo>
                <a:lnTo>
                  <a:pt x="106166" y="94742"/>
                </a:lnTo>
                <a:lnTo>
                  <a:pt x="105854" y="95093"/>
                </a:lnTo>
                <a:lnTo>
                  <a:pt x="105574" y="95326"/>
                </a:lnTo>
                <a:lnTo>
                  <a:pt x="105262" y="95676"/>
                </a:lnTo>
                <a:lnTo>
                  <a:pt x="104982" y="96144"/>
                </a:lnTo>
                <a:lnTo>
                  <a:pt x="104608" y="96260"/>
                </a:lnTo>
                <a:lnTo>
                  <a:pt x="104327" y="96377"/>
                </a:lnTo>
                <a:lnTo>
                  <a:pt x="103985" y="96494"/>
                </a:lnTo>
                <a:lnTo>
                  <a:pt x="103704" y="96844"/>
                </a:lnTo>
                <a:lnTo>
                  <a:pt x="103393" y="96844"/>
                </a:lnTo>
                <a:lnTo>
                  <a:pt x="103050" y="96961"/>
                </a:lnTo>
                <a:lnTo>
                  <a:pt x="102738" y="97195"/>
                </a:lnTo>
                <a:lnTo>
                  <a:pt x="102458" y="97311"/>
                </a:lnTo>
                <a:lnTo>
                  <a:pt x="102115" y="97311"/>
                </a:lnTo>
                <a:lnTo>
                  <a:pt x="101835" y="97311"/>
                </a:lnTo>
                <a:lnTo>
                  <a:pt x="101461" y="97311"/>
                </a:lnTo>
                <a:lnTo>
                  <a:pt x="101180" y="97311"/>
                </a:lnTo>
                <a:lnTo>
                  <a:pt x="100868" y="97195"/>
                </a:lnTo>
                <a:lnTo>
                  <a:pt x="100557" y="97195"/>
                </a:lnTo>
                <a:lnTo>
                  <a:pt x="100245" y="96961"/>
                </a:lnTo>
                <a:lnTo>
                  <a:pt x="99965" y="96961"/>
                </a:lnTo>
                <a:lnTo>
                  <a:pt x="99622" y="96728"/>
                </a:lnTo>
                <a:lnTo>
                  <a:pt x="99342" y="96494"/>
                </a:lnTo>
                <a:lnTo>
                  <a:pt x="99030" y="96377"/>
                </a:lnTo>
                <a:lnTo>
                  <a:pt x="98749" y="96260"/>
                </a:lnTo>
                <a:lnTo>
                  <a:pt x="98469" y="95910"/>
                </a:lnTo>
                <a:lnTo>
                  <a:pt x="98189" y="95793"/>
                </a:lnTo>
                <a:lnTo>
                  <a:pt x="97970" y="95560"/>
                </a:lnTo>
                <a:lnTo>
                  <a:pt x="97722" y="95327"/>
                </a:lnTo>
                <a:lnTo>
                  <a:pt x="97695" y="95438"/>
                </a:lnTo>
                <a:lnTo>
                  <a:pt x="96722" y="94138"/>
                </a:lnTo>
                <a:lnTo>
                  <a:pt x="96717" y="94031"/>
                </a:lnTo>
                <a:lnTo>
                  <a:pt x="96444" y="93574"/>
                </a:lnTo>
                <a:lnTo>
                  <a:pt x="96163" y="93107"/>
                </a:lnTo>
                <a:lnTo>
                  <a:pt x="95883" y="92874"/>
                </a:lnTo>
                <a:lnTo>
                  <a:pt x="95633" y="92523"/>
                </a:lnTo>
                <a:lnTo>
                  <a:pt x="95353" y="92056"/>
                </a:lnTo>
                <a:lnTo>
                  <a:pt x="95135" y="91823"/>
                </a:lnTo>
                <a:lnTo>
                  <a:pt x="94854" y="91472"/>
                </a:lnTo>
                <a:lnTo>
                  <a:pt x="94605" y="91355"/>
                </a:lnTo>
                <a:lnTo>
                  <a:pt x="94293" y="90888"/>
                </a:lnTo>
                <a:lnTo>
                  <a:pt x="94044" y="90772"/>
                </a:lnTo>
                <a:lnTo>
                  <a:pt x="93732" y="90421"/>
                </a:lnTo>
                <a:lnTo>
                  <a:pt x="93483" y="90305"/>
                </a:lnTo>
                <a:lnTo>
                  <a:pt x="93203" y="89954"/>
                </a:lnTo>
                <a:lnTo>
                  <a:pt x="92922" y="89837"/>
                </a:lnTo>
                <a:lnTo>
                  <a:pt x="92673" y="89721"/>
                </a:lnTo>
                <a:lnTo>
                  <a:pt x="92424" y="89721"/>
                </a:lnTo>
                <a:lnTo>
                  <a:pt x="92112" y="89370"/>
                </a:lnTo>
                <a:lnTo>
                  <a:pt x="91863" y="89254"/>
                </a:lnTo>
                <a:lnTo>
                  <a:pt x="91551" y="89137"/>
                </a:lnTo>
                <a:lnTo>
                  <a:pt x="91302" y="89137"/>
                </a:lnTo>
                <a:lnTo>
                  <a:pt x="91021" y="89137"/>
                </a:lnTo>
                <a:lnTo>
                  <a:pt x="90741" y="89137"/>
                </a:lnTo>
                <a:lnTo>
                  <a:pt x="90460" y="89137"/>
                </a:lnTo>
                <a:lnTo>
                  <a:pt x="90211" y="89137"/>
                </a:lnTo>
                <a:lnTo>
                  <a:pt x="89900" y="88903"/>
                </a:lnTo>
                <a:lnTo>
                  <a:pt x="89619" y="88903"/>
                </a:lnTo>
                <a:lnTo>
                  <a:pt x="89339" y="88903"/>
                </a:lnTo>
                <a:lnTo>
                  <a:pt x="89120" y="88903"/>
                </a:lnTo>
                <a:lnTo>
                  <a:pt x="88840" y="88903"/>
                </a:lnTo>
                <a:lnTo>
                  <a:pt x="88560" y="89137"/>
                </a:lnTo>
                <a:lnTo>
                  <a:pt x="88279" y="89254"/>
                </a:lnTo>
                <a:lnTo>
                  <a:pt x="88030" y="89370"/>
                </a:lnTo>
                <a:lnTo>
                  <a:pt x="87718" y="89370"/>
                </a:lnTo>
                <a:lnTo>
                  <a:pt x="87438" y="89370"/>
                </a:lnTo>
                <a:lnTo>
                  <a:pt x="87157" y="89487"/>
                </a:lnTo>
                <a:lnTo>
                  <a:pt x="86908" y="89721"/>
                </a:lnTo>
                <a:lnTo>
                  <a:pt x="86628" y="89837"/>
                </a:lnTo>
                <a:lnTo>
                  <a:pt x="86347" y="89954"/>
                </a:lnTo>
                <a:lnTo>
                  <a:pt x="86067" y="90188"/>
                </a:lnTo>
                <a:lnTo>
                  <a:pt x="85848" y="90421"/>
                </a:lnTo>
                <a:lnTo>
                  <a:pt x="85568" y="90421"/>
                </a:lnTo>
                <a:lnTo>
                  <a:pt x="85288" y="90772"/>
                </a:lnTo>
                <a:lnTo>
                  <a:pt x="85007" y="90888"/>
                </a:lnTo>
                <a:lnTo>
                  <a:pt x="84758" y="91122"/>
                </a:lnTo>
                <a:lnTo>
                  <a:pt x="84540" y="91355"/>
                </a:lnTo>
                <a:lnTo>
                  <a:pt x="84290" y="91823"/>
                </a:lnTo>
                <a:lnTo>
                  <a:pt x="84041" y="91939"/>
                </a:lnTo>
                <a:lnTo>
                  <a:pt x="83823" y="92406"/>
                </a:lnTo>
                <a:lnTo>
                  <a:pt x="83542" y="92523"/>
                </a:lnTo>
                <a:lnTo>
                  <a:pt x="83293" y="92874"/>
                </a:lnTo>
                <a:lnTo>
                  <a:pt x="83013" y="93107"/>
                </a:lnTo>
                <a:lnTo>
                  <a:pt x="82763" y="93574"/>
                </a:lnTo>
                <a:lnTo>
                  <a:pt x="82545" y="93808"/>
                </a:lnTo>
                <a:lnTo>
                  <a:pt x="82296" y="94158"/>
                </a:lnTo>
                <a:lnTo>
                  <a:pt x="82047" y="94625"/>
                </a:lnTo>
                <a:lnTo>
                  <a:pt x="81860" y="95093"/>
                </a:lnTo>
                <a:lnTo>
                  <a:pt x="81610" y="95326"/>
                </a:lnTo>
                <a:lnTo>
                  <a:pt x="81392" y="95793"/>
                </a:lnTo>
                <a:lnTo>
                  <a:pt x="81143" y="96260"/>
                </a:lnTo>
                <a:lnTo>
                  <a:pt x="80925" y="96728"/>
                </a:lnTo>
                <a:lnTo>
                  <a:pt x="80489" y="97545"/>
                </a:lnTo>
                <a:lnTo>
                  <a:pt x="80146" y="98596"/>
                </a:lnTo>
                <a:lnTo>
                  <a:pt x="80146" y="98362"/>
                </a:lnTo>
                <a:lnTo>
                  <a:pt x="80208" y="98012"/>
                </a:lnTo>
                <a:lnTo>
                  <a:pt x="80302" y="97428"/>
                </a:lnTo>
                <a:lnTo>
                  <a:pt x="80489" y="96728"/>
                </a:lnTo>
                <a:lnTo>
                  <a:pt x="80676" y="95676"/>
                </a:lnTo>
                <a:lnTo>
                  <a:pt x="80925" y="94509"/>
                </a:lnTo>
                <a:lnTo>
                  <a:pt x="81205" y="93107"/>
                </a:lnTo>
                <a:lnTo>
                  <a:pt x="81579" y="91823"/>
                </a:lnTo>
                <a:lnTo>
                  <a:pt x="81735" y="90888"/>
                </a:lnTo>
                <a:lnTo>
                  <a:pt x="81922" y="89954"/>
                </a:lnTo>
                <a:lnTo>
                  <a:pt x="82109" y="89137"/>
                </a:lnTo>
                <a:lnTo>
                  <a:pt x="82327" y="88319"/>
                </a:lnTo>
                <a:lnTo>
                  <a:pt x="82545" y="87502"/>
                </a:lnTo>
                <a:lnTo>
                  <a:pt x="82763" y="86567"/>
                </a:lnTo>
                <a:lnTo>
                  <a:pt x="83013" y="85633"/>
                </a:lnTo>
                <a:lnTo>
                  <a:pt x="83293" y="84816"/>
                </a:lnTo>
                <a:lnTo>
                  <a:pt x="83542" y="83765"/>
                </a:lnTo>
                <a:lnTo>
                  <a:pt x="83761" y="82714"/>
                </a:lnTo>
                <a:lnTo>
                  <a:pt x="84010" y="81780"/>
                </a:lnTo>
                <a:lnTo>
                  <a:pt x="84322" y="80845"/>
                </a:lnTo>
                <a:lnTo>
                  <a:pt x="84571" y="79794"/>
                </a:lnTo>
                <a:lnTo>
                  <a:pt x="84882" y="78743"/>
                </a:lnTo>
                <a:lnTo>
                  <a:pt x="85163" y="77926"/>
                </a:lnTo>
                <a:lnTo>
                  <a:pt x="85537" y="76991"/>
                </a:lnTo>
                <a:lnTo>
                  <a:pt x="85817" y="75941"/>
                </a:lnTo>
                <a:lnTo>
                  <a:pt x="86129" y="74890"/>
                </a:lnTo>
                <a:lnTo>
                  <a:pt x="86409" y="73838"/>
                </a:lnTo>
                <a:lnTo>
                  <a:pt x="86752" y="73021"/>
                </a:lnTo>
                <a:lnTo>
                  <a:pt x="87064" y="71970"/>
                </a:lnTo>
                <a:lnTo>
                  <a:pt x="87438" y="71036"/>
                </a:lnTo>
                <a:lnTo>
                  <a:pt x="87780" y="70101"/>
                </a:lnTo>
                <a:lnTo>
                  <a:pt x="88154" y="69284"/>
                </a:lnTo>
                <a:lnTo>
                  <a:pt x="88497" y="68233"/>
                </a:lnTo>
                <a:lnTo>
                  <a:pt x="88871" y="67299"/>
                </a:lnTo>
                <a:lnTo>
                  <a:pt x="89245" y="66365"/>
                </a:lnTo>
                <a:lnTo>
                  <a:pt x="89588" y="65664"/>
                </a:lnTo>
                <a:lnTo>
                  <a:pt x="89962" y="64730"/>
                </a:lnTo>
                <a:lnTo>
                  <a:pt x="90336" y="64146"/>
                </a:lnTo>
                <a:lnTo>
                  <a:pt x="90741" y="63445"/>
                </a:lnTo>
                <a:lnTo>
                  <a:pt x="91146" y="62861"/>
                </a:lnTo>
                <a:lnTo>
                  <a:pt x="91489" y="62044"/>
                </a:lnTo>
                <a:lnTo>
                  <a:pt x="91894" y="61460"/>
                </a:lnTo>
                <a:lnTo>
                  <a:pt x="92299" y="60759"/>
                </a:lnTo>
                <a:lnTo>
                  <a:pt x="92704" y="60292"/>
                </a:lnTo>
                <a:lnTo>
                  <a:pt x="93109" y="59825"/>
                </a:lnTo>
                <a:lnTo>
                  <a:pt x="93483" y="59358"/>
                </a:lnTo>
                <a:lnTo>
                  <a:pt x="93888" y="58891"/>
                </a:lnTo>
                <a:lnTo>
                  <a:pt x="94324" y="58657"/>
                </a:lnTo>
                <a:lnTo>
                  <a:pt x="94730" y="58190"/>
                </a:lnTo>
                <a:lnTo>
                  <a:pt x="95166" y="58073"/>
                </a:lnTo>
                <a:lnTo>
                  <a:pt x="95571" y="57840"/>
                </a:lnTo>
                <a:lnTo>
                  <a:pt x="96007" y="57840"/>
                </a:lnTo>
                <a:lnTo>
                  <a:pt x="96412" y="57723"/>
                </a:lnTo>
                <a:lnTo>
                  <a:pt x="96880" y="57723"/>
                </a:lnTo>
                <a:lnTo>
                  <a:pt x="97285" y="57840"/>
                </a:lnTo>
                <a:lnTo>
                  <a:pt x="97752" y="58190"/>
                </a:lnTo>
                <a:lnTo>
                  <a:pt x="98126" y="58190"/>
                </a:lnTo>
                <a:lnTo>
                  <a:pt x="98531" y="58540"/>
                </a:lnTo>
                <a:lnTo>
                  <a:pt x="98874" y="58657"/>
                </a:lnTo>
                <a:lnTo>
                  <a:pt x="99279" y="59124"/>
                </a:lnTo>
                <a:lnTo>
                  <a:pt x="99591" y="59241"/>
                </a:lnTo>
                <a:lnTo>
                  <a:pt x="99902" y="59591"/>
                </a:lnTo>
                <a:lnTo>
                  <a:pt x="100245" y="59942"/>
                </a:lnTo>
                <a:lnTo>
                  <a:pt x="100557" y="60409"/>
                </a:lnTo>
                <a:lnTo>
                  <a:pt x="100775" y="60876"/>
                </a:lnTo>
                <a:lnTo>
                  <a:pt x="101024" y="61343"/>
                </a:lnTo>
                <a:lnTo>
                  <a:pt x="101274" y="61810"/>
                </a:lnTo>
                <a:lnTo>
                  <a:pt x="101554" y="62277"/>
                </a:lnTo>
                <a:lnTo>
                  <a:pt x="101897" y="63211"/>
                </a:lnTo>
                <a:lnTo>
                  <a:pt x="102302" y="64496"/>
                </a:lnTo>
                <a:lnTo>
                  <a:pt x="102551" y="65547"/>
                </a:lnTo>
                <a:lnTo>
                  <a:pt x="102769" y="66832"/>
                </a:lnTo>
                <a:lnTo>
                  <a:pt x="102988" y="68233"/>
                </a:lnTo>
                <a:lnTo>
                  <a:pt x="103143" y="69518"/>
                </a:lnTo>
                <a:lnTo>
                  <a:pt x="103206" y="70919"/>
                </a:lnTo>
                <a:lnTo>
                  <a:pt x="103268" y="72203"/>
                </a:lnTo>
                <a:lnTo>
                  <a:pt x="103268" y="73722"/>
                </a:lnTo>
                <a:lnTo>
                  <a:pt x="103299" y="75240"/>
                </a:lnTo>
                <a:lnTo>
                  <a:pt x="103206" y="76524"/>
                </a:lnTo>
                <a:lnTo>
                  <a:pt x="103143" y="77926"/>
                </a:lnTo>
                <a:lnTo>
                  <a:pt x="103019" y="79210"/>
                </a:lnTo>
                <a:lnTo>
                  <a:pt x="102925" y="80612"/>
                </a:lnTo>
                <a:lnTo>
                  <a:pt x="102769" y="81780"/>
                </a:lnTo>
                <a:lnTo>
                  <a:pt x="102614" y="82947"/>
                </a:lnTo>
                <a:lnTo>
                  <a:pt x="102458" y="84115"/>
                </a:lnTo>
                <a:lnTo>
                  <a:pt x="102302" y="85400"/>
                </a:lnTo>
                <a:lnTo>
                  <a:pt x="102115" y="86217"/>
                </a:lnTo>
                <a:lnTo>
                  <a:pt x="101897" y="87151"/>
                </a:lnTo>
                <a:lnTo>
                  <a:pt x="101710" y="87852"/>
                </a:lnTo>
                <a:lnTo>
                  <a:pt x="101554" y="88670"/>
                </a:lnTo>
                <a:lnTo>
                  <a:pt x="101180" y="89721"/>
                </a:lnTo>
                <a:lnTo>
                  <a:pt x="100900" y="90305"/>
                </a:lnTo>
                <a:lnTo>
                  <a:pt x="100993" y="90305"/>
                </a:lnTo>
                <a:lnTo>
                  <a:pt x="101274" y="90421"/>
                </a:lnTo>
                <a:lnTo>
                  <a:pt x="101429" y="90421"/>
                </a:lnTo>
                <a:lnTo>
                  <a:pt x="101679" y="90421"/>
                </a:lnTo>
                <a:lnTo>
                  <a:pt x="101897" y="90421"/>
                </a:lnTo>
                <a:lnTo>
                  <a:pt x="102271" y="90538"/>
                </a:lnTo>
                <a:lnTo>
                  <a:pt x="102551" y="90421"/>
                </a:lnTo>
                <a:lnTo>
                  <a:pt x="102894" y="90421"/>
                </a:lnTo>
                <a:lnTo>
                  <a:pt x="103268" y="90305"/>
                </a:lnTo>
                <a:lnTo>
                  <a:pt x="103642" y="90305"/>
                </a:lnTo>
                <a:lnTo>
                  <a:pt x="104047" y="89954"/>
                </a:lnTo>
                <a:lnTo>
                  <a:pt x="104483" y="89721"/>
                </a:lnTo>
                <a:lnTo>
                  <a:pt x="104888" y="89370"/>
                </a:lnTo>
                <a:lnTo>
                  <a:pt x="105325" y="89137"/>
                </a:lnTo>
                <a:lnTo>
                  <a:pt x="105730" y="88319"/>
                </a:lnTo>
                <a:lnTo>
                  <a:pt x="106135" y="87735"/>
                </a:lnTo>
                <a:lnTo>
                  <a:pt x="106540" y="87035"/>
                </a:lnTo>
                <a:lnTo>
                  <a:pt x="106976" y="86217"/>
                </a:lnTo>
                <a:lnTo>
                  <a:pt x="107319" y="85166"/>
                </a:lnTo>
                <a:lnTo>
                  <a:pt x="107724" y="83998"/>
                </a:lnTo>
                <a:lnTo>
                  <a:pt x="108067" y="82714"/>
                </a:lnTo>
                <a:lnTo>
                  <a:pt x="108441" y="81429"/>
                </a:lnTo>
                <a:lnTo>
                  <a:pt x="108565" y="80612"/>
                </a:lnTo>
                <a:lnTo>
                  <a:pt x="108721" y="79794"/>
                </a:lnTo>
                <a:lnTo>
                  <a:pt x="108846" y="78977"/>
                </a:lnTo>
                <a:lnTo>
                  <a:pt x="109002" y="78159"/>
                </a:lnTo>
                <a:lnTo>
                  <a:pt x="109126" y="77108"/>
                </a:lnTo>
                <a:lnTo>
                  <a:pt x="109251" y="76291"/>
                </a:lnTo>
                <a:lnTo>
                  <a:pt x="109345" y="75240"/>
                </a:lnTo>
                <a:lnTo>
                  <a:pt x="109469" y="74189"/>
                </a:lnTo>
                <a:lnTo>
                  <a:pt x="109532" y="73021"/>
                </a:lnTo>
                <a:lnTo>
                  <a:pt x="109594" y="71736"/>
                </a:lnTo>
                <a:lnTo>
                  <a:pt x="109687" y="70568"/>
                </a:lnTo>
                <a:lnTo>
                  <a:pt x="109750" y="69401"/>
                </a:lnTo>
                <a:lnTo>
                  <a:pt x="109781" y="68000"/>
                </a:lnTo>
                <a:lnTo>
                  <a:pt x="109843" y="66715"/>
                </a:lnTo>
                <a:lnTo>
                  <a:pt x="109874" y="65313"/>
                </a:lnTo>
                <a:lnTo>
                  <a:pt x="109905" y="64029"/>
                </a:lnTo>
                <a:lnTo>
                  <a:pt x="109874" y="62394"/>
                </a:lnTo>
                <a:lnTo>
                  <a:pt x="109843" y="60876"/>
                </a:lnTo>
                <a:lnTo>
                  <a:pt x="109750" y="59591"/>
                </a:lnTo>
                <a:lnTo>
                  <a:pt x="109687" y="58190"/>
                </a:lnTo>
                <a:lnTo>
                  <a:pt x="109532" y="56672"/>
                </a:lnTo>
                <a:lnTo>
                  <a:pt x="109407" y="55387"/>
                </a:lnTo>
                <a:lnTo>
                  <a:pt x="109189" y="54219"/>
                </a:lnTo>
                <a:lnTo>
                  <a:pt x="109033" y="52935"/>
                </a:lnTo>
                <a:lnTo>
                  <a:pt x="108784" y="51650"/>
                </a:lnTo>
                <a:lnTo>
                  <a:pt x="108565" y="50482"/>
                </a:lnTo>
                <a:lnTo>
                  <a:pt x="108285" y="49198"/>
                </a:lnTo>
                <a:lnTo>
                  <a:pt x="108005" y="48380"/>
                </a:lnTo>
                <a:lnTo>
                  <a:pt x="107631" y="47096"/>
                </a:lnTo>
                <a:lnTo>
                  <a:pt x="107319" y="46278"/>
                </a:lnTo>
                <a:lnTo>
                  <a:pt x="106976" y="45344"/>
                </a:lnTo>
                <a:lnTo>
                  <a:pt x="106633" y="44410"/>
                </a:lnTo>
                <a:lnTo>
                  <a:pt x="106197" y="43359"/>
                </a:lnTo>
                <a:lnTo>
                  <a:pt x="105823" y="42541"/>
                </a:lnTo>
                <a:lnTo>
                  <a:pt x="105356" y="41607"/>
                </a:lnTo>
                <a:lnTo>
                  <a:pt x="104982" y="40906"/>
                </a:lnTo>
                <a:lnTo>
                  <a:pt x="104483" y="40089"/>
                </a:lnTo>
                <a:lnTo>
                  <a:pt x="104016" y="39505"/>
                </a:lnTo>
                <a:lnTo>
                  <a:pt x="103548" y="38804"/>
                </a:lnTo>
                <a:lnTo>
                  <a:pt x="103112" y="38337"/>
                </a:lnTo>
                <a:lnTo>
                  <a:pt x="102582" y="37637"/>
                </a:lnTo>
                <a:lnTo>
                  <a:pt x="102053" y="37053"/>
                </a:lnTo>
                <a:lnTo>
                  <a:pt x="101554" y="36586"/>
                </a:lnTo>
                <a:lnTo>
                  <a:pt x="101024" y="36118"/>
                </a:lnTo>
                <a:lnTo>
                  <a:pt x="100463" y="35651"/>
                </a:lnTo>
                <a:lnTo>
                  <a:pt x="99902" y="35301"/>
                </a:lnTo>
                <a:lnTo>
                  <a:pt x="99342" y="35067"/>
                </a:lnTo>
                <a:lnTo>
                  <a:pt x="98843" y="34951"/>
                </a:lnTo>
                <a:lnTo>
                  <a:pt x="98251" y="34483"/>
                </a:lnTo>
                <a:lnTo>
                  <a:pt x="97628" y="34367"/>
                </a:lnTo>
                <a:lnTo>
                  <a:pt x="97036" y="34016"/>
                </a:lnTo>
                <a:lnTo>
                  <a:pt x="96475" y="34016"/>
                </a:lnTo>
                <a:lnTo>
                  <a:pt x="95883" y="33899"/>
                </a:lnTo>
                <a:lnTo>
                  <a:pt x="95291" y="33899"/>
                </a:lnTo>
                <a:lnTo>
                  <a:pt x="94698" y="33899"/>
                </a:lnTo>
                <a:lnTo>
                  <a:pt x="94138" y="34016"/>
                </a:lnTo>
                <a:lnTo>
                  <a:pt x="93545" y="34016"/>
                </a:lnTo>
                <a:lnTo>
                  <a:pt x="92922" y="34016"/>
                </a:lnTo>
                <a:lnTo>
                  <a:pt x="92330" y="34133"/>
                </a:lnTo>
                <a:lnTo>
                  <a:pt x="91769" y="34483"/>
                </a:lnTo>
                <a:lnTo>
                  <a:pt x="91177" y="34717"/>
                </a:lnTo>
                <a:lnTo>
                  <a:pt x="90585" y="35067"/>
                </a:lnTo>
                <a:lnTo>
                  <a:pt x="90024" y="35534"/>
                </a:lnTo>
                <a:lnTo>
                  <a:pt x="89494" y="36002"/>
                </a:lnTo>
                <a:lnTo>
                  <a:pt x="88902" y="36352"/>
                </a:lnTo>
                <a:lnTo>
                  <a:pt x="88341" y="36819"/>
                </a:lnTo>
                <a:lnTo>
                  <a:pt x="87780" y="37286"/>
                </a:lnTo>
                <a:lnTo>
                  <a:pt x="87282" y="37987"/>
                </a:lnTo>
                <a:lnTo>
                  <a:pt x="86721" y="38688"/>
                </a:lnTo>
                <a:lnTo>
                  <a:pt x="86191" y="39388"/>
                </a:lnTo>
                <a:lnTo>
                  <a:pt x="85693" y="40089"/>
                </a:lnTo>
                <a:lnTo>
                  <a:pt x="85194" y="41023"/>
                </a:lnTo>
                <a:lnTo>
                  <a:pt x="84695" y="41724"/>
                </a:lnTo>
                <a:lnTo>
                  <a:pt x="84197" y="42658"/>
                </a:lnTo>
                <a:lnTo>
                  <a:pt x="83761" y="43592"/>
                </a:lnTo>
                <a:lnTo>
                  <a:pt x="83324" y="44643"/>
                </a:lnTo>
                <a:lnTo>
                  <a:pt x="82888" y="45461"/>
                </a:lnTo>
                <a:lnTo>
                  <a:pt x="82483" y="46745"/>
                </a:lnTo>
                <a:lnTo>
                  <a:pt x="82109" y="47913"/>
                </a:lnTo>
                <a:lnTo>
                  <a:pt x="81735" y="49198"/>
                </a:lnTo>
                <a:lnTo>
                  <a:pt x="81330" y="50249"/>
                </a:lnTo>
                <a:lnTo>
                  <a:pt x="80987" y="51533"/>
                </a:lnTo>
                <a:lnTo>
                  <a:pt x="80613" y="52468"/>
                </a:lnTo>
                <a:lnTo>
                  <a:pt x="80270" y="53752"/>
                </a:lnTo>
                <a:lnTo>
                  <a:pt x="79897" y="54570"/>
                </a:lnTo>
                <a:lnTo>
                  <a:pt x="79554" y="55854"/>
                </a:lnTo>
                <a:lnTo>
                  <a:pt x="79180" y="56672"/>
                </a:lnTo>
                <a:lnTo>
                  <a:pt x="78868" y="57840"/>
                </a:lnTo>
                <a:lnTo>
                  <a:pt x="78494" y="58774"/>
                </a:lnTo>
                <a:lnTo>
                  <a:pt x="78151" y="59825"/>
                </a:lnTo>
                <a:lnTo>
                  <a:pt x="77840" y="60759"/>
                </a:lnTo>
                <a:lnTo>
                  <a:pt x="77528" y="61810"/>
                </a:lnTo>
                <a:lnTo>
                  <a:pt x="77154" y="62627"/>
                </a:lnTo>
                <a:lnTo>
                  <a:pt x="76843" y="63562"/>
                </a:lnTo>
                <a:lnTo>
                  <a:pt x="76531" y="64496"/>
                </a:lnTo>
                <a:lnTo>
                  <a:pt x="76251" y="65313"/>
                </a:lnTo>
                <a:lnTo>
                  <a:pt x="75877" y="66131"/>
                </a:lnTo>
                <a:lnTo>
                  <a:pt x="75596" y="66832"/>
                </a:lnTo>
                <a:lnTo>
                  <a:pt x="75285" y="67649"/>
                </a:lnTo>
                <a:lnTo>
                  <a:pt x="74973" y="68467"/>
                </a:lnTo>
                <a:lnTo>
                  <a:pt x="74693" y="69284"/>
                </a:lnTo>
                <a:lnTo>
                  <a:pt x="74350" y="69985"/>
                </a:lnTo>
                <a:lnTo>
                  <a:pt x="74007" y="70685"/>
                </a:lnTo>
                <a:lnTo>
                  <a:pt x="73758" y="71620"/>
                </a:lnTo>
                <a:lnTo>
                  <a:pt x="73446" y="72203"/>
                </a:lnTo>
                <a:lnTo>
                  <a:pt x="73134" y="72787"/>
                </a:lnTo>
                <a:lnTo>
                  <a:pt x="72823" y="73371"/>
                </a:lnTo>
                <a:lnTo>
                  <a:pt x="72542" y="74189"/>
                </a:lnTo>
                <a:lnTo>
                  <a:pt x="72200" y="74773"/>
                </a:lnTo>
                <a:lnTo>
                  <a:pt x="71919" y="75357"/>
                </a:lnTo>
                <a:lnTo>
                  <a:pt x="71607" y="75941"/>
                </a:lnTo>
                <a:lnTo>
                  <a:pt x="71327" y="76758"/>
                </a:lnTo>
                <a:lnTo>
                  <a:pt x="70984" y="77108"/>
                </a:lnTo>
                <a:lnTo>
                  <a:pt x="70673" y="77575"/>
                </a:lnTo>
                <a:lnTo>
                  <a:pt x="70330" y="78042"/>
                </a:lnTo>
                <a:lnTo>
                  <a:pt x="70018" y="78626"/>
                </a:lnTo>
                <a:lnTo>
                  <a:pt x="69707" y="79094"/>
                </a:lnTo>
                <a:lnTo>
                  <a:pt x="69395" y="79561"/>
                </a:lnTo>
                <a:lnTo>
                  <a:pt x="69052" y="80028"/>
                </a:lnTo>
                <a:lnTo>
                  <a:pt x="68741" y="80378"/>
                </a:lnTo>
                <a:lnTo>
                  <a:pt x="68398" y="80729"/>
                </a:lnTo>
                <a:lnTo>
                  <a:pt x="68055" y="81196"/>
                </a:lnTo>
                <a:lnTo>
                  <a:pt x="67743" y="81429"/>
                </a:lnTo>
                <a:lnTo>
                  <a:pt x="67432" y="81896"/>
                </a:lnTo>
                <a:lnTo>
                  <a:pt x="67058" y="82247"/>
                </a:lnTo>
                <a:lnTo>
                  <a:pt x="66746" y="82714"/>
                </a:lnTo>
                <a:lnTo>
                  <a:pt x="66403" y="82947"/>
                </a:lnTo>
                <a:lnTo>
                  <a:pt x="66061" y="83414"/>
                </a:lnTo>
                <a:lnTo>
                  <a:pt x="65687" y="83531"/>
                </a:lnTo>
                <a:lnTo>
                  <a:pt x="65313" y="83998"/>
                </a:lnTo>
                <a:lnTo>
                  <a:pt x="64970" y="84115"/>
                </a:lnTo>
                <a:lnTo>
                  <a:pt x="64596" y="84582"/>
                </a:lnTo>
                <a:lnTo>
                  <a:pt x="64191" y="84816"/>
                </a:lnTo>
                <a:lnTo>
                  <a:pt x="63848" y="85049"/>
                </a:lnTo>
                <a:lnTo>
                  <a:pt x="63443" y="85400"/>
                </a:lnTo>
                <a:lnTo>
                  <a:pt x="63100" y="85633"/>
                </a:lnTo>
                <a:lnTo>
                  <a:pt x="62633" y="85750"/>
                </a:lnTo>
                <a:lnTo>
                  <a:pt x="62259" y="85984"/>
                </a:lnTo>
                <a:lnTo>
                  <a:pt x="61854" y="86100"/>
                </a:lnTo>
                <a:lnTo>
                  <a:pt x="61449" y="86451"/>
                </a:lnTo>
                <a:lnTo>
                  <a:pt x="61012" y="86567"/>
                </a:lnTo>
                <a:lnTo>
                  <a:pt x="60607" y="86684"/>
                </a:lnTo>
                <a:lnTo>
                  <a:pt x="60171" y="86801"/>
                </a:lnTo>
                <a:lnTo>
                  <a:pt x="59766" y="87151"/>
                </a:lnTo>
                <a:lnTo>
                  <a:pt x="59299" y="87151"/>
                </a:lnTo>
                <a:lnTo>
                  <a:pt x="58831" y="87151"/>
                </a:lnTo>
                <a:lnTo>
                  <a:pt x="58333" y="87035"/>
                </a:lnTo>
                <a:lnTo>
                  <a:pt x="57896" y="87035"/>
                </a:lnTo>
                <a:lnTo>
                  <a:pt x="57429" y="86684"/>
                </a:lnTo>
                <a:lnTo>
                  <a:pt x="56961" y="86567"/>
                </a:lnTo>
                <a:lnTo>
                  <a:pt x="56463" y="86451"/>
                </a:lnTo>
                <a:lnTo>
                  <a:pt x="56027" y="86217"/>
                </a:lnTo>
                <a:lnTo>
                  <a:pt x="55559" y="85750"/>
                </a:lnTo>
                <a:lnTo>
                  <a:pt x="55061" y="85400"/>
                </a:lnTo>
                <a:lnTo>
                  <a:pt x="54593" y="84932"/>
                </a:lnTo>
                <a:lnTo>
                  <a:pt x="54126" y="84465"/>
                </a:lnTo>
                <a:lnTo>
                  <a:pt x="53627" y="83882"/>
                </a:lnTo>
                <a:lnTo>
                  <a:pt x="53160" y="83414"/>
                </a:lnTo>
                <a:lnTo>
                  <a:pt x="52692" y="82831"/>
                </a:lnTo>
                <a:lnTo>
                  <a:pt x="52194" y="82364"/>
                </a:lnTo>
                <a:lnTo>
                  <a:pt x="51726" y="81663"/>
                </a:lnTo>
                <a:lnTo>
                  <a:pt x="51259" y="80845"/>
                </a:lnTo>
                <a:lnTo>
                  <a:pt x="50760" y="80145"/>
                </a:lnTo>
                <a:lnTo>
                  <a:pt x="50293" y="79561"/>
                </a:lnTo>
                <a:lnTo>
                  <a:pt x="49825" y="78743"/>
                </a:lnTo>
                <a:lnTo>
                  <a:pt x="49327" y="78042"/>
                </a:lnTo>
                <a:lnTo>
                  <a:pt x="48859" y="77342"/>
                </a:lnTo>
                <a:lnTo>
                  <a:pt x="48423" y="76524"/>
                </a:lnTo>
                <a:lnTo>
                  <a:pt x="47956" y="75707"/>
                </a:lnTo>
                <a:lnTo>
                  <a:pt x="47457" y="74773"/>
                </a:lnTo>
                <a:lnTo>
                  <a:pt x="47021" y="73838"/>
                </a:lnTo>
                <a:lnTo>
                  <a:pt x="46584" y="73138"/>
                </a:lnTo>
                <a:lnTo>
                  <a:pt x="46148" y="72203"/>
                </a:lnTo>
                <a:lnTo>
                  <a:pt x="45743" y="71269"/>
                </a:lnTo>
                <a:lnTo>
                  <a:pt x="45307" y="70452"/>
                </a:lnTo>
                <a:lnTo>
                  <a:pt x="44902" y="69634"/>
                </a:lnTo>
                <a:lnTo>
                  <a:pt x="44465" y="68817"/>
                </a:lnTo>
                <a:lnTo>
                  <a:pt x="44060" y="67883"/>
                </a:lnTo>
                <a:lnTo>
                  <a:pt x="43624" y="66948"/>
                </a:lnTo>
                <a:lnTo>
                  <a:pt x="43281" y="66131"/>
                </a:lnTo>
                <a:lnTo>
                  <a:pt x="42876" y="65197"/>
                </a:lnTo>
                <a:lnTo>
                  <a:pt x="42533" y="64262"/>
                </a:lnTo>
                <a:lnTo>
                  <a:pt x="42159" y="63445"/>
                </a:lnTo>
                <a:lnTo>
                  <a:pt x="41817" y="62511"/>
                </a:lnTo>
                <a:lnTo>
                  <a:pt x="41443" y="61577"/>
                </a:lnTo>
                <a:lnTo>
                  <a:pt x="41100" y="60759"/>
                </a:lnTo>
                <a:lnTo>
                  <a:pt x="40757" y="59942"/>
                </a:lnTo>
                <a:lnTo>
                  <a:pt x="40477" y="59241"/>
                </a:lnTo>
                <a:lnTo>
                  <a:pt x="40165" y="58307"/>
                </a:lnTo>
                <a:lnTo>
                  <a:pt x="39885" y="57723"/>
                </a:lnTo>
                <a:lnTo>
                  <a:pt x="39667" y="57022"/>
                </a:lnTo>
                <a:lnTo>
                  <a:pt x="39417" y="56438"/>
                </a:lnTo>
                <a:lnTo>
                  <a:pt x="39137" y="55621"/>
                </a:lnTo>
                <a:lnTo>
                  <a:pt x="38887" y="55037"/>
                </a:lnTo>
                <a:lnTo>
                  <a:pt x="38669" y="54336"/>
                </a:lnTo>
                <a:lnTo>
                  <a:pt x="38482" y="53869"/>
                </a:lnTo>
                <a:lnTo>
                  <a:pt x="38108" y="52818"/>
                </a:lnTo>
                <a:lnTo>
                  <a:pt x="37828" y="52117"/>
                </a:lnTo>
                <a:lnTo>
                  <a:pt x="37548" y="51183"/>
                </a:lnTo>
                <a:lnTo>
                  <a:pt x="37392" y="50716"/>
                </a:lnTo>
                <a:lnTo>
                  <a:pt x="37298" y="50482"/>
                </a:lnTo>
                <a:lnTo>
                  <a:pt x="37174" y="50132"/>
                </a:lnTo>
                <a:lnTo>
                  <a:pt x="37018" y="49665"/>
                </a:lnTo>
                <a:lnTo>
                  <a:pt x="36737" y="48964"/>
                </a:lnTo>
                <a:lnTo>
                  <a:pt x="36426" y="48147"/>
                </a:lnTo>
                <a:lnTo>
                  <a:pt x="36176" y="47563"/>
                </a:lnTo>
                <a:lnTo>
                  <a:pt x="35989" y="47096"/>
                </a:lnTo>
                <a:lnTo>
                  <a:pt x="35740" y="46512"/>
                </a:lnTo>
                <a:lnTo>
                  <a:pt x="35460" y="45928"/>
                </a:lnTo>
                <a:lnTo>
                  <a:pt x="35179" y="45227"/>
                </a:lnTo>
                <a:lnTo>
                  <a:pt x="34899" y="44643"/>
                </a:lnTo>
                <a:lnTo>
                  <a:pt x="34587" y="43826"/>
                </a:lnTo>
                <a:lnTo>
                  <a:pt x="34276" y="43242"/>
                </a:lnTo>
                <a:lnTo>
                  <a:pt x="33870" y="42424"/>
                </a:lnTo>
                <a:lnTo>
                  <a:pt x="33528" y="41607"/>
                </a:lnTo>
                <a:lnTo>
                  <a:pt x="33123" y="40906"/>
                </a:lnTo>
                <a:lnTo>
                  <a:pt x="32717" y="40322"/>
                </a:lnTo>
                <a:lnTo>
                  <a:pt x="32281" y="39388"/>
                </a:lnTo>
                <a:lnTo>
                  <a:pt x="31845" y="38688"/>
                </a:lnTo>
                <a:lnTo>
                  <a:pt x="31409" y="37870"/>
                </a:lnTo>
                <a:lnTo>
                  <a:pt x="30972" y="37286"/>
                </a:lnTo>
                <a:lnTo>
                  <a:pt x="30443" y="36352"/>
                </a:lnTo>
                <a:lnTo>
                  <a:pt x="29975" y="35768"/>
                </a:lnTo>
                <a:lnTo>
                  <a:pt x="29445" y="35067"/>
                </a:lnTo>
                <a:lnTo>
                  <a:pt x="28978" y="34600"/>
                </a:lnTo>
                <a:lnTo>
                  <a:pt x="28448" y="34016"/>
                </a:lnTo>
                <a:lnTo>
                  <a:pt x="27918" y="33432"/>
                </a:lnTo>
                <a:lnTo>
                  <a:pt x="27420" y="32965"/>
                </a:lnTo>
                <a:lnTo>
                  <a:pt x="26890" y="32615"/>
                </a:lnTo>
                <a:lnTo>
                  <a:pt x="26298" y="32265"/>
                </a:lnTo>
                <a:lnTo>
                  <a:pt x="25737" y="31798"/>
                </a:lnTo>
                <a:lnTo>
                  <a:pt x="25176" y="31330"/>
                </a:lnTo>
                <a:lnTo>
                  <a:pt x="24615" y="31214"/>
                </a:lnTo>
                <a:lnTo>
                  <a:pt x="24023" y="30863"/>
                </a:lnTo>
                <a:lnTo>
                  <a:pt x="23462" y="30747"/>
                </a:lnTo>
                <a:lnTo>
                  <a:pt x="22870" y="30747"/>
                </a:lnTo>
                <a:lnTo>
                  <a:pt x="22309" y="30863"/>
                </a:lnTo>
                <a:lnTo>
                  <a:pt x="21717" y="30863"/>
                </a:lnTo>
                <a:lnTo>
                  <a:pt x="21125" y="31214"/>
                </a:lnTo>
                <a:lnTo>
                  <a:pt x="20533" y="31447"/>
                </a:lnTo>
                <a:lnTo>
                  <a:pt x="19972" y="31914"/>
                </a:lnTo>
                <a:lnTo>
                  <a:pt x="19380" y="32381"/>
                </a:lnTo>
                <a:lnTo>
                  <a:pt x="18819" y="32965"/>
                </a:lnTo>
                <a:lnTo>
                  <a:pt x="18196" y="33549"/>
                </a:lnTo>
                <a:lnTo>
                  <a:pt x="17666" y="34483"/>
                </a:lnTo>
                <a:lnTo>
                  <a:pt x="17043" y="35184"/>
                </a:lnTo>
                <a:lnTo>
                  <a:pt x="16451" y="36235"/>
                </a:lnTo>
                <a:lnTo>
                  <a:pt x="15890" y="37286"/>
                </a:lnTo>
                <a:lnTo>
                  <a:pt x="15329" y="38688"/>
                </a:lnTo>
                <a:lnTo>
                  <a:pt x="14737" y="39972"/>
                </a:lnTo>
                <a:lnTo>
                  <a:pt x="14238" y="41490"/>
                </a:lnTo>
                <a:lnTo>
                  <a:pt x="13678" y="43125"/>
                </a:lnTo>
                <a:lnTo>
                  <a:pt x="13148" y="45111"/>
                </a:lnTo>
                <a:lnTo>
                  <a:pt x="13129" y="45169"/>
                </a:lnTo>
                <a:lnTo>
                  <a:pt x="13146" y="45481"/>
                </a:lnTo>
                <a:lnTo>
                  <a:pt x="12710" y="46996"/>
                </a:lnTo>
                <a:lnTo>
                  <a:pt x="12305" y="48511"/>
                </a:lnTo>
                <a:lnTo>
                  <a:pt x="11900" y="50026"/>
                </a:lnTo>
                <a:lnTo>
                  <a:pt x="11557" y="51657"/>
                </a:lnTo>
                <a:lnTo>
                  <a:pt x="11152" y="53172"/>
                </a:lnTo>
                <a:lnTo>
                  <a:pt x="10841" y="54804"/>
                </a:lnTo>
                <a:lnTo>
                  <a:pt x="10698" y="55337"/>
                </a:lnTo>
                <a:lnTo>
                  <a:pt x="10561" y="56088"/>
                </a:lnTo>
                <a:lnTo>
                  <a:pt x="10094" y="58891"/>
                </a:lnTo>
                <a:lnTo>
                  <a:pt x="9595" y="61810"/>
                </a:lnTo>
                <a:lnTo>
                  <a:pt x="9456" y="62816"/>
                </a:lnTo>
                <a:lnTo>
                  <a:pt x="9408" y="63543"/>
                </a:lnTo>
                <a:lnTo>
                  <a:pt x="9376" y="64475"/>
                </a:lnTo>
                <a:lnTo>
                  <a:pt x="9283" y="65174"/>
                </a:lnTo>
                <a:lnTo>
                  <a:pt x="9252" y="66106"/>
                </a:lnTo>
                <a:lnTo>
                  <a:pt x="9158" y="66922"/>
                </a:lnTo>
                <a:lnTo>
                  <a:pt x="9158" y="67854"/>
                </a:lnTo>
                <a:lnTo>
                  <a:pt x="9127" y="68787"/>
                </a:lnTo>
                <a:lnTo>
                  <a:pt x="9096" y="69602"/>
                </a:lnTo>
                <a:lnTo>
                  <a:pt x="9096" y="70534"/>
                </a:lnTo>
                <a:lnTo>
                  <a:pt x="9127" y="71583"/>
                </a:lnTo>
                <a:lnTo>
                  <a:pt x="9127" y="72981"/>
                </a:lnTo>
                <a:lnTo>
                  <a:pt x="9127" y="74380"/>
                </a:lnTo>
                <a:lnTo>
                  <a:pt x="9158" y="75778"/>
                </a:lnTo>
                <a:lnTo>
                  <a:pt x="9252" y="77293"/>
                </a:lnTo>
                <a:lnTo>
                  <a:pt x="9283" y="78458"/>
                </a:lnTo>
                <a:lnTo>
                  <a:pt x="9376" y="79740"/>
                </a:lnTo>
                <a:lnTo>
                  <a:pt x="9470" y="81022"/>
                </a:lnTo>
                <a:lnTo>
                  <a:pt x="9594" y="82187"/>
                </a:lnTo>
                <a:lnTo>
                  <a:pt x="9688" y="83236"/>
                </a:lnTo>
                <a:lnTo>
                  <a:pt x="9813" y="84284"/>
                </a:lnTo>
                <a:lnTo>
                  <a:pt x="9968" y="85100"/>
                </a:lnTo>
                <a:lnTo>
                  <a:pt x="10124" y="86149"/>
                </a:lnTo>
                <a:lnTo>
                  <a:pt x="10249" y="86964"/>
                </a:lnTo>
                <a:lnTo>
                  <a:pt x="10436" y="87780"/>
                </a:lnTo>
                <a:lnTo>
                  <a:pt x="10591" y="88596"/>
                </a:lnTo>
                <a:lnTo>
                  <a:pt x="10809" y="89412"/>
                </a:lnTo>
                <a:lnTo>
                  <a:pt x="11152" y="90693"/>
                </a:lnTo>
                <a:lnTo>
                  <a:pt x="11557" y="91975"/>
                </a:lnTo>
                <a:lnTo>
                  <a:pt x="11744" y="92441"/>
                </a:lnTo>
                <a:lnTo>
                  <a:pt x="11962" y="92907"/>
                </a:lnTo>
                <a:lnTo>
                  <a:pt x="12180" y="93373"/>
                </a:lnTo>
                <a:lnTo>
                  <a:pt x="12429" y="93956"/>
                </a:lnTo>
                <a:lnTo>
                  <a:pt x="12679" y="94189"/>
                </a:lnTo>
                <a:lnTo>
                  <a:pt x="12897" y="94655"/>
                </a:lnTo>
                <a:lnTo>
                  <a:pt x="13146" y="95005"/>
                </a:lnTo>
                <a:lnTo>
                  <a:pt x="13395" y="95471"/>
                </a:lnTo>
                <a:lnTo>
                  <a:pt x="13613" y="95587"/>
                </a:lnTo>
                <a:lnTo>
                  <a:pt x="13862" y="95820"/>
                </a:lnTo>
                <a:lnTo>
                  <a:pt x="14112" y="96170"/>
                </a:lnTo>
                <a:lnTo>
                  <a:pt x="14330" y="96403"/>
                </a:lnTo>
                <a:lnTo>
                  <a:pt x="14548" y="96403"/>
                </a:lnTo>
                <a:lnTo>
                  <a:pt x="14766" y="96636"/>
                </a:lnTo>
                <a:lnTo>
                  <a:pt x="15015" y="96752"/>
                </a:lnTo>
                <a:lnTo>
                  <a:pt x="15264" y="96869"/>
                </a:lnTo>
                <a:lnTo>
                  <a:pt x="15482" y="96869"/>
                </a:lnTo>
                <a:lnTo>
                  <a:pt x="15732" y="97102"/>
                </a:lnTo>
                <a:lnTo>
                  <a:pt x="15981" y="97102"/>
                </a:lnTo>
                <a:lnTo>
                  <a:pt x="16199" y="97219"/>
                </a:lnTo>
                <a:lnTo>
                  <a:pt x="16604" y="97219"/>
                </a:lnTo>
                <a:lnTo>
                  <a:pt x="17040" y="97219"/>
                </a:lnTo>
                <a:lnTo>
                  <a:pt x="17445" y="97219"/>
                </a:lnTo>
                <a:lnTo>
                  <a:pt x="17850" y="97219"/>
                </a:lnTo>
                <a:lnTo>
                  <a:pt x="18161" y="96869"/>
                </a:lnTo>
                <a:lnTo>
                  <a:pt x="18473" y="96869"/>
                </a:lnTo>
                <a:lnTo>
                  <a:pt x="18722" y="96636"/>
                </a:lnTo>
                <a:lnTo>
                  <a:pt x="19003" y="96636"/>
                </a:lnTo>
                <a:lnTo>
                  <a:pt x="19314" y="96403"/>
                </a:lnTo>
                <a:lnTo>
                  <a:pt x="19439" y="96403"/>
                </a:lnTo>
                <a:lnTo>
                  <a:pt x="19252" y="96170"/>
                </a:lnTo>
                <a:lnTo>
                  <a:pt x="19096" y="95820"/>
                </a:lnTo>
                <a:lnTo>
                  <a:pt x="18847" y="95471"/>
                </a:lnTo>
                <a:lnTo>
                  <a:pt x="18660" y="95005"/>
                </a:lnTo>
                <a:lnTo>
                  <a:pt x="18411" y="94189"/>
                </a:lnTo>
                <a:lnTo>
                  <a:pt x="18193" y="93606"/>
                </a:lnTo>
                <a:lnTo>
                  <a:pt x="17975" y="92791"/>
                </a:lnTo>
                <a:lnTo>
                  <a:pt x="17757" y="91859"/>
                </a:lnTo>
                <a:lnTo>
                  <a:pt x="17538" y="90693"/>
                </a:lnTo>
                <a:lnTo>
                  <a:pt x="17289" y="89645"/>
                </a:lnTo>
                <a:lnTo>
                  <a:pt x="17102" y="88363"/>
                </a:lnTo>
                <a:lnTo>
                  <a:pt x="16947" y="87198"/>
                </a:lnTo>
                <a:lnTo>
                  <a:pt x="16760" y="85916"/>
                </a:lnTo>
                <a:lnTo>
                  <a:pt x="16604" y="84517"/>
                </a:lnTo>
                <a:lnTo>
                  <a:pt x="16479" y="83236"/>
                </a:lnTo>
                <a:lnTo>
                  <a:pt x="16448" y="81837"/>
                </a:lnTo>
                <a:lnTo>
                  <a:pt x="16323" y="80206"/>
                </a:lnTo>
                <a:lnTo>
                  <a:pt x="16323" y="78924"/>
                </a:lnTo>
                <a:lnTo>
                  <a:pt x="16323" y="77293"/>
                </a:lnTo>
                <a:lnTo>
                  <a:pt x="16417" y="75895"/>
                </a:lnTo>
                <a:lnTo>
                  <a:pt x="16479" y="74380"/>
                </a:lnTo>
                <a:lnTo>
                  <a:pt x="16666" y="72981"/>
                </a:lnTo>
                <a:lnTo>
                  <a:pt x="16853" y="71583"/>
                </a:lnTo>
                <a:lnTo>
                  <a:pt x="17133" y="70301"/>
                </a:lnTo>
                <a:lnTo>
                  <a:pt x="17445" y="68903"/>
                </a:lnTo>
                <a:lnTo>
                  <a:pt x="17850" y="67621"/>
                </a:lnTo>
                <a:lnTo>
                  <a:pt x="18037" y="66922"/>
                </a:lnTo>
                <a:lnTo>
                  <a:pt x="18286" y="66340"/>
                </a:lnTo>
                <a:lnTo>
                  <a:pt x="18535" y="65757"/>
                </a:lnTo>
                <a:lnTo>
                  <a:pt x="18816" y="65291"/>
                </a:lnTo>
                <a:lnTo>
                  <a:pt x="19034" y="64708"/>
                </a:lnTo>
                <a:lnTo>
                  <a:pt x="19376" y="64126"/>
                </a:lnTo>
                <a:lnTo>
                  <a:pt x="19719" y="63659"/>
                </a:lnTo>
                <a:lnTo>
                  <a:pt x="20093" y="63193"/>
                </a:lnTo>
                <a:lnTo>
                  <a:pt x="20436" y="62844"/>
                </a:lnTo>
                <a:lnTo>
                  <a:pt x="20841" y="62378"/>
                </a:lnTo>
                <a:lnTo>
                  <a:pt x="21246" y="62028"/>
                </a:lnTo>
                <a:lnTo>
                  <a:pt x="21713" y="61795"/>
                </a:lnTo>
                <a:lnTo>
                  <a:pt x="22118" y="61329"/>
                </a:lnTo>
                <a:lnTo>
                  <a:pt x="22554" y="60979"/>
                </a:lnTo>
                <a:lnTo>
                  <a:pt x="22990" y="60746"/>
                </a:lnTo>
                <a:lnTo>
                  <a:pt x="23426" y="60746"/>
                </a:lnTo>
                <a:lnTo>
                  <a:pt x="23831" y="60746"/>
                </a:lnTo>
                <a:lnTo>
                  <a:pt x="24299" y="60746"/>
                </a:lnTo>
                <a:lnTo>
                  <a:pt x="24704" y="60746"/>
                </a:lnTo>
                <a:lnTo>
                  <a:pt x="25171" y="60979"/>
                </a:lnTo>
                <a:lnTo>
                  <a:pt x="25576" y="60979"/>
                </a:lnTo>
                <a:lnTo>
                  <a:pt x="26043" y="61329"/>
                </a:lnTo>
                <a:lnTo>
                  <a:pt x="26448" y="61445"/>
                </a:lnTo>
                <a:lnTo>
                  <a:pt x="26947" y="61912"/>
                </a:lnTo>
                <a:lnTo>
                  <a:pt x="27320" y="62261"/>
                </a:lnTo>
                <a:lnTo>
                  <a:pt x="27756" y="62611"/>
                </a:lnTo>
                <a:lnTo>
                  <a:pt x="28193" y="63193"/>
                </a:lnTo>
                <a:lnTo>
                  <a:pt x="28660" y="63892"/>
                </a:lnTo>
                <a:lnTo>
                  <a:pt x="29034" y="64242"/>
                </a:lnTo>
                <a:lnTo>
                  <a:pt x="29439" y="64941"/>
                </a:lnTo>
                <a:lnTo>
                  <a:pt x="29844" y="65524"/>
                </a:lnTo>
                <a:lnTo>
                  <a:pt x="30280" y="66223"/>
                </a:lnTo>
                <a:lnTo>
                  <a:pt x="30685" y="66806"/>
                </a:lnTo>
                <a:lnTo>
                  <a:pt x="31090" y="67621"/>
                </a:lnTo>
                <a:lnTo>
                  <a:pt x="31464" y="68320"/>
                </a:lnTo>
                <a:lnTo>
                  <a:pt x="31900" y="69253"/>
                </a:lnTo>
                <a:lnTo>
                  <a:pt x="32274" y="69952"/>
                </a:lnTo>
                <a:lnTo>
                  <a:pt x="32679" y="70651"/>
                </a:lnTo>
                <a:lnTo>
                  <a:pt x="33052" y="71583"/>
                </a:lnTo>
                <a:lnTo>
                  <a:pt x="33457" y="72515"/>
                </a:lnTo>
                <a:lnTo>
                  <a:pt x="33831" y="73331"/>
                </a:lnTo>
                <a:lnTo>
                  <a:pt x="34174" y="74263"/>
                </a:lnTo>
                <a:lnTo>
                  <a:pt x="34548" y="75195"/>
                </a:lnTo>
                <a:lnTo>
                  <a:pt x="34890" y="76011"/>
                </a:lnTo>
                <a:lnTo>
                  <a:pt x="35233" y="76943"/>
                </a:lnTo>
                <a:lnTo>
                  <a:pt x="35545" y="77876"/>
                </a:lnTo>
                <a:lnTo>
                  <a:pt x="35825" y="78691"/>
                </a:lnTo>
                <a:lnTo>
                  <a:pt x="36168" y="79623"/>
                </a:lnTo>
                <a:lnTo>
                  <a:pt x="36448" y="80556"/>
                </a:lnTo>
                <a:lnTo>
                  <a:pt x="36760" y="81371"/>
                </a:lnTo>
                <a:lnTo>
                  <a:pt x="37040" y="82303"/>
                </a:lnTo>
                <a:lnTo>
                  <a:pt x="37383" y="83236"/>
                </a:lnTo>
                <a:lnTo>
                  <a:pt x="37601" y="83935"/>
                </a:lnTo>
                <a:lnTo>
                  <a:pt x="37881" y="84867"/>
                </a:lnTo>
                <a:lnTo>
                  <a:pt x="38130" y="85683"/>
                </a:lnTo>
                <a:lnTo>
                  <a:pt x="38411" y="86615"/>
                </a:lnTo>
                <a:lnTo>
                  <a:pt x="38660" y="87431"/>
                </a:lnTo>
                <a:lnTo>
                  <a:pt x="38878" y="88130"/>
                </a:lnTo>
                <a:lnTo>
                  <a:pt x="39127" y="88829"/>
                </a:lnTo>
                <a:lnTo>
                  <a:pt x="39376" y="89761"/>
                </a:lnTo>
                <a:lnTo>
                  <a:pt x="39719" y="90926"/>
                </a:lnTo>
                <a:lnTo>
                  <a:pt x="40093" y="92325"/>
                </a:lnTo>
                <a:lnTo>
                  <a:pt x="40373" y="93373"/>
                </a:lnTo>
                <a:lnTo>
                  <a:pt x="40623" y="94422"/>
                </a:lnTo>
                <a:lnTo>
                  <a:pt x="40841" y="95121"/>
                </a:lnTo>
                <a:lnTo>
                  <a:pt x="40996" y="95704"/>
                </a:lnTo>
                <a:lnTo>
                  <a:pt x="41090" y="96053"/>
                </a:lnTo>
                <a:lnTo>
                  <a:pt x="41121" y="96286"/>
                </a:lnTo>
                <a:lnTo>
                  <a:pt x="40872" y="95820"/>
                </a:lnTo>
                <a:lnTo>
                  <a:pt x="40623" y="95471"/>
                </a:lnTo>
                <a:lnTo>
                  <a:pt x="40404" y="95005"/>
                </a:lnTo>
                <a:lnTo>
                  <a:pt x="40186" y="94655"/>
                </a:lnTo>
                <a:lnTo>
                  <a:pt x="39968" y="94189"/>
                </a:lnTo>
                <a:lnTo>
                  <a:pt x="39719" y="93956"/>
                </a:lnTo>
                <a:lnTo>
                  <a:pt x="39470" y="93606"/>
                </a:lnTo>
                <a:lnTo>
                  <a:pt x="39283" y="93490"/>
                </a:lnTo>
                <a:lnTo>
                  <a:pt x="39034" y="93024"/>
                </a:lnTo>
                <a:lnTo>
                  <a:pt x="38816" y="92907"/>
                </a:lnTo>
                <a:lnTo>
                  <a:pt x="38566" y="92441"/>
                </a:lnTo>
                <a:lnTo>
                  <a:pt x="38317" y="92325"/>
                </a:lnTo>
                <a:lnTo>
                  <a:pt x="38099" y="91975"/>
                </a:lnTo>
                <a:lnTo>
                  <a:pt x="37850" y="91859"/>
                </a:lnTo>
                <a:lnTo>
                  <a:pt x="37601" y="91509"/>
                </a:lnTo>
                <a:lnTo>
                  <a:pt x="37383" y="91509"/>
                </a:lnTo>
                <a:lnTo>
                  <a:pt x="37133" y="91276"/>
                </a:lnTo>
                <a:lnTo>
                  <a:pt x="36853" y="91043"/>
                </a:lnTo>
                <a:lnTo>
                  <a:pt x="36573" y="90810"/>
                </a:lnTo>
                <a:lnTo>
                  <a:pt x="36386" y="90693"/>
                </a:lnTo>
                <a:lnTo>
                  <a:pt x="36043" y="90460"/>
                </a:lnTo>
                <a:lnTo>
                  <a:pt x="35825" y="90344"/>
                </a:lnTo>
                <a:lnTo>
                  <a:pt x="35607" y="90227"/>
                </a:lnTo>
                <a:lnTo>
                  <a:pt x="35389" y="90227"/>
                </a:lnTo>
                <a:lnTo>
                  <a:pt x="35109" y="90111"/>
                </a:lnTo>
                <a:lnTo>
                  <a:pt x="34828" y="90111"/>
                </a:lnTo>
                <a:lnTo>
                  <a:pt x="34579" y="89877"/>
                </a:lnTo>
                <a:lnTo>
                  <a:pt x="34330" y="89877"/>
                </a:lnTo>
                <a:lnTo>
                  <a:pt x="34049" y="89877"/>
                </a:lnTo>
                <a:lnTo>
                  <a:pt x="33800" y="89877"/>
                </a:lnTo>
                <a:lnTo>
                  <a:pt x="33551" y="89877"/>
                </a:lnTo>
                <a:lnTo>
                  <a:pt x="33302" y="89877"/>
                </a:lnTo>
                <a:lnTo>
                  <a:pt x="33021" y="89877"/>
                </a:lnTo>
                <a:lnTo>
                  <a:pt x="32741" y="89877"/>
                </a:lnTo>
                <a:lnTo>
                  <a:pt x="32461" y="89877"/>
                </a:lnTo>
                <a:lnTo>
                  <a:pt x="32242" y="89877"/>
                </a:lnTo>
                <a:lnTo>
                  <a:pt x="31962" y="89877"/>
                </a:lnTo>
                <a:lnTo>
                  <a:pt x="31682" y="89877"/>
                </a:lnTo>
                <a:lnTo>
                  <a:pt x="31433" y="90111"/>
                </a:lnTo>
                <a:lnTo>
                  <a:pt x="31183" y="90227"/>
                </a:lnTo>
                <a:lnTo>
                  <a:pt x="30903" y="90227"/>
                </a:lnTo>
                <a:lnTo>
                  <a:pt x="30623" y="90344"/>
                </a:lnTo>
                <a:lnTo>
                  <a:pt x="30373" y="90460"/>
                </a:lnTo>
                <a:lnTo>
                  <a:pt x="30124" y="90693"/>
                </a:lnTo>
                <a:lnTo>
                  <a:pt x="29844" y="90693"/>
                </a:lnTo>
                <a:lnTo>
                  <a:pt x="29563" y="90926"/>
                </a:lnTo>
                <a:lnTo>
                  <a:pt x="29314" y="91043"/>
                </a:lnTo>
                <a:lnTo>
                  <a:pt x="29096" y="91392"/>
                </a:lnTo>
                <a:lnTo>
                  <a:pt x="28816" y="91509"/>
                </a:lnTo>
                <a:lnTo>
                  <a:pt x="28535" y="91859"/>
                </a:lnTo>
                <a:lnTo>
                  <a:pt x="28255" y="91975"/>
                </a:lnTo>
                <a:lnTo>
                  <a:pt x="28006" y="92325"/>
                </a:lnTo>
                <a:lnTo>
                  <a:pt x="27725" y="92441"/>
                </a:lnTo>
                <a:lnTo>
                  <a:pt x="27476" y="92791"/>
                </a:lnTo>
                <a:lnTo>
                  <a:pt x="27196" y="93024"/>
                </a:lnTo>
                <a:lnTo>
                  <a:pt x="26978" y="93490"/>
                </a:lnTo>
                <a:lnTo>
                  <a:pt x="26697" y="93723"/>
                </a:lnTo>
                <a:lnTo>
                  <a:pt x="26448" y="94073"/>
                </a:lnTo>
                <a:lnTo>
                  <a:pt x="26230" y="94422"/>
                </a:lnTo>
                <a:lnTo>
                  <a:pt x="25981" y="94772"/>
                </a:lnTo>
                <a:lnTo>
                  <a:pt x="25732" y="95121"/>
                </a:lnTo>
                <a:lnTo>
                  <a:pt x="25482" y="95587"/>
                </a:lnTo>
                <a:lnTo>
                  <a:pt x="25264" y="96053"/>
                </a:lnTo>
                <a:lnTo>
                  <a:pt x="25032" y="96380"/>
                </a:lnTo>
                <a:lnTo>
                  <a:pt x="25046" y="96579"/>
                </a:lnTo>
                <a:lnTo>
                  <a:pt x="23874" y="98596"/>
                </a:lnTo>
                <a:lnTo>
                  <a:pt x="23822" y="98451"/>
                </a:lnTo>
                <a:lnTo>
                  <a:pt x="23582" y="98850"/>
                </a:lnTo>
                <a:lnTo>
                  <a:pt x="23302" y="99316"/>
                </a:lnTo>
                <a:lnTo>
                  <a:pt x="23021" y="99782"/>
                </a:lnTo>
                <a:lnTo>
                  <a:pt x="22741" y="100132"/>
                </a:lnTo>
                <a:lnTo>
                  <a:pt x="22429" y="100481"/>
                </a:lnTo>
                <a:lnTo>
                  <a:pt x="22149" y="100948"/>
                </a:lnTo>
                <a:lnTo>
                  <a:pt x="21838" y="101413"/>
                </a:lnTo>
                <a:lnTo>
                  <a:pt x="21557" y="101880"/>
                </a:lnTo>
                <a:lnTo>
                  <a:pt x="21183" y="101996"/>
                </a:lnTo>
                <a:lnTo>
                  <a:pt x="20872" y="102462"/>
                </a:lnTo>
                <a:lnTo>
                  <a:pt x="20560" y="102579"/>
                </a:lnTo>
                <a:lnTo>
                  <a:pt x="20249" y="103045"/>
                </a:lnTo>
                <a:lnTo>
                  <a:pt x="19875" y="103161"/>
                </a:lnTo>
                <a:lnTo>
                  <a:pt x="19563" y="103511"/>
                </a:lnTo>
                <a:lnTo>
                  <a:pt x="19252" y="103627"/>
                </a:lnTo>
                <a:lnTo>
                  <a:pt x="18909" y="103861"/>
                </a:lnTo>
                <a:lnTo>
                  <a:pt x="18566" y="103861"/>
                </a:lnTo>
                <a:lnTo>
                  <a:pt x="18193" y="104094"/>
                </a:lnTo>
                <a:lnTo>
                  <a:pt x="17850" y="104094"/>
                </a:lnTo>
                <a:lnTo>
                  <a:pt x="17476" y="104210"/>
                </a:lnTo>
                <a:lnTo>
                  <a:pt x="17133" y="104210"/>
                </a:lnTo>
                <a:lnTo>
                  <a:pt x="16760" y="104210"/>
                </a:lnTo>
                <a:lnTo>
                  <a:pt x="16417" y="104210"/>
                </a:lnTo>
                <a:lnTo>
                  <a:pt x="16105" y="104210"/>
                </a:lnTo>
                <a:lnTo>
                  <a:pt x="15732" y="104094"/>
                </a:lnTo>
                <a:lnTo>
                  <a:pt x="15389" y="103861"/>
                </a:lnTo>
                <a:lnTo>
                  <a:pt x="15015" y="103744"/>
                </a:lnTo>
                <a:lnTo>
                  <a:pt x="14704" y="103627"/>
                </a:lnTo>
                <a:lnTo>
                  <a:pt x="14330" y="103278"/>
                </a:lnTo>
                <a:lnTo>
                  <a:pt x="13987" y="103161"/>
                </a:lnTo>
                <a:lnTo>
                  <a:pt x="13676" y="102812"/>
                </a:lnTo>
                <a:lnTo>
                  <a:pt x="13333" y="102695"/>
                </a:lnTo>
                <a:lnTo>
                  <a:pt x="12990" y="102229"/>
                </a:lnTo>
                <a:lnTo>
                  <a:pt x="12616" y="101880"/>
                </a:lnTo>
                <a:lnTo>
                  <a:pt x="12305" y="101413"/>
                </a:lnTo>
                <a:lnTo>
                  <a:pt x="11993" y="100948"/>
                </a:lnTo>
                <a:lnTo>
                  <a:pt x="11682" y="100365"/>
                </a:lnTo>
                <a:lnTo>
                  <a:pt x="11401" y="99899"/>
                </a:lnTo>
                <a:lnTo>
                  <a:pt x="11090" y="99316"/>
                </a:lnTo>
                <a:lnTo>
                  <a:pt x="10809" y="98850"/>
                </a:lnTo>
                <a:lnTo>
                  <a:pt x="10467" y="98151"/>
                </a:lnTo>
                <a:lnTo>
                  <a:pt x="10186" y="97335"/>
                </a:lnTo>
                <a:lnTo>
                  <a:pt x="9906" y="96636"/>
                </a:lnTo>
                <a:lnTo>
                  <a:pt x="9688" y="95820"/>
                </a:lnTo>
                <a:lnTo>
                  <a:pt x="9408" y="95005"/>
                </a:lnTo>
                <a:lnTo>
                  <a:pt x="9158" y="94073"/>
                </a:lnTo>
                <a:lnTo>
                  <a:pt x="8909" y="93140"/>
                </a:lnTo>
                <a:lnTo>
                  <a:pt x="8722" y="92441"/>
                </a:lnTo>
                <a:lnTo>
                  <a:pt x="8473" y="91392"/>
                </a:lnTo>
                <a:lnTo>
                  <a:pt x="8255" y="90344"/>
                </a:lnTo>
                <a:lnTo>
                  <a:pt x="8037" y="89178"/>
                </a:lnTo>
                <a:lnTo>
                  <a:pt x="7881" y="88130"/>
                </a:lnTo>
                <a:lnTo>
                  <a:pt x="7725" y="86964"/>
                </a:lnTo>
                <a:lnTo>
                  <a:pt x="7570" y="85683"/>
                </a:lnTo>
                <a:lnTo>
                  <a:pt x="7445" y="84517"/>
                </a:lnTo>
                <a:lnTo>
                  <a:pt x="7320" y="83352"/>
                </a:lnTo>
                <a:lnTo>
                  <a:pt x="7196" y="81837"/>
                </a:lnTo>
                <a:lnTo>
                  <a:pt x="7102" y="80556"/>
                </a:lnTo>
                <a:lnTo>
                  <a:pt x="7009" y="79041"/>
                </a:lnTo>
                <a:lnTo>
                  <a:pt x="6978" y="77526"/>
                </a:lnTo>
                <a:lnTo>
                  <a:pt x="6884" y="75895"/>
                </a:lnTo>
                <a:lnTo>
                  <a:pt x="6853" y="74380"/>
                </a:lnTo>
                <a:lnTo>
                  <a:pt x="6853" y="72748"/>
                </a:lnTo>
                <a:lnTo>
                  <a:pt x="6853" y="71234"/>
                </a:lnTo>
                <a:lnTo>
                  <a:pt x="6822" y="70301"/>
                </a:lnTo>
                <a:lnTo>
                  <a:pt x="6822" y="69253"/>
                </a:lnTo>
                <a:lnTo>
                  <a:pt x="6853" y="68204"/>
                </a:lnTo>
                <a:lnTo>
                  <a:pt x="6884" y="67272"/>
                </a:lnTo>
                <a:lnTo>
                  <a:pt x="6884" y="66223"/>
                </a:lnTo>
                <a:lnTo>
                  <a:pt x="6940" y="65664"/>
                </a:lnTo>
                <a:lnTo>
                  <a:pt x="6915" y="65664"/>
                </a:lnTo>
                <a:lnTo>
                  <a:pt x="6915" y="65313"/>
                </a:lnTo>
                <a:lnTo>
                  <a:pt x="6978" y="64613"/>
                </a:lnTo>
                <a:lnTo>
                  <a:pt x="7006" y="64352"/>
                </a:lnTo>
                <a:lnTo>
                  <a:pt x="7009" y="64242"/>
                </a:lnTo>
                <a:lnTo>
                  <a:pt x="7102" y="63426"/>
                </a:lnTo>
                <a:lnTo>
                  <a:pt x="7133" y="62378"/>
                </a:lnTo>
                <a:lnTo>
                  <a:pt x="7196" y="61329"/>
                </a:lnTo>
                <a:lnTo>
                  <a:pt x="7320" y="60280"/>
                </a:lnTo>
                <a:lnTo>
                  <a:pt x="7445" y="59348"/>
                </a:lnTo>
                <a:lnTo>
                  <a:pt x="7570" y="58299"/>
                </a:lnTo>
                <a:lnTo>
                  <a:pt x="7694" y="57251"/>
                </a:lnTo>
                <a:lnTo>
                  <a:pt x="7819" y="56202"/>
                </a:lnTo>
                <a:lnTo>
                  <a:pt x="7975" y="55386"/>
                </a:lnTo>
                <a:lnTo>
                  <a:pt x="8099" y="54337"/>
                </a:lnTo>
                <a:lnTo>
                  <a:pt x="8193" y="53289"/>
                </a:lnTo>
                <a:lnTo>
                  <a:pt x="8380" y="52240"/>
                </a:lnTo>
                <a:lnTo>
                  <a:pt x="8535" y="51308"/>
                </a:lnTo>
                <a:lnTo>
                  <a:pt x="8629" y="50492"/>
                </a:lnTo>
                <a:lnTo>
                  <a:pt x="8847" y="49560"/>
                </a:lnTo>
                <a:lnTo>
                  <a:pt x="9003" y="48628"/>
                </a:lnTo>
                <a:lnTo>
                  <a:pt x="9190" y="47812"/>
                </a:lnTo>
                <a:lnTo>
                  <a:pt x="9376" y="46880"/>
                </a:lnTo>
                <a:lnTo>
                  <a:pt x="9563" y="45948"/>
                </a:lnTo>
                <a:lnTo>
                  <a:pt x="9750" y="45132"/>
                </a:lnTo>
                <a:lnTo>
                  <a:pt x="9968" y="44316"/>
                </a:lnTo>
                <a:lnTo>
                  <a:pt x="10155" y="43384"/>
                </a:lnTo>
                <a:lnTo>
                  <a:pt x="10342" y="42685"/>
                </a:lnTo>
                <a:lnTo>
                  <a:pt x="10528" y="42165"/>
                </a:lnTo>
                <a:lnTo>
                  <a:pt x="10686" y="41373"/>
                </a:lnTo>
                <a:lnTo>
                  <a:pt x="11029" y="39972"/>
                </a:lnTo>
                <a:lnTo>
                  <a:pt x="11403" y="38688"/>
                </a:lnTo>
                <a:lnTo>
                  <a:pt x="11808" y="37286"/>
                </a:lnTo>
                <a:lnTo>
                  <a:pt x="12151" y="36002"/>
                </a:lnTo>
                <a:lnTo>
                  <a:pt x="12587" y="34600"/>
                </a:lnTo>
                <a:lnTo>
                  <a:pt x="13023" y="33316"/>
                </a:lnTo>
                <a:lnTo>
                  <a:pt x="13522" y="32265"/>
                </a:lnTo>
                <a:lnTo>
                  <a:pt x="13958" y="30863"/>
                </a:lnTo>
                <a:lnTo>
                  <a:pt x="14425" y="29812"/>
                </a:lnTo>
                <a:lnTo>
                  <a:pt x="14955" y="28644"/>
                </a:lnTo>
                <a:lnTo>
                  <a:pt x="15454" y="27710"/>
                </a:lnTo>
                <a:lnTo>
                  <a:pt x="15983" y="26659"/>
                </a:lnTo>
                <a:lnTo>
                  <a:pt x="16576" y="25842"/>
                </a:lnTo>
                <a:lnTo>
                  <a:pt x="17168" y="25024"/>
                </a:lnTo>
                <a:lnTo>
                  <a:pt x="17822" y="24440"/>
                </a:lnTo>
                <a:lnTo>
                  <a:pt x="18414" y="23740"/>
                </a:lnTo>
                <a:lnTo>
                  <a:pt x="19037" y="23273"/>
                </a:lnTo>
                <a:lnTo>
                  <a:pt x="19723" y="22689"/>
                </a:lnTo>
                <a:lnTo>
                  <a:pt x="20440" y="22572"/>
                </a:lnTo>
                <a:lnTo>
                  <a:pt x="21125" y="22105"/>
                </a:lnTo>
                <a:lnTo>
                  <a:pt x="21873" y="22105"/>
                </a:lnTo>
                <a:lnTo>
                  <a:pt x="22621" y="22105"/>
                </a:lnTo>
                <a:lnTo>
                  <a:pt x="23462" y="22338"/>
                </a:lnTo>
                <a:lnTo>
                  <a:pt x="24241" y="22338"/>
                </a:lnTo>
                <a:lnTo>
                  <a:pt x="24546" y="22514"/>
                </a:lnTo>
                <a:lnTo>
                  <a:pt x="24538" y="22489"/>
                </a:lnTo>
                <a:lnTo>
                  <a:pt x="24167" y="21092"/>
                </a:lnTo>
                <a:lnTo>
                  <a:pt x="23857" y="19811"/>
                </a:lnTo>
                <a:lnTo>
                  <a:pt x="23609" y="18763"/>
                </a:lnTo>
                <a:lnTo>
                  <a:pt x="23454" y="17715"/>
                </a:lnTo>
                <a:lnTo>
                  <a:pt x="23268" y="16434"/>
                </a:lnTo>
                <a:lnTo>
                  <a:pt x="23145" y="15386"/>
                </a:lnTo>
                <a:lnTo>
                  <a:pt x="23021" y="14105"/>
                </a:lnTo>
                <a:lnTo>
                  <a:pt x="22959" y="12941"/>
                </a:lnTo>
                <a:lnTo>
                  <a:pt x="22897" y="11543"/>
                </a:lnTo>
                <a:lnTo>
                  <a:pt x="22959" y="10379"/>
                </a:lnTo>
                <a:lnTo>
                  <a:pt x="22990" y="8865"/>
                </a:lnTo>
                <a:lnTo>
                  <a:pt x="23113" y="7700"/>
                </a:lnTo>
                <a:lnTo>
                  <a:pt x="23237" y="6652"/>
                </a:lnTo>
                <a:lnTo>
                  <a:pt x="23423" y="5954"/>
                </a:lnTo>
                <a:lnTo>
                  <a:pt x="23609" y="5139"/>
                </a:lnTo>
                <a:lnTo>
                  <a:pt x="23857" y="4673"/>
                </a:lnTo>
                <a:lnTo>
                  <a:pt x="24136" y="4323"/>
                </a:lnTo>
                <a:lnTo>
                  <a:pt x="24415" y="4090"/>
                </a:lnTo>
                <a:lnTo>
                  <a:pt x="24662" y="3741"/>
                </a:lnTo>
                <a:lnTo>
                  <a:pt x="24879" y="3508"/>
                </a:lnTo>
                <a:lnTo>
                  <a:pt x="25096" y="3508"/>
                </a:lnTo>
                <a:lnTo>
                  <a:pt x="25313" y="3508"/>
                </a:lnTo>
                <a:lnTo>
                  <a:pt x="25592" y="3508"/>
                </a:lnTo>
                <a:lnTo>
                  <a:pt x="25747" y="3741"/>
                </a:lnTo>
                <a:lnTo>
                  <a:pt x="25561" y="4673"/>
                </a:lnTo>
                <a:lnTo>
                  <a:pt x="25437" y="5954"/>
                </a:lnTo>
                <a:lnTo>
                  <a:pt x="25313" y="7118"/>
                </a:lnTo>
                <a:lnTo>
                  <a:pt x="25282" y="8283"/>
                </a:lnTo>
                <a:lnTo>
                  <a:pt x="25251" y="9331"/>
                </a:lnTo>
                <a:lnTo>
                  <a:pt x="25251" y="10728"/>
                </a:lnTo>
                <a:lnTo>
                  <a:pt x="25251" y="11776"/>
                </a:lnTo>
                <a:lnTo>
                  <a:pt x="25313" y="13057"/>
                </a:lnTo>
                <a:lnTo>
                  <a:pt x="25375" y="14105"/>
                </a:lnTo>
                <a:lnTo>
                  <a:pt x="25437" y="15269"/>
                </a:lnTo>
                <a:lnTo>
                  <a:pt x="25561" y="16318"/>
                </a:lnTo>
                <a:lnTo>
                  <a:pt x="25716" y="17482"/>
                </a:lnTo>
                <a:lnTo>
                  <a:pt x="25840" y="18414"/>
                </a:lnTo>
                <a:lnTo>
                  <a:pt x="25994" y="19462"/>
                </a:lnTo>
                <a:lnTo>
                  <a:pt x="26149" y="20510"/>
                </a:lnTo>
                <a:lnTo>
                  <a:pt x="26366" y="21558"/>
                </a:lnTo>
                <a:lnTo>
                  <a:pt x="26459" y="22257"/>
                </a:lnTo>
                <a:lnTo>
                  <a:pt x="26676" y="23188"/>
                </a:lnTo>
                <a:lnTo>
                  <a:pt x="26831" y="24120"/>
                </a:lnTo>
                <a:lnTo>
                  <a:pt x="26856" y="24230"/>
                </a:lnTo>
                <a:lnTo>
                  <a:pt x="27669" y="24908"/>
                </a:lnTo>
                <a:lnTo>
                  <a:pt x="28604" y="25958"/>
                </a:lnTo>
                <a:lnTo>
                  <a:pt x="29570" y="27009"/>
                </a:lnTo>
                <a:lnTo>
                  <a:pt x="30567" y="28528"/>
                </a:lnTo>
                <a:lnTo>
                  <a:pt x="31533" y="29812"/>
                </a:lnTo>
                <a:lnTo>
                  <a:pt x="32593" y="31447"/>
                </a:lnTo>
                <a:lnTo>
                  <a:pt x="33621" y="33316"/>
                </a:lnTo>
                <a:lnTo>
                  <a:pt x="34712" y="35534"/>
                </a:lnTo>
                <a:lnTo>
                  <a:pt x="35834" y="37637"/>
                </a:lnTo>
                <a:lnTo>
                  <a:pt x="36955" y="40089"/>
                </a:lnTo>
                <a:lnTo>
                  <a:pt x="38108" y="42658"/>
                </a:lnTo>
                <a:lnTo>
                  <a:pt x="39324" y="45694"/>
                </a:lnTo>
                <a:lnTo>
                  <a:pt x="40196" y="48030"/>
                </a:lnTo>
                <a:lnTo>
                  <a:pt x="41100" y="50482"/>
                </a:lnTo>
                <a:lnTo>
                  <a:pt x="41910" y="52701"/>
                </a:lnTo>
                <a:lnTo>
                  <a:pt x="42814" y="54920"/>
                </a:lnTo>
                <a:lnTo>
                  <a:pt x="43593" y="56905"/>
                </a:lnTo>
                <a:lnTo>
                  <a:pt x="44434" y="58891"/>
                </a:lnTo>
                <a:lnTo>
                  <a:pt x="45245" y="60759"/>
                </a:lnTo>
                <a:lnTo>
                  <a:pt x="45343" y="60987"/>
                </a:lnTo>
                <a:lnTo>
                  <a:pt x="45295" y="60259"/>
                </a:lnTo>
                <a:lnTo>
                  <a:pt x="45201" y="59559"/>
                </a:lnTo>
                <a:lnTo>
                  <a:pt x="45077" y="58508"/>
                </a:lnTo>
                <a:lnTo>
                  <a:pt x="44984" y="57575"/>
                </a:lnTo>
                <a:lnTo>
                  <a:pt x="44890" y="56757"/>
                </a:lnTo>
                <a:lnTo>
                  <a:pt x="44859" y="55824"/>
                </a:lnTo>
                <a:lnTo>
                  <a:pt x="44766" y="54890"/>
                </a:lnTo>
                <a:lnTo>
                  <a:pt x="44735" y="54073"/>
                </a:lnTo>
                <a:lnTo>
                  <a:pt x="44641" y="53139"/>
                </a:lnTo>
                <a:lnTo>
                  <a:pt x="44641" y="52205"/>
                </a:lnTo>
                <a:lnTo>
                  <a:pt x="44610" y="51155"/>
                </a:lnTo>
                <a:lnTo>
                  <a:pt x="44579" y="50338"/>
                </a:lnTo>
                <a:lnTo>
                  <a:pt x="44579" y="49404"/>
                </a:lnTo>
                <a:lnTo>
                  <a:pt x="44579" y="48470"/>
                </a:lnTo>
                <a:lnTo>
                  <a:pt x="44579" y="47653"/>
                </a:lnTo>
                <a:lnTo>
                  <a:pt x="44579" y="46719"/>
                </a:lnTo>
                <a:lnTo>
                  <a:pt x="44610" y="45786"/>
                </a:lnTo>
                <a:lnTo>
                  <a:pt x="44641" y="44968"/>
                </a:lnTo>
                <a:lnTo>
                  <a:pt x="44641" y="43101"/>
                </a:lnTo>
                <a:lnTo>
                  <a:pt x="44735" y="41583"/>
                </a:lnTo>
                <a:lnTo>
                  <a:pt x="44766" y="40183"/>
                </a:lnTo>
                <a:lnTo>
                  <a:pt x="44859" y="38782"/>
                </a:lnTo>
                <a:lnTo>
                  <a:pt x="44921" y="37498"/>
                </a:lnTo>
                <a:lnTo>
                  <a:pt x="45046" y="36097"/>
                </a:lnTo>
                <a:lnTo>
                  <a:pt x="45170" y="34813"/>
                </a:lnTo>
                <a:lnTo>
                  <a:pt x="45326" y="33763"/>
                </a:lnTo>
                <a:lnTo>
                  <a:pt x="45450" y="32362"/>
                </a:lnTo>
                <a:lnTo>
                  <a:pt x="45606" y="31312"/>
                </a:lnTo>
                <a:lnTo>
                  <a:pt x="45762" y="30144"/>
                </a:lnTo>
                <a:lnTo>
                  <a:pt x="45980" y="29094"/>
                </a:lnTo>
                <a:lnTo>
                  <a:pt x="46135" y="28043"/>
                </a:lnTo>
                <a:lnTo>
                  <a:pt x="46322" y="27110"/>
                </a:lnTo>
                <a:lnTo>
                  <a:pt x="46509" y="26293"/>
                </a:lnTo>
                <a:lnTo>
                  <a:pt x="46542" y="26185"/>
                </a:lnTo>
                <a:lnTo>
                  <a:pt x="46542" y="26084"/>
                </a:lnTo>
                <a:lnTo>
                  <a:pt x="46699" y="25620"/>
                </a:lnTo>
                <a:lnTo>
                  <a:pt x="46920" y="24692"/>
                </a:lnTo>
                <a:lnTo>
                  <a:pt x="47062" y="24229"/>
                </a:lnTo>
                <a:lnTo>
                  <a:pt x="47162" y="23725"/>
                </a:lnTo>
                <a:lnTo>
                  <a:pt x="47273" y="23415"/>
                </a:lnTo>
                <a:lnTo>
                  <a:pt x="47455" y="22490"/>
                </a:lnTo>
                <a:lnTo>
                  <a:pt x="47833" y="21099"/>
                </a:lnTo>
                <a:lnTo>
                  <a:pt x="47991" y="20287"/>
                </a:lnTo>
                <a:lnTo>
                  <a:pt x="48180" y="19476"/>
                </a:lnTo>
                <a:lnTo>
                  <a:pt x="48401" y="18664"/>
                </a:lnTo>
                <a:lnTo>
                  <a:pt x="48590" y="17853"/>
                </a:lnTo>
                <a:lnTo>
                  <a:pt x="48716" y="16809"/>
                </a:lnTo>
                <a:lnTo>
                  <a:pt x="48873" y="15766"/>
                </a:lnTo>
                <a:lnTo>
                  <a:pt x="49031" y="14722"/>
                </a:lnTo>
                <a:lnTo>
                  <a:pt x="49188" y="13679"/>
                </a:lnTo>
                <a:lnTo>
                  <a:pt x="49283" y="12520"/>
                </a:lnTo>
                <a:lnTo>
                  <a:pt x="49409" y="11476"/>
                </a:lnTo>
                <a:lnTo>
                  <a:pt x="49472" y="10433"/>
                </a:lnTo>
                <a:lnTo>
                  <a:pt x="49598" y="9390"/>
                </a:lnTo>
                <a:lnTo>
                  <a:pt x="49598" y="8114"/>
                </a:lnTo>
                <a:lnTo>
                  <a:pt x="49661" y="7071"/>
                </a:lnTo>
                <a:lnTo>
                  <a:pt x="49661" y="5680"/>
                </a:lnTo>
                <a:lnTo>
                  <a:pt x="49661" y="4637"/>
                </a:lnTo>
                <a:lnTo>
                  <a:pt x="49566" y="3477"/>
                </a:lnTo>
                <a:lnTo>
                  <a:pt x="49472" y="2318"/>
                </a:lnTo>
                <a:lnTo>
                  <a:pt x="49314" y="1159"/>
                </a:lnTo>
                <a:lnTo>
                  <a:pt x="49188" y="115"/>
                </a:lnTo>
                <a:close/>
              </a:path>
            </a:pathLst>
          </a:custGeom>
          <a:solidFill>
            <a:srgbClr val="000000">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11"/>
          <p:cNvSpPr txBox="1"/>
          <p:nvPr/>
        </p:nvSpPr>
        <p:spPr>
          <a:xfrm>
            <a:off x="1295400" y="1066800"/>
            <a:ext cx="3048000" cy="286232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Constantia"/>
                <a:ea typeface="Constantia"/>
                <a:cs typeface="Constantia"/>
                <a:sym typeface="Constantia"/>
              </a:rPr>
              <a:t>The squirrels chittered their fear and ran high into the treetops.  But the Terrible Things swung their terrible nets higher than the squirrels could run and wider than the squirrels could leap and they caught them all and carried them away.</a:t>
            </a:r>
            <a:endParaRPr sz="2800">
              <a:solidFill>
                <a:schemeClr val="lt1"/>
              </a:solidFill>
              <a:latin typeface="Constantia"/>
              <a:ea typeface="Constantia"/>
              <a:cs typeface="Constantia"/>
              <a:sym typeface="Constantia"/>
            </a:endParaRPr>
          </a:p>
        </p:txBody>
      </p:sp>
      <p:pic>
        <p:nvPicPr>
          <p:cNvPr id="161" name="Google Shape;161;p11" descr="C:\Documents and Settings\Administrator\Local Settings\Temporary Internet Files\Content.IE5\F0VT4MPP\MC900326476[1].wmf"/>
          <p:cNvPicPr preferRelativeResize="0"/>
          <p:nvPr/>
        </p:nvPicPr>
        <p:blipFill rotWithShape="1">
          <a:blip r:embed="rId4">
            <a:alphaModFix/>
          </a:blip>
          <a:srcRect/>
          <a:stretch/>
        </p:blipFill>
        <p:spPr>
          <a:xfrm>
            <a:off x="6938890" y="838200"/>
            <a:ext cx="1021800" cy="834300"/>
          </a:xfrm>
          <a:prstGeom prst="rect">
            <a:avLst/>
          </a:prstGeom>
          <a:noFill/>
          <a:ln>
            <a:noFill/>
          </a:ln>
        </p:spPr>
      </p:pic>
      <p:pic>
        <p:nvPicPr>
          <p:cNvPr id="162" name="Google Shape;162;p11" descr="C:\Documents and Settings\Administrator\Local Settings\Temporary Internet Files\Content.IE5\18BKU20P\MC900240149[1].wmf"/>
          <p:cNvPicPr preferRelativeResize="0"/>
          <p:nvPr/>
        </p:nvPicPr>
        <p:blipFill rotWithShape="1">
          <a:blip r:embed="rId5">
            <a:alphaModFix/>
          </a:blip>
          <a:srcRect/>
          <a:stretch/>
        </p:blipFill>
        <p:spPr>
          <a:xfrm>
            <a:off x="4699346" y="4648200"/>
            <a:ext cx="1706849" cy="1281227"/>
          </a:xfrm>
          <a:prstGeom prst="rect">
            <a:avLst/>
          </a:prstGeom>
          <a:noFill/>
          <a:ln>
            <a:noFill/>
          </a:ln>
        </p:spPr>
      </p:pic>
      <p:pic>
        <p:nvPicPr>
          <p:cNvPr id="163" name="Google Shape;163;p11" descr="C:\Documents and Settings\Administrator\Local Settings\Temporary Internet Files\Content.IE5\18BKU20P\MC900240149[1].wmf"/>
          <p:cNvPicPr preferRelativeResize="0"/>
          <p:nvPr/>
        </p:nvPicPr>
        <p:blipFill rotWithShape="1">
          <a:blip r:embed="rId5">
            <a:alphaModFix/>
          </a:blip>
          <a:srcRect/>
          <a:stretch/>
        </p:blipFill>
        <p:spPr>
          <a:xfrm>
            <a:off x="1371340" y="5791200"/>
            <a:ext cx="1116649" cy="838200"/>
          </a:xfrm>
          <a:prstGeom prst="rect">
            <a:avLst/>
          </a:prstGeom>
          <a:noFill/>
          <a:ln>
            <a:noFill/>
          </a:ln>
        </p:spPr>
      </p:pic>
      <p:pic>
        <p:nvPicPr>
          <p:cNvPr id="164" name="Google Shape;164;p11" descr="C:\Documents and Settings\Administrator\Local Settings\Temporary Internet Files\Content.IE5\XJP6XIQD\MC900133521[1].wmf"/>
          <p:cNvPicPr preferRelativeResize="0"/>
          <p:nvPr/>
        </p:nvPicPr>
        <p:blipFill rotWithShape="1">
          <a:blip r:embed="rId6">
            <a:alphaModFix/>
          </a:blip>
          <a:srcRect/>
          <a:stretch/>
        </p:blipFill>
        <p:spPr>
          <a:xfrm>
            <a:off x="2971800" y="5283151"/>
            <a:ext cx="1649994" cy="1574849"/>
          </a:xfrm>
          <a:prstGeom prst="rect">
            <a:avLst/>
          </a:prstGeom>
          <a:noFill/>
          <a:ln>
            <a:noFill/>
          </a:ln>
        </p:spPr>
      </p:pic>
      <p:pic>
        <p:nvPicPr>
          <p:cNvPr id="165" name="Google Shape;165;p11" descr="C:\Documents and Settings\Administrator\Local Settings\Temporary Internet Files\Content.IE5\RRA82VY0\MC900084346[1].wmf"/>
          <p:cNvPicPr preferRelativeResize="0"/>
          <p:nvPr/>
        </p:nvPicPr>
        <p:blipFill rotWithShape="1">
          <a:blip r:embed="rId7">
            <a:alphaModFix/>
          </a:blip>
          <a:srcRect/>
          <a:stretch/>
        </p:blipFill>
        <p:spPr>
          <a:xfrm>
            <a:off x="0" y="5105400"/>
            <a:ext cx="1293240" cy="1323315"/>
          </a:xfrm>
          <a:prstGeom prst="rect">
            <a:avLst/>
          </a:prstGeom>
          <a:noFill/>
          <a:ln>
            <a:noFill/>
          </a:ln>
        </p:spPr>
      </p:pic>
      <p:pic>
        <p:nvPicPr>
          <p:cNvPr id="166" name="Google Shape;166;p11" descr="C:\Documents and Settings\Administrator\Local Settings\Temporary Internet Files\Content.IE5\XJP6XIQD\MC900441389[1].wmf"/>
          <p:cNvPicPr preferRelativeResize="0"/>
          <p:nvPr/>
        </p:nvPicPr>
        <p:blipFill rotWithShape="1">
          <a:blip r:embed="rId8">
            <a:alphaModFix/>
          </a:blip>
          <a:srcRect/>
          <a:stretch/>
        </p:blipFill>
        <p:spPr>
          <a:xfrm>
            <a:off x="4648200" y="3429000"/>
            <a:ext cx="1371634" cy="1135063"/>
          </a:xfrm>
          <a:prstGeom prst="rect">
            <a:avLst/>
          </a:prstGeom>
          <a:noFill/>
          <a:ln>
            <a:noFill/>
          </a:ln>
        </p:spPr>
      </p:pic>
      <p:pic>
        <p:nvPicPr>
          <p:cNvPr id="167" name="Google Shape;167;p11"/>
          <p:cNvPicPr preferRelativeResize="0"/>
          <p:nvPr/>
        </p:nvPicPr>
        <p:blipFill>
          <a:blip r:embed="rId9">
            <a:alphaModFix/>
          </a:blip>
          <a:stretch>
            <a:fillRect/>
          </a:stretch>
        </p:blipFill>
        <p:spPr>
          <a:xfrm>
            <a:off x="5571463" y="373425"/>
            <a:ext cx="3756650" cy="5713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additive="base">
                                        <p:cTn id="7" dur="1100"/>
                                        <p:tgtEl>
                                          <p:spTgt spid="16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1000"/>
                                        <p:tgtEl>
                                          <p:spTgt spid="16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8" fill="hold" nodeType="clickEffect">
                                  <p:stCondLst>
                                    <p:cond delay="0"/>
                                  </p:stCondLst>
                                  <p:childTnLst>
                                    <p:anim calcmode="lin" valueType="num">
                                      <p:cBhvr additive="base">
                                        <p:cTn id="16" dur="1000"/>
                                        <p:tgtEl>
                                          <p:spTgt spid="167"/>
                                        </p:tgtEl>
                                        <p:attrNameLst>
                                          <p:attrName>ppt_x</p:attrName>
                                        </p:attrNameLst>
                                      </p:cBhvr>
                                      <p:tavLst>
                                        <p:tav tm="0">
                                          <p:val>
                                            <p:strVal val="#ppt_x"/>
                                          </p:val>
                                        </p:tav>
                                        <p:tav tm="100000">
                                          <p:val>
                                            <p:strVal val="#ppt_x-1"/>
                                          </p:val>
                                        </p:tav>
                                      </p:tavLst>
                                    </p:anim>
                                    <p:set>
                                      <p:cBhvr>
                                        <p:cTn id="17" dur="1" fill="hold">
                                          <p:stCondLst>
                                            <p:cond delay="1000"/>
                                          </p:stCondLst>
                                        </p:cTn>
                                        <p:tgtEl>
                                          <p:spTgt spid="167"/>
                                        </p:tgtEl>
                                        <p:attrNameLst>
                                          <p:attrName>style.visibility</p:attrName>
                                        </p:attrNameLst>
                                      </p:cBhvr>
                                      <p:to>
                                        <p:strVal val="hidden"/>
                                      </p:to>
                                    </p:set>
                                  </p:childTnLst>
                                </p:cTn>
                              </p:par>
                              <p:par>
                                <p:cTn id="18" presetID="2" presetClass="exit" presetSubtype="8" fill="hold" nodeType="withEffect">
                                  <p:stCondLst>
                                    <p:cond delay="0"/>
                                  </p:stCondLst>
                                  <p:childTnLst>
                                    <p:anim calcmode="lin" valueType="num">
                                      <p:cBhvr additive="base">
                                        <p:cTn id="19" dur="1000"/>
                                        <p:tgtEl>
                                          <p:spTgt spid="161"/>
                                        </p:tgtEl>
                                        <p:attrNameLst>
                                          <p:attrName>ppt_x</p:attrName>
                                        </p:attrNameLst>
                                      </p:cBhvr>
                                      <p:tavLst>
                                        <p:tav tm="0">
                                          <p:val>
                                            <p:strVal val="#ppt_x"/>
                                          </p:val>
                                        </p:tav>
                                        <p:tav tm="100000">
                                          <p:val>
                                            <p:strVal val="#ppt_x-1"/>
                                          </p:val>
                                        </p:tav>
                                      </p:tavLst>
                                    </p:anim>
                                    <p:set>
                                      <p:cBhvr>
                                        <p:cTn id="20" dur="1" fill="hold">
                                          <p:stCondLst>
                                            <p:cond delay="1000"/>
                                          </p:stCondLst>
                                        </p:cTn>
                                        <p:tgtEl>
                                          <p:spTgt spid="1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31143</Words>
  <Application>Microsoft Office PowerPoint</Application>
  <PresentationFormat>On-screen Show (4:3)</PresentationFormat>
  <Paragraphs>1620</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Constantia</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B. Kahn</dc:creator>
  <cp:lastModifiedBy>Kahn, Brian B</cp:lastModifiedBy>
  <cp:revision>1</cp:revision>
  <dcterms:modified xsi:type="dcterms:W3CDTF">2021-12-12T16:56:17Z</dcterms:modified>
</cp:coreProperties>
</file>