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931"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f43a3f577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f43a3f57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official name and it is problematic name for some rescuers and victims.  You can talk to your students about what the naming of this genocide implies?  What do you think about it.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f43a3f577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f43a3f57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Rescue in Rwanda:</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200000"/>
              </a:lnSpc>
              <a:spcBef>
                <a:spcPts val="0"/>
              </a:spcBef>
              <a:spcAft>
                <a:spcPts val="0"/>
              </a:spcAft>
              <a:buClr>
                <a:schemeClr val="dk1"/>
              </a:buClr>
              <a:buSzPts val="1100"/>
              <a:buFont typeface="Arial"/>
              <a:buNone/>
            </a:pPr>
            <a:r>
              <a:rPr lang="en">
                <a:solidFill>
                  <a:schemeClr val="dk1"/>
                </a:solidFill>
              </a:rPr>
              <a:t> </a:t>
            </a:r>
            <a:r>
              <a:rPr lang="en" sz="1200" i="1">
                <a:solidFill>
                  <a:schemeClr val="dk1"/>
                </a:solidFill>
                <a:latin typeface="Times New Roman"/>
                <a:ea typeface="Times New Roman"/>
                <a:cs typeface="Times New Roman"/>
                <a:sym typeface="Times New Roman"/>
              </a:rPr>
              <a:t>Ibuka - </a:t>
            </a:r>
            <a:r>
              <a:rPr lang="en" sz="1200">
                <a:solidFill>
                  <a:schemeClr val="dk1"/>
                </a:solidFill>
                <a:latin typeface="Times New Roman"/>
                <a:ea typeface="Times New Roman"/>
                <a:cs typeface="Times New Roman"/>
                <a:sym typeface="Times New Roman"/>
              </a:rPr>
              <a:t>, a Kinyarwanda word which means remember, is an umbrella group in Rwanda representing survivors, but has also collected the testimonies of 372 rescuers.  This group ran out of money and only was able to talk to a small percentage of rescuers.  There are studies that demonstrate that some rescuers do not come forward because their actions could also be seen as complicit in the genocide. </a:t>
            </a:r>
            <a:endParaRPr sz="12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457200" algn="l" rtl="0">
              <a:lnSpc>
                <a:spcPct val="200000"/>
              </a:lnSpc>
              <a:spcBef>
                <a:spcPts val="0"/>
              </a:spcBef>
              <a:spcAft>
                <a:spcPts val="0"/>
              </a:spcAft>
              <a:buClr>
                <a:schemeClr val="dk1"/>
              </a:buClr>
              <a:buSzPts val="1100"/>
              <a:buFont typeface="Arial"/>
              <a:buNone/>
            </a:pPr>
            <a:r>
              <a:rPr lang="en" sz="1200">
                <a:solidFill>
                  <a:srgbClr val="262626"/>
                </a:solidFill>
                <a:highlight>
                  <a:srgbClr val="FFFFFF"/>
                </a:highlight>
                <a:latin typeface="Times New Roman"/>
                <a:ea typeface="Times New Roman"/>
                <a:cs typeface="Times New Roman"/>
                <a:sym typeface="Times New Roman"/>
              </a:rPr>
              <a:t> moral courage.  He defines moral courage as </a:t>
            </a:r>
            <a:r>
              <a:rPr lang="en" sz="1200" b="1">
                <a:solidFill>
                  <a:srgbClr val="333333"/>
                </a:solidFill>
                <a:highlight>
                  <a:srgbClr val="FFFFFF"/>
                </a:highlight>
                <a:latin typeface="Times New Roman"/>
                <a:ea typeface="Times New Roman"/>
                <a:cs typeface="Times New Roman"/>
                <a:sym typeface="Times New Roman"/>
              </a:rPr>
              <a:t>“</a:t>
            </a:r>
            <a:r>
              <a:rPr lang="en" sz="1200">
                <a:solidFill>
                  <a:srgbClr val="333333"/>
                </a:solidFill>
                <a:highlight>
                  <a:srgbClr val="FFFFFF"/>
                </a:highlight>
                <a:latin typeface="Times New Roman"/>
                <a:ea typeface="Times New Roman"/>
                <a:cs typeface="Times New Roman"/>
                <a:sym typeface="Times New Roman"/>
              </a:rPr>
              <a:t>the ability and willingness to act according to our values (to do the right thing) even though others might disapprove of our actions, or do other harm to us. Moral courage means doing what you believe is the right thing even when your actions are contrary to the values, beliefs or expectations of the people around you.</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f43a3f57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f43a3f57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a4c70a5652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a4c70a565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Rescue in Rwanda:</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200000"/>
              </a:lnSpc>
              <a:spcBef>
                <a:spcPts val="0"/>
              </a:spcBef>
              <a:spcAft>
                <a:spcPts val="0"/>
              </a:spcAft>
              <a:buClr>
                <a:schemeClr val="dk1"/>
              </a:buClr>
              <a:buSzPts val="1100"/>
              <a:buFont typeface="Arial"/>
              <a:buNone/>
            </a:pPr>
            <a:r>
              <a:rPr lang="en">
                <a:solidFill>
                  <a:schemeClr val="dk1"/>
                </a:solidFill>
              </a:rPr>
              <a:t> </a:t>
            </a:r>
            <a:r>
              <a:rPr lang="en" sz="1200" i="1">
                <a:solidFill>
                  <a:schemeClr val="dk1"/>
                </a:solidFill>
                <a:latin typeface="Times New Roman"/>
                <a:ea typeface="Times New Roman"/>
                <a:cs typeface="Times New Roman"/>
                <a:sym typeface="Times New Roman"/>
              </a:rPr>
              <a:t>Ibuka - </a:t>
            </a:r>
            <a:r>
              <a:rPr lang="en" sz="1200">
                <a:solidFill>
                  <a:schemeClr val="dk1"/>
                </a:solidFill>
                <a:latin typeface="Times New Roman"/>
                <a:ea typeface="Times New Roman"/>
                <a:cs typeface="Times New Roman"/>
                <a:sym typeface="Times New Roman"/>
              </a:rPr>
              <a:t>, a Kinyarwanda word which means remember, is an umbrella group in Rwanda representing survivors, but has also collected the testimonies of 372 rescuers.  This group ran out of money and only was able to talk to a small percentage of rescuers.  There are studies that demonstrate that some rescuers do not come forward because their actions could also be seen as complicit in the genocide.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4c70a5652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4c70a565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a4c70a5652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a4c70a565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a53a5370e7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a53a5370e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53a5370e7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a53a5370e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f43a3f577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f43a3f57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have students look at her picture in the museum at the Kigali Genocide Memorial, listen to her testimony and read her obituary.  What information is the same and what is different?  Why do you think this is so?   All panels are written in Kinyarwanda, French and English.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53a5370e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a53a5370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f43a3f577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f43a3f577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a4c70a5652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a4c70a565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53a5370e7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a53a5370e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f43a3f57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f43a3f57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(they may catch on to the amount of bribery that went on or family turning on family)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53a5370e7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53a5370e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a629c6375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a629c6375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a629c62f2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a629c62f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f43a3f577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f43a3f57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the genocide Hutu and Tutsis worked together and formed a responsible community together.  There was intermarriage.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f43a3f577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8f43a3f57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Last week we heard Dr. Hilton talk about 700 million people under Nazi occupation or collaborating with the Nazis.  A minute percentage engaged in rescue.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f43a3f577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f43a3f57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53a5370e7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53a5370e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53a5370e7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53a5370e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53a5370e7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53a5370e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a4c70a5652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a4c70a565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mailto:colleen.simon@genocideresearch.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iwitness.usc.edu/sfi/Sites/rwanda/"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ww.ushmm.org/genocide-prevention/countries/rwanda/eyewitness-testimony" TargetMode="External"/><Relationship Id="rId4" Type="http://schemas.openxmlformats.org/officeDocument/2006/relationships/hyperlink" Target="https://genocidearchiverwanda.org.rw/index.php/Category:Testimonie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ewtimes.co.rw/news/felicite-niyitegeka-was-always-heroine"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proof.org/stories-of-courage/2013/3/18/dusabiman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ushmm.org/teach/fundamentals/rationale-learning-objective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un.org/en/genocideprevention/genocide-convention.s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hyperlink" Target="https://genocidearchiverwanda.org.rw/index.php/Category:Testimoni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45025"/>
            <a:ext cx="8520600" cy="11019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000" b="1">
                <a:solidFill>
                  <a:srgbClr val="FFFFFF"/>
                </a:solidFill>
                <a:latin typeface="Times New Roman"/>
                <a:ea typeface="Times New Roman"/>
                <a:cs typeface="Times New Roman"/>
                <a:sym typeface="Times New Roman"/>
              </a:rPr>
              <a:t>Genocide Against the Tutsi  - Female Rescuers</a:t>
            </a:r>
            <a:endParaRPr sz="3000" b="1">
              <a:solidFill>
                <a:srgbClr val="FFFFFF"/>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r>
              <a:rPr lang="en" sz="2500" b="1">
                <a:solidFill>
                  <a:srgbClr val="FFFFFF"/>
                </a:solidFill>
                <a:latin typeface="Times New Roman"/>
                <a:ea typeface="Times New Roman"/>
                <a:cs typeface="Times New Roman"/>
                <a:sym typeface="Times New Roman"/>
              </a:rPr>
              <a:t>The Righteous are Living Proof that a Choice was Possible</a:t>
            </a:r>
            <a:endParaRPr sz="2500" b="1">
              <a:solidFill>
                <a:srgbClr val="FFFFFF"/>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endParaRPr sz="3000" b="1">
              <a:solidFill>
                <a:srgbClr val="FFFFFF"/>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r>
              <a:rPr lang="en" sz="3000" b="1">
                <a:solidFill>
                  <a:srgbClr val="FFFFFF"/>
                </a:solidFill>
                <a:latin typeface="Times New Roman"/>
                <a:ea typeface="Times New Roman"/>
                <a:cs typeface="Times New Roman"/>
                <a:sym typeface="Times New Roman"/>
              </a:rPr>
              <a:t> </a:t>
            </a:r>
            <a:endParaRPr sz="3000" b="1">
              <a:solidFill>
                <a:srgbClr val="FFFFFF"/>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endParaRPr sz="1300" b="1" i="1">
              <a:solidFill>
                <a:schemeClr val="lt1"/>
              </a:solidFill>
            </a:endParaRPr>
          </a:p>
          <a:p>
            <a:pPr marL="0" lvl="0" indent="0" algn="ctr" rtl="0">
              <a:lnSpc>
                <a:spcPct val="115000"/>
              </a:lnSpc>
              <a:spcBef>
                <a:spcPts val="1600"/>
              </a:spcBef>
              <a:spcAft>
                <a:spcPts val="0"/>
              </a:spcAft>
              <a:buClr>
                <a:schemeClr val="dk1"/>
              </a:buClr>
              <a:buSzPts val="1100"/>
              <a:buFont typeface="Arial"/>
              <a:buNone/>
            </a:pPr>
            <a:endParaRPr sz="2000" b="1">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b="1">
              <a:latin typeface="Times New Roman"/>
              <a:ea typeface="Times New Roman"/>
              <a:cs typeface="Times New Roman"/>
              <a:sym typeface="Times New Roman"/>
            </a:endParaRPr>
          </a:p>
        </p:txBody>
      </p:sp>
      <p:sp>
        <p:nvSpPr>
          <p:cNvPr id="55" name="Google Shape;55;p13"/>
          <p:cNvSpPr txBox="1">
            <a:spLocks noGrp="1"/>
          </p:cNvSpPr>
          <p:nvPr>
            <p:ph type="body" idx="1"/>
          </p:nvPr>
        </p:nvSpPr>
        <p:spPr>
          <a:xfrm>
            <a:off x="387325" y="11692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b="1">
              <a:solidFill>
                <a:srgbClr val="FFFFFF"/>
              </a:solidFill>
            </a:endParaRPr>
          </a:p>
          <a:p>
            <a:pPr marL="0" lvl="0" indent="0" algn="ctr" rtl="0">
              <a:spcBef>
                <a:spcPts val="0"/>
              </a:spcBef>
              <a:spcAft>
                <a:spcPts val="0"/>
              </a:spcAft>
              <a:buNone/>
            </a:pPr>
            <a:endParaRPr b="1">
              <a:solidFill>
                <a:srgbClr val="FFFFFF"/>
              </a:solidFill>
            </a:endParaRPr>
          </a:p>
          <a:p>
            <a:pPr marL="0" lvl="0" indent="0" algn="ctr" rtl="0">
              <a:spcBef>
                <a:spcPts val="0"/>
              </a:spcBef>
              <a:spcAft>
                <a:spcPts val="0"/>
              </a:spcAft>
              <a:buNone/>
            </a:pPr>
            <a:r>
              <a:rPr lang="en" b="1">
                <a:solidFill>
                  <a:srgbClr val="FFFFFF"/>
                </a:solidFill>
              </a:rPr>
              <a:t>Colleen Simon</a:t>
            </a:r>
            <a:endParaRPr b="1">
              <a:solidFill>
                <a:srgbClr val="FFFFFF"/>
              </a:solidFill>
            </a:endParaRPr>
          </a:p>
          <a:p>
            <a:pPr marL="0" lvl="0" indent="0" algn="ctr" rtl="0">
              <a:spcBef>
                <a:spcPts val="0"/>
              </a:spcBef>
              <a:spcAft>
                <a:spcPts val="0"/>
              </a:spcAft>
              <a:buNone/>
            </a:pPr>
            <a:r>
              <a:rPr lang="en" b="1">
                <a:solidFill>
                  <a:srgbClr val="FFFFFF"/>
                </a:solidFill>
              </a:rPr>
              <a:t>Center for Genocide Research and Education</a:t>
            </a:r>
            <a:endParaRPr b="1">
              <a:solidFill>
                <a:srgbClr val="FFFFFF"/>
              </a:solidFill>
            </a:endParaRPr>
          </a:p>
          <a:p>
            <a:pPr marL="0" lvl="0" indent="0" algn="ctr" rtl="0">
              <a:spcBef>
                <a:spcPts val="0"/>
              </a:spcBef>
              <a:spcAft>
                <a:spcPts val="0"/>
              </a:spcAft>
              <a:buNone/>
            </a:pPr>
            <a:r>
              <a:rPr lang="en" b="1" u="sng">
                <a:solidFill>
                  <a:srgbClr val="000000"/>
                </a:solidFill>
                <a:hlinkClick r:id="rId4">
                  <a:extLst>
                    <a:ext uri="{A12FA001-AC4F-418D-AE19-62706E023703}">
                      <ahyp:hlinkClr xmlns:ahyp="http://schemas.microsoft.com/office/drawing/2018/hyperlinkcolor" val="tx"/>
                    </a:ext>
                  </a:extLst>
                </a:hlinkClick>
              </a:rPr>
              <a:t>colleen.simon@genocideresearch.org</a:t>
            </a:r>
            <a:r>
              <a:rPr lang="en" b="1">
                <a:solidFill>
                  <a:srgbClr val="000000"/>
                </a:solidFill>
              </a:rPr>
              <a:t> </a:t>
            </a:r>
            <a:endParaRPr b="1">
              <a:solidFill>
                <a:srgbClr val="000000"/>
              </a:solidFill>
            </a:endParaRPr>
          </a:p>
          <a:p>
            <a:pPr marL="0" lvl="0" indent="0" algn="ctr" rtl="0">
              <a:spcBef>
                <a:spcPts val="0"/>
              </a:spcBef>
              <a:spcAft>
                <a:spcPts val="0"/>
              </a:spcAft>
              <a:buNone/>
            </a:pPr>
            <a:r>
              <a:rPr lang="en" b="1">
                <a:solidFill>
                  <a:srgbClr val="FFFFFF"/>
                </a:solidFill>
              </a:rPr>
              <a:t>October 27, 2020 </a:t>
            </a:r>
            <a:endParaRPr b="1">
              <a:solidFill>
                <a:srgbClr val="FFFFFF"/>
              </a:solidFill>
            </a:endParaRPr>
          </a:p>
        </p:txBody>
      </p:sp>
      <p:sp>
        <p:nvSpPr>
          <p:cNvPr id="56" name="Google Shape;56;p13"/>
          <p:cNvSpPr txBox="1"/>
          <p:nvPr/>
        </p:nvSpPr>
        <p:spPr>
          <a:xfrm>
            <a:off x="1734575" y="4196400"/>
            <a:ext cx="6058500" cy="7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Clr>
                <a:schemeClr val="dk1"/>
              </a:buClr>
              <a:buSzPts val="1100"/>
              <a:buFont typeface="Arial"/>
              <a:buNone/>
            </a:pPr>
            <a:r>
              <a:rPr lang="en" sz="2200" b="1" i="1">
                <a:latin typeface="Times New Roman"/>
                <a:ea typeface="Times New Roman"/>
                <a:cs typeface="Times New Roman"/>
                <a:sym typeface="Times New Roman"/>
              </a:rPr>
              <a:t>Indakemwa</a:t>
            </a:r>
            <a:r>
              <a:rPr lang="en" sz="2200" b="1">
                <a:latin typeface="Times New Roman"/>
                <a:ea typeface="Times New Roman"/>
                <a:cs typeface="Times New Roman"/>
                <a:sym typeface="Times New Roman"/>
              </a:rPr>
              <a:t> - Those who are morally beyond reproach</a:t>
            </a:r>
            <a:endParaRPr sz="3800" b="1"/>
          </a:p>
        </p:txBody>
      </p:sp>
      <p:sp>
        <p:nvSpPr>
          <p:cNvPr id="119" name="Google Shape;119;p22"/>
          <p:cNvSpPr txBox="1">
            <a:spLocks noGrp="1"/>
          </p:cNvSpPr>
          <p:nvPr>
            <p:ph type="body" idx="1"/>
          </p:nvPr>
        </p:nvSpPr>
        <p:spPr>
          <a:xfrm>
            <a:off x="311700" y="1152475"/>
            <a:ext cx="4520700" cy="3416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000" b="1">
                <a:solidFill>
                  <a:schemeClr val="dk1"/>
                </a:solidFill>
                <a:latin typeface="Times New Roman"/>
                <a:ea typeface="Times New Roman"/>
                <a:cs typeface="Times New Roman"/>
                <a:sym typeface="Times New Roman"/>
              </a:rPr>
              <a:t>Criteria for rescuer:</a:t>
            </a:r>
            <a:endParaRPr sz="1200" b="1">
              <a:solidFill>
                <a:schemeClr val="dk1"/>
              </a:solidFill>
              <a:latin typeface="Times New Roman"/>
              <a:ea typeface="Times New Roman"/>
              <a:cs typeface="Times New Roman"/>
              <a:sym typeface="Times New Roman"/>
            </a:endParaRPr>
          </a:p>
          <a:p>
            <a:pPr marL="457200" lvl="0" indent="-317500" algn="l" rtl="0">
              <a:lnSpc>
                <a:spcPct val="200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 Saving one or more Tutsi </a:t>
            </a:r>
            <a:endParaRPr>
              <a:solidFill>
                <a:schemeClr val="dk1"/>
              </a:solidFill>
              <a:latin typeface="Times New Roman"/>
              <a:ea typeface="Times New Roman"/>
              <a:cs typeface="Times New Roman"/>
              <a:sym typeface="Times New Roman"/>
            </a:endParaRPr>
          </a:p>
          <a:p>
            <a:pPr marL="457200" lvl="0" indent="-317500" algn="l" rtl="0">
              <a:lnSpc>
                <a:spcPct val="200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Not having received any reward for their actions </a:t>
            </a:r>
            <a:endParaRPr>
              <a:solidFill>
                <a:schemeClr val="dk1"/>
              </a:solidFill>
              <a:latin typeface="Times New Roman"/>
              <a:ea typeface="Times New Roman"/>
              <a:cs typeface="Times New Roman"/>
              <a:sym typeface="Times New Roman"/>
            </a:endParaRPr>
          </a:p>
          <a:p>
            <a:pPr marL="457200" lvl="0" indent="-317500" algn="l" rtl="0">
              <a:lnSpc>
                <a:spcPct val="200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Committed no actions which would have harmed or led to the harm of any Tutsi </a:t>
            </a:r>
            <a:endParaRPr>
              <a:solidFill>
                <a:schemeClr val="dk1"/>
              </a:solidFill>
              <a:latin typeface="Times New Roman"/>
              <a:ea typeface="Times New Roman"/>
              <a:cs typeface="Times New Roman"/>
              <a:sym typeface="Times New Roman"/>
            </a:endParaRPr>
          </a:p>
          <a:p>
            <a:pPr marL="457200" lvl="0" indent="-317500" algn="l" rtl="0">
              <a:lnSpc>
                <a:spcPct val="200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Who testified against the genocide  </a:t>
            </a:r>
            <a:endParaRPr>
              <a:solidFill>
                <a:schemeClr val="dk1"/>
              </a:solidFill>
              <a:latin typeface="Times New Roman"/>
              <a:ea typeface="Times New Roman"/>
              <a:cs typeface="Times New Roman"/>
              <a:sym typeface="Times New Roman"/>
            </a:endParaRPr>
          </a:p>
          <a:p>
            <a:pPr marL="457200" lvl="0" indent="-317500" algn="l" rtl="0">
              <a:lnSpc>
                <a:spcPct val="200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Does not spread genocide ideology.  </a:t>
            </a:r>
            <a:endParaRPr sz="1600"/>
          </a:p>
        </p:txBody>
      </p:sp>
      <p:sp>
        <p:nvSpPr>
          <p:cNvPr id="120" name="Google Shape;120;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000" b="1">
                <a:solidFill>
                  <a:schemeClr val="dk1"/>
                </a:solidFill>
                <a:latin typeface="Times New Roman"/>
                <a:ea typeface="Times New Roman"/>
                <a:cs typeface="Times New Roman"/>
                <a:sym typeface="Times New Roman"/>
              </a:rPr>
              <a:t>Who can be a rescuer? </a:t>
            </a:r>
            <a:endParaRPr sz="2000" b="1">
              <a:solidFill>
                <a:schemeClr val="dk1"/>
              </a:solidFill>
              <a:latin typeface="Times New Roman"/>
              <a:ea typeface="Times New Roman"/>
              <a:cs typeface="Times New Roman"/>
              <a:sym typeface="Times New Roman"/>
            </a:endParaRPr>
          </a:p>
          <a:p>
            <a:pPr marL="457200" lvl="0" indent="-317500" algn="l" rtl="0">
              <a:lnSpc>
                <a:spcPct val="200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Altruistic personality</a:t>
            </a:r>
            <a:endParaRPr>
              <a:solidFill>
                <a:schemeClr val="dk1"/>
              </a:solidFill>
              <a:latin typeface="Times New Roman"/>
              <a:ea typeface="Times New Roman"/>
              <a:cs typeface="Times New Roman"/>
              <a:sym typeface="Times New Roman"/>
            </a:endParaRPr>
          </a:p>
          <a:p>
            <a:pPr marL="457200" lvl="0" indent="-317500" algn="l" rtl="0">
              <a:lnSpc>
                <a:spcPct val="200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Expanded Universe of Obligation</a:t>
            </a:r>
            <a:endParaRPr>
              <a:solidFill>
                <a:schemeClr val="dk1"/>
              </a:solidFill>
              <a:latin typeface="Times New Roman"/>
              <a:ea typeface="Times New Roman"/>
              <a:cs typeface="Times New Roman"/>
              <a:sym typeface="Times New Roman"/>
            </a:endParaRPr>
          </a:p>
          <a:p>
            <a:pPr marL="457200" lvl="0" indent="-317500" algn="l" rtl="0">
              <a:lnSpc>
                <a:spcPct val="200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Is able to see beyond the propaganda</a:t>
            </a:r>
            <a:endParaRPr>
              <a:solidFill>
                <a:schemeClr val="dk1"/>
              </a:solidFill>
              <a:latin typeface="Times New Roman"/>
              <a:ea typeface="Times New Roman"/>
              <a:cs typeface="Times New Roman"/>
              <a:sym typeface="Times New Roman"/>
            </a:endParaRPr>
          </a:p>
          <a:p>
            <a:pPr marL="457200" lvl="0" indent="-317500" algn="l" rtl="0">
              <a:lnSpc>
                <a:spcPct val="200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Has the means to help</a:t>
            </a:r>
            <a:endParaRPr sz="1600"/>
          </a:p>
          <a:p>
            <a:pPr marL="0" lvl="0" indent="0" algn="l" rtl="0">
              <a:lnSpc>
                <a:spcPct val="200000"/>
              </a:lnSpc>
              <a:spcBef>
                <a:spcPts val="0"/>
              </a:spcBef>
              <a:spcAft>
                <a:spcPts val="0"/>
              </a:spcAft>
              <a:buNone/>
            </a:pPr>
            <a:endParaRPr sz="2000" b="1">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None/>
            </a:pPr>
            <a:endParaRPr sz="2000" b="1">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System of Patriarchy - Life Before April 6, 1994</a:t>
            </a:r>
            <a:endParaRPr/>
          </a:p>
        </p:txBody>
      </p:sp>
      <p:sp>
        <p:nvSpPr>
          <p:cNvPr id="126" name="Google Shape;126;p23"/>
          <p:cNvSpPr txBox="1">
            <a:spLocks noGrp="1"/>
          </p:cNvSpPr>
          <p:nvPr>
            <p:ph type="body" idx="1"/>
          </p:nvPr>
        </p:nvSpPr>
        <p:spPr>
          <a:xfrm>
            <a:off x="177875" y="1152475"/>
            <a:ext cx="4133700" cy="389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Times New Roman"/>
                <a:ea typeface="Times New Roman"/>
                <a:cs typeface="Times New Roman"/>
                <a:sym typeface="Times New Roman"/>
              </a:rPr>
              <a:t>Rwandan law </a:t>
            </a:r>
            <a:endParaRPr sz="2200">
              <a:latin typeface="Times New Roman"/>
              <a:ea typeface="Times New Roman"/>
              <a:cs typeface="Times New Roman"/>
              <a:sym typeface="Times New Roman"/>
            </a:endParaRPr>
          </a:p>
          <a:p>
            <a:pPr marL="457200" lvl="0" indent="-317500" algn="l" rtl="0">
              <a:spcBef>
                <a:spcPts val="1600"/>
              </a:spcBef>
              <a:spcAft>
                <a:spcPts val="0"/>
              </a:spcAft>
              <a:buSzPts val="1400"/>
              <a:buFont typeface="Times New Roman"/>
              <a:buChar char="●"/>
            </a:pPr>
            <a:r>
              <a:rPr lang="en">
                <a:latin typeface="Times New Roman"/>
                <a:ea typeface="Times New Roman"/>
                <a:cs typeface="Times New Roman"/>
                <a:sym typeface="Times New Roman"/>
              </a:rPr>
              <a:t>Men sat as heads of household  </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a:latin typeface="Times New Roman"/>
                <a:ea typeface="Times New Roman"/>
                <a:cs typeface="Times New Roman"/>
                <a:sym typeface="Times New Roman"/>
              </a:rPr>
              <a:t>Women were barred from inheriting property, entering into any legal agreement, or opening a bank account without spousal permission., </a:t>
            </a:r>
            <a:endParaRPr>
              <a:latin typeface="Times New Roman"/>
              <a:ea typeface="Times New Roman"/>
              <a:cs typeface="Times New Roman"/>
              <a:sym typeface="Times New Roman"/>
            </a:endParaRPr>
          </a:p>
          <a:p>
            <a:pPr marL="0" lvl="0" indent="0" algn="l" rtl="0">
              <a:spcBef>
                <a:spcPts val="1600"/>
              </a:spcBef>
              <a:spcAft>
                <a:spcPts val="1600"/>
              </a:spcAft>
              <a:buNone/>
            </a:pPr>
            <a:endParaRPr sz="1100">
              <a:latin typeface="Times New Roman"/>
              <a:ea typeface="Times New Roman"/>
              <a:cs typeface="Times New Roman"/>
              <a:sym typeface="Times New Roman"/>
            </a:endParaRPr>
          </a:p>
        </p:txBody>
      </p:sp>
      <p:sp>
        <p:nvSpPr>
          <p:cNvPr id="127" name="Google Shape;127;p23"/>
          <p:cNvSpPr txBox="1">
            <a:spLocks noGrp="1"/>
          </p:cNvSpPr>
          <p:nvPr>
            <p:ph type="body" idx="2"/>
          </p:nvPr>
        </p:nvSpPr>
        <p:spPr>
          <a:xfrm>
            <a:off x="4832400" y="1152475"/>
            <a:ext cx="3999900" cy="374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latin typeface="Times New Roman"/>
                <a:ea typeface="Times New Roman"/>
                <a:cs typeface="Times New Roman"/>
                <a:sym typeface="Times New Roman"/>
              </a:rPr>
              <a:t>Societal norms for women </a:t>
            </a:r>
            <a:endParaRPr sz="2300">
              <a:latin typeface="Times New Roman"/>
              <a:ea typeface="Times New Roman"/>
              <a:cs typeface="Times New Roman"/>
              <a:sym typeface="Times New Roman"/>
            </a:endParaRPr>
          </a:p>
          <a:p>
            <a:pPr marL="457200" lvl="0" indent="-311150" algn="l" rtl="0">
              <a:spcBef>
                <a:spcPts val="1600"/>
              </a:spcBef>
              <a:spcAft>
                <a:spcPts val="0"/>
              </a:spcAft>
              <a:buSzPts val="1300"/>
              <a:buFont typeface="Times New Roman"/>
              <a:buChar char="●"/>
            </a:pPr>
            <a:r>
              <a:rPr lang="en" sz="1300">
                <a:latin typeface="Times New Roman"/>
                <a:ea typeface="Times New Roman"/>
                <a:cs typeface="Times New Roman"/>
                <a:sym typeface="Times New Roman"/>
              </a:rPr>
              <a:t>Typically women were less educated than men, </a:t>
            </a:r>
            <a:endParaRPr sz="1300">
              <a:latin typeface="Times New Roman"/>
              <a:ea typeface="Times New Roman"/>
              <a:cs typeface="Times New Roman"/>
              <a:sym typeface="Times New Roman"/>
            </a:endParaRPr>
          </a:p>
          <a:p>
            <a:pPr marL="457200" lvl="0" indent="-311150" algn="l" rtl="0">
              <a:spcBef>
                <a:spcPts val="0"/>
              </a:spcBef>
              <a:spcAft>
                <a:spcPts val="0"/>
              </a:spcAft>
              <a:buSzPts val="1300"/>
              <a:buFont typeface="Times New Roman"/>
              <a:buChar char="●"/>
            </a:pPr>
            <a:r>
              <a:rPr lang="en" sz="1300">
                <a:latin typeface="Times New Roman"/>
                <a:ea typeface="Times New Roman"/>
                <a:cs typeface="Times New Roman"/>
                <a:sym typeface="Times New Roman"/>
              </a:rPr>
              <a:t>Few women held positions of authority within any area of government.  </a:t>
            </a:r>
            <a:endParaRPr sz="1300">
              <a:latin typeface="Times New Roman"/>
              <a:ea typeface="Times New Roman"/>
              <a:cs typeface="Times New Roman"/>
              <a:sym typeface="Times New Roman"/>
            </a:endParaRPr>
          </a:p>
          <a:p>
            <a:pPr marL="457200" lvl="0" indent="-311150" algn="l" rtl="0">
              <a:spcBef>
                <a:spcPts val="0"/>
              </a:spcBef>
              <a:spcAft>
                <a:spcPts val="0"/>
              </a:spcAft>
              <a:buSzPts val="1300"/>
              <a:buFont typeface="Times New Roman"/>
              <a:buChar char="●"/>
            </a:pPr>
            <a:r>
              <a:rPr lang="en" sz="1300">
                <a:latin typeface="Times New Roman"/>
                <a:ea typeface="Times New Roman"/>
                <a:cs typeface="Times New Roman"/>
                <a:sym typeface="Times New Roman"/>
              </a:rPr>
              <a:t>Women expected to work hard without complaint </a:t>
            </a:r>
            <a:endParaRPr sz="1300">
              <a:latin typeface="Times New Roman"/>
              <a:ea typeface="Times New Roman"/>
              <a:cs typeface="Times New Roman"/>
              <a:sym typeface="Times New Roman"/>
            </a:endParaRPr>
          </a:p>
          <a:p>
            <a:pPr marL="457200" lvl="0" indent="-311150" algn="l" rtl="0">
              <a:spcBef>
                <a:spcPts val="0"/>
              </a:spcBef>
              <a:spcAft>
                <a:spcPts val="0"/>
              </a:spcAft>
              <a:buSzPts val="1300"/>
              <a:buFont typeface="Times New Roman"/>
              <a:buChar char="●"/>
            </a:pPr>
            <a:r>
              <a:rPr lang="en" sz="1300">
                <a:latin typeface="Times New Roman"/>
                <a:ea typeface="Times New Roman"/>
                <a:cs typeface="Times New Roman"/>
                <a:sym typeface="Times New Roman"/>
              </a:rPr>
              <a:t>Homemaking, rearing and disciplining children, faithfulness to partners, and (for women with farms or gardens) making a success of subsistence agriculture. </a:t>
            </a:r>
            <a:endParaRPr sz="1300">
              <a:latin typeface="Times New Roman"/>
              <a:ea typeface="Times New Roman"/>
              <a:cs typeface="Times New Roman"/>
              <a:sym typeface="Times New Roman"/>
            </a:endParaRPr>
          </a:p>
          <a:p>
            <a:pPr marL="457200" lvl="0" indent="-311150" algn="l" rtl="0">
              <a:spcBef>
                <a:spcPts val="0"/>
              </a:spcBef>
              <a:spcAft>
                <a:spcPts val="0"/>
              </a:spcAft>
              <a:buSzPts val="1300"/>
              <a:buFont typeface="Times New Roman"/>
              <a:buChar char="●"/>
            </a:pPr>
            <a:r>
              <a:rPr lang="en" sz="1300">
                <a:latin typeface="Times New Roman"/>
                <a:ea typeface="Times New Roman"/>
                <a:cs typeface="Times New Roman"/>
                <a:sym typeface="Times New Roman"/>
              </a:rPr>
              <a:t>The majority of Rwandan women in 1994 adhered to the traditional expectations of homemaking, child rearing, and creating community between households.</a:t>
            </a:r>
            <a:endParaRPr sz="1300">
              <a:latin typeface="Times New Roman"/>
              <a:ea typeface="Times New Roman"/>
              <a:cs typeface="Times New Roman"/>
              <a:sym typeface="Times New Roman"/>
            </a:endParaRPr>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600">
                <a:latin typeface="Times New Roman"/>
                <a:ea typeface="Times New Roman"/>
                <a:cs typeface="Times New Roman"/>
                <a:sym typeface="Times New Roman"/>
              </a:rPr>
              <a:t>Félicitée Niyitegeka</a:t>
            </a:r>
            <a:endParaRPr sz="3800" b="1"/>
          </a:p>
        </p:txBody>
      </p:sp>
      <p:sp>
        <p:nvSpPr>
          <p:cNvPr id="133" name="Google Shape;133;p24"/>
          <p:cNvSpPr txBox="1">
            <a:spLocks noGrp="1"/>
          </p:cNvSpPr>
          <p:nvPr>
            <p:ph type="body" idx="1"/>
          </p:nvPr>
        </p:nvSpPr>
        <p:spPr>
          <a:xfrm>
            <a:off x="311700" y="1152475"/>
            <a:ext cx="45207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Auxiliaries of the Apostolate is an order of lay women who choose to live a celibate life in service to the Church and dedicate their lives to spreading the gospel.</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According to close friends and those whom she saved, Niyitegeka believed that if she was able to save even a single life, then it was her duty to do so.</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According testimonies, Niyitegeka used her ‘limited power’ to offer shelter to fleeing Tutsi and helping others escape to the then Zaїre (present-day Democratic Republic of Congo. </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Was killed on April 21, 1994 while trying to save Tutsi who sought asylum at the centre.</a:t>
            </a:r>
            <a:endParaRPr sz="2000" b="1">
              <a:solidFill>
                <a:schemeClr val="dk1"/>
              </a:solidFill>
              <a:latin typeface="Times New Roman"/>
              <a:ea typeface="Times New Roman"/>
              <a:cs typeface="Times New Roman"/>
              <a:sym typeface="Times New Roman"/>
            </a:endParaRPr>
          </a:p>
        </p:txBody>
      </p:sp>
      <p:sp>
        <p:nvSpPr>
          <p:cNvPr id="134" name="Google Shape;134;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endParaRPr sz="2000" b="1">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None/>
            </a:pPr>
            <a:endParaRPr sz="2000" b="1">
              <a:solidFill>
                <a:schemeClr val="dk1"/>
              </a:solidFill>
              <a:latin typeface="Times New Roman"/>
              <a:ea typeface="Times New Roman"/>
              <a:cs typeface="Times New Roman"/>
              <a:sym typeface="Times New Roman"/>
            </a:endParaRPr>
          </a:p>
        </p:txBody>
      </p:sp>
      <p:pic>
        <p:nvPicPr>
          <p:cNvPr id="135" name="Google Shape;135;p24"/>
          <p:cNvPicPr preferRelativeResize="0"/>
          <p:nvPr/>
        </p:nvPicPr>
        <p:blipFill>
          <a:blip r:embed="rId3">
            <a:alphaModFix/>
          </a:blip>
          <a:stretch>
            <a:fillRect/>
          </a:stretch>
        </p:blipFill>
        <p:spPr>
          <a:xfrm>
            <a:off x="5010575" y="1580575"/>
            <a:ext cx="3828625" cy="2319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600">
                <a:latin typeface="Times New Roman"/>
                <a:ea typeface="Times New Roman"/>
                <a:cs typeface="Times New Roman"/>
                <a:sym typeface="Times New Roman"/>
              </a:rPr>
              <a:t>Félicitée Niyitegeka</a:t>
            </a:r>
            <a:endParaRPr sz="3800" b="1"/>
          </a:p>
        </p:txBody>
      </p:sp>
      <p:sp>
        <p:nvSpPr>
          <p:cNvPr id="141" name="Google Shape;141;p25"/>
          <p:cNvSpPr txBox="1">
            <a:spLocks noGrp="1"/>
          </p:cNvSpPr>
          <p:nvPr>
            <p:ph type="body" idx="1"/>
          </p:nvPr>
        </p:nvSpPr>
        <p:spPr>
          <a:xfrm>
            <a:off x="311700" y="1152475"/>
            <a:ext cx="4520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i="1">
                <a:solidFill>
                  <a:schemeClr val="dk1"/>
                </a:solidFill>
              </a:rPr>
              <a:t>“Dearest brother,</a:t>
            </a:r>
            <a:endParaRPr sz="1500" i="1">
              <a:solidFill>
                <a:schemeClr val="dk1"/>
              </a:solidFill>
            </a:endParaRPr>
          </a:p>
          <a:p>
            <a:pPr marL="0" lvl="0" indent="0" algn="l" rtl="0">
              <a:spcBef>
                <a:spcPts val="800"/>
              </a:spcBef>
              <a:spcAft>
                <a:spcPts val="0"/>
              </a:spcAft>
              <a:buNone/>
            </a:pPr>
            <a:r>
              <a:rPr lang="en" sz="1500" i="1">
                <a:solidFill>
                  <a:schemeClr val="dk1"/>
                </a:solidFill>
              </a:rPr>
              <a:t>Thank you for wanting to help me. I would rather die than abandoning the forty-three persons for whom I am responsible. Pray for us, that we may come to God. Say ‘goodbye’ to our old mother and our brother. When I come to God, I shall pray for you. Keep well. Thank you for thinking of me. If God saves us, as we hope, we shall see each other tomorrow.</a:t>
            </a:r>
            <a:endParaRPr sz="1500" i="1">
              <a:solidFill>
                <a:schemeClr val="dk1"/>
              </a:solidFill>
            </a:endParaRPr>
          </a:p>
          <a:p>
            <a:pPr marL="0" lvl="0" indent="0" algn="l" rtl="0">
              <a:spcBef>
                <a:spcPts val="800"/>
              </a:spcBef>
              <a:spcAft>
                <a:spcPts val="0"/>
              </a:spcAft>
              <a:buNone/>
            </a:pPr>
            <a:r>
              <a:rPr lang="en" sz="1500" i="1">
                <a:solidFill>
                  <a:schemeClr val="dk1"/>
                </a:solidFill>
              </a:rPr>
              <a:t>           Your sister,</a:t>
            </a:r>
            <a:endParaRPr sz="1500" i="1">
              <a:solidFill>
                <a:schemeClr val="dk1"/>
              </a:solidFill>
            </a:endParaRPr>
          </a:p>
          <a:p>
            <a:pPr marL="0" lvl="0" indent="0" algn="l" rtl="0">
              <a:spcBef>
                <a:spcPts val="800"/>
              </a:spcBef>
              <a:spcAft>
                <a:spcPts val="800"/>
              </a:spcAft>
              <a:buNone/>
            </a:pPr>
            <a:r>
              <a:rPr lang="en" sz="1500" i="1">
                <a:solidFill>
                  <a:schemeClr val="dk1"/>
                </a:solidFill>
              </a:rPr>
              <a:t>           Felicitas Niyitegeka.”   </a:t>
            </a:r>
            <a:endParaRPr>
              <a:solidFill>
                <a:schemeClr val="dk1"/>
              </a:solidFill>
              <a:latin typeface="Times New Roman"/>
              <a:ea typeface="Times New Roman"/>
              <a:cs typeface="Times New Roman"/>
              <a:sym typeface="Times New Roman"/>
            </a:endParaRPr>
          </a:p>
        </p:txBody>
      </p:sp>
      <p:sp>
        <p:nvSpPr>
          <p:cNvPr id="142" name="Google Shape;142;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endParaRPr sz="2000" b="1">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None/>
            </a:pPr>
            <a:endParaRPr sz="2000" b="1">
              <a:solidFill>
                <a:schemeClr val="dk1"/>
              </a:solidFill>
              <a:latin typeface="Times New Roman"/>
              <a:ea typeface="Times New Roman"/>
              <a:cs typeface="Times New Roman"/>
              <a:sym typeface="Times New Roman"/>
            </a:endParaRPr>
          </a:p>
        </p:txBody>
      </p:sp>
      <p:pic>
        <p:nvPicPr>
          <p:cNvPr id="143" name="Google Shape;143;p25"/>
          <p:cNvPicPr preferRelativeResize="0"/>
          <p:nvPr/>
        </p:nvPicPr>
        <p:blipFill>
          <a:blip r:embed="rId3">
            <a:alphaModFix/>
          </a:blip>
          <a:stretch>
            <a:fillRect/>
          </a:stretch>
        </p:blipFill>
        <p:spPr>
          <a:xfrm>
            <a:off x="5010575" y="1580575"/>
            <a:ext cx="3828625" cy="2319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Geography of Rescuers</a:t>
            </a:r>
            <a:endParaRPr/>
          </a:p>
        </p:txBody>
      </p:sp>
      <p:sp>
        <p:nvSpPr>
          <p:cNvPr id="149" name="Google Shape;149;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50" name="Google Shape;150;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sz="2600">
              <a:latin typeface="Times New Roman"/>
              <a:ea typeface="Times New Roman"/>
              <a:cs typeface="Times New Roman"/>
              <a:sym typeface="Times New Roman"/>
            </a:endParaRPr>
          </a:p>
          <a:p>
            <a:pPr marL="0" lvl="0" indent="0" algn="ctr" rtl="0">
              <a:lnSpc>
                <a:spcPct val="150000"/>
              </a:lnSpc>
              <a:spcBef>
                <a:spcPts val="1600"/>
              </a:spcBef>
              <a:spcAft>
                <a:spcPts val="0"/>
              </a:spcAft>
              <a:buNone/>
            </a:pPr>
            <a:r>
              <a:rPr lang="en" sz="2400">
                <a:solidFill>
                  <a:schemeClr val="dk1"/>
                </a:solidFill>
                <a:latin typeface="Times New Roman"/>
                <a:ea typeface="Times New Roman"/>
                <a:cs typeface="Times New Roman"/>
                <a:sym typeface="Times New Roman"/>
              </a:rPr>
              <a:t>Nyundo, Gisenyi</a:t>
            </a:r>
            <a:endParaRPr sz="2400">
              <a:solidFill>
                <a:schemeClr val="dk1"/>
              </a:solidFill>
              <a:latin typeface="Times New Roman"/>
              <a:ea typeface="Times New Roman"/>
              <a:cs typeface="Times New Roman"/>
              <a:sym typeface="Times New Roman"/>
            </a:endParaRPr>
          </a:p>
          <a:p>
            <a:pPr marL="457200" lvl="0" indent="0" algn="l" rtl="0">
              <a:lnSpc>
                <a:spcPct val="150000"/>
              </a:lnSpc>
              <a:spcBef>
                <a:spcPts val="0"/>
              </a:spcBef>
              <a:spcAft>
                <a:spcPts val="0"/>
              </a:spcAft>
              <a:buNone/>
            </a:pPr>
            <a:endParaRPr sz="2400">
              <a:solidFill>
                <a:schemeClr val="dk1"/>
              </a:solidFill>
              <a:highlight>
                <a:schemeClr val="lt1"/>
              </a:highlight>
              <a:latin typeface="Times New Roman"/>
              <a:ea typeface="Times New Roman"/>
              <a:cs typeface="Times New Roman"/>
              <a:sym typeface="Times New Roman"/>
            </a:endParaRPr>
          </a:p>
        </p:txBody>
      </p:sp>
      <p:pic>
        <p:nvPicPr>
          <p:cNvPr id="151" name="Google Shape;151;p26"/>
          <p:cNvPicPr preferRelativeResize="0"/>
          <p:nvPr/>
        </p:nvPicPr>
        <p:blipFill>
          <a:blip r:embed="rId3">
            <a:alphaModFix/>
          </a:blip>
          <a:stretch>
            <a:fillRect/>
          </a:stretch>
        </p:blipFill>
        <p:spPr>
          <a:xfrm>
            <a:off x="353076" y="964025"/>
            <a:ext cx="3740500" cy="3989850"/>
          </a:xfrm>
          <a:prstGeom prst="rect">
            <a:avLst/>
          </a:prstGeom>
          <a:noFill/>
          <a:ln>
            <a:noFill/>
          </a:ln>
        </p:spPr>
      </p:pic>
      <p:sp>
        <p:nvSpPr>
          <p:cNvPr id="152" name="Google Shape;152;p26"/>
          <p:cNvSpPr/>
          <p:nvPr/>
        </p:nvSpPr>
        <p:spPr>
          <a:xfrm>
            <a:off x="630425" y="2386050"/>
            <a:ext cx="470700" cy="185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2400"/>
              </a:spcAft>
              <a:buClr>
                <a:schemeClr val="dk1"/>
              </a:buClr>
              <a:buSzPts val="1100"/>
              <a:buFont typeface="Arial"/>
              <a:buNone/>
            </a:pPr>
            <a:r>
              <a:rPr lang="en" sz="2600"/>
              <a:t>Thérèse Nyirabayovu </a:t>
            </a:r>
            <a:endParaRPr sz="2600"/>
          </a:p>
        </p:txBody>
      </p:sp>
      <p:sp>
        <p:nvSpPr>
          <p:cNvPr id="158" name="Google Shape;158;p27"/>
          <p:cNvSpPr txBox="1">
            <a:spLocks noGrp="1"/>
          </p:cNvSpPr>
          <p:nvPr>
            <p:ph type="body" idx="1"/>
          </p:nvPr>
        </p:nvSpPr>
        <p:spPr>
          <a:xfrm>
            <a:off x="311700" y="1152475"/>
            <a:ext cx="3999900" cy="390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Times New Roman"/>
                <a:ea typeface="Times New Roman"/>
                <a:cs typeface="Times New Roman"/>
                <a:sym typeface="Times New Roman"/>
              </a:rPr>
              <a:t>A well known and respected midwife, Nyiarayovu was 67 at the time of the genocide.  A widow living with her children.  Her decision to give shelter to Tutsis was based on her belief that it was a duty to save fellow human beings in danger.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a:solidFill>
                  <a:schemeClr val="dk1"/>
                </a:solidFill>
                <a:latin typeface="Times New Roman"/>
                <a:ea typeface="Times New Roman"/>
                <a:cs typeface="Times New Roman"/>
                <a:sym typeface="Times New Roman"/>
              </a:rPr>
              <a:t>Thérèse was made aware of the risk she was taking on a number of occasion - her home was searched, she was questioned repeatedly, and a grenade was thrown at her house. The danger persisted even after the genocide. While staying in the refugee camps in the former Zaire, Thérèse was under constant threat from the militiamen who had heard of her actions.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solidFill>
                <a:schemeClr val="dk1"/>
              </a:solidFill>
              <a:latin typeface="Times New Roman"/>
              <a:ea typeface="Times New Roman"/>
              <a:cs typeface="Times New Roman"/>
              <a:sym typeface="Times New Roman"/>
            </a:endParaRPr>
          </a:p>
        </p:txBody>
      </p:sp>
      <p:sp>
        <p:nvSpPr>
          <p:cNvPr id="159" name="Google Shape;159;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0" name="Google Shape;160;p27"/>
          <p:cNvPicPr preferRelativeResize="0"/>
          <p:nvPr/>
        </p:nvPicPr>
        <p:blipFill>
          <a:blip r:embed="rId3">
            <a:alphaModFix/>
          </a:blip>
          <a:stretch>
            <a:fillRect/>
          </a:stretch>
        </p:blipFill>
        <p:spPr>
          <a:xfrm>
            <a:off x="4790370" y="1278555"/>
            <a:ext cx="3999899" cy="3001319"/>
          </a:xfrm>
          <a:prstGeom prst="rect">
            <a:avLst/>
          </a:prstGeom>
          <a:noFill/>
          <a:ln>
            <a:noFill/>
          </a:ln>
        </p:spPr>
      </p:pic>
      <p:sp>
        <p:nvSpPr>
          <p:cNvPr id="161" name="Google Shape;161;p27"/>
          <p:cNvSpPr txBox="1"/>
          <p:nvPr/>
        </p:nvSpPr>
        <p:spPr>
          <a:xfrm>
            <a:off x="4690225" y="4379250"/>
            <a:ext cx="4100100" cy="564900"/>
          </a:xfrm>
          <a:prstGeom prst="rect">
            <a:avLst/>
          </a:prstGeom>
          <a:noFill/>
          <a:ln>
            <a:noFill/>
          </a:ln>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Therese Nyirabayovu, received a certificate of appreciation - National Heroes Day 2/02/2017</a:t>
            </a:r>
            <a:endParaRPr sz="1200">
              <a:solidFill>
                <a:srgbClr val="202124"/>
              </a:solidFill>
            </a:endParaRPr>
          </a:p>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Geography of Rescuers</a:t>
            </a:r>
            <a:endParaRPr/>
          </a:p>
        </p:txBody>
      </p:sp>
      <p:sp>
        <p:nvSpPr>
          <p:cNvPr id="167" name="Google Shape;167;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68" name="Google Shape;168;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sz="2600">
              <a:latin typeface="Times New Roman"/>
              <a:ea typeface="Times New Roman"/>
              <a:cs typeface="Times New Roman"/>
              <a:sym typeface="Times New Roman"/>
            </a:endParaRPr>
          </a:p>
          <a:p>
            <a:pPr marL="0" lvl="0" indent="0" algn="ctr" rtl="0">
              <a:lnSpc>
                <a:spcPct val="150000"/>
              </a:lnSpc>
              <a:spcBef>
                <a:spcPts val="1600"/>
              </a:spcBef>
              <a:spcAft>
                <a:spcPts val="0"/>
              </a:spcAft>
              <a:buNone/>
            </a:pPr>
            <a:r>
              <a:rPr lang="en" sz="2400">
                <a:solidFill>
                  <a:schemeClr val="dk1"/>
                </a:solidFill>
                <a:latin typeface="Times New Roman"/>
                <a:ea typeface="Times New Roman"/>
                <a:cs typeface="Times New Roman"/>
                <a:sym typeface="Times New Roman"/>
              </a:rPr>
              <a:t>Kigali</a:t>
            </a:r>
            <a:endParaRPr sz="2400">
              <a:solidFill>
                <a:schemeClr val="dk1"/>
              </a:solidFill>
              <a:latin typeface="Times New Roman"/>
              <a:ea typeface="Times New Roman"/>
              <a:cs typeface="Times New Roman"/>
              <a:sym typeface="Times New Roman"/>
            </a:endParaRPr>
          </a:p>
          <a:p>
            <a:pPr marL="457200" lvl="0" indent="0" algn="l" rtl="0">
              <a:lnSpc>
                <a:spcPct val="150000"/>
              </a:lnSpc>
              <a:spcBef>
                <a:spcPts val="0"/>
              </a:spcBef>
              <a:spcAft>
                <a:spcPts val="0"/>
              </a:spcAft>
              <a:buNone/>
            </a:pPr>
            <a:endParaRPr sz="2400">
              <a:solidFill>
                <a:schemeClr val="dk1"/>
              </a:solidFill>
              <a:highlight>
                <a:schemeClr val="lt1"/>
              </a:highlight>
              <a:latin typeface="Times New Roman"/>
              <a:ea typeface="Times New Roman"/>
              <a:cs typeface="Times New Roman"/>
              <a:sym typeface="Times New Roman"/>
            </a:endParaRPr>
          </a:p>
        </p:txBody>
      </p:sp>
      <p:pic>
        <p:nvPicPr>
          <p:cNvPr id="169" name="Google Shape;169;p28"/>
          <p:cNvPicPr preferRelativeResize="0"/>
          <p:nvPr/>
        </p:nvPicPr>
        <p:blipFill>
          <a:blip r:embed="rId3">
            <a:alphaModFix/>
          </a:blip>
          <a:stretch>
            <a:fillRect/>
          </a:stretch>
        </p:blipFill>
        <p:spPr>
          <a:xfrm>
            <a:off x="353076" y="964025"/>
            <a:ext cx="3740500" cy="3989850"/>
          </a:xfrm>
          <a:prstGeom prst="rect">
            <a:avLst/>
          </a:prstGeom>
          <a:noFill/>
          <a:ln>
            <a:noFill/>
          </a:ln>
        </p:spPr>
      </p:pic>
      <p:sp>
        <p:nvSpPr>
          <p:cNvPr id="170" name="Google Shape;170;p28"/>
          <p:cNvSpPr/>
          <p:nvPr/>
        </p:nvSpPr>
        <p:spPr>
          <a:xfrm>
            <a:off x="2042350" y="2705425"/>
            <a:ext cx="470700" cy="185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Sula (Zura) Karuhimbi</a:t>
            </a:r>
            <a:endParaRPr/>
          </a:p>
        </p:txBody>
      </p:sp>
      <p:sp>
        <p:nvSpPr>
          <p:cNvPr id="176" name="Google Shape;176;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77" name="Google Shape;177;p29"/>
          <p:cNvSpPr txBox="1">
            <a:spLocks noGrp="1"/>
          </p:cNvSpPr>
          <p:nvPr>
            <p:ph type="body" idx="2"/>
          </p:nvPr>
        </p:nvSpPr>
        <p:spPr>
          <a:xfrm>
            <a:off x="4832400" y="1196425"/>
            <a:ext cx="3999900" cy="39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Times New Roman"/>
                <a:ea typeface="Times New Roman"/>
                <a:cs typeface="Times New Roman"/>
                <a:sym typeface="Times New Roman"/>
              </a:rPr>
              <a:t>I said to the interahamwe: If you want to die go inside and the evil spirits will swallow you up. </a:t>
            </a:r>
            <a:endParaRPr>
              <a:latin typeface="Times New Roman"/>
              <a:ea typeface="Times New Roman"/>
              <a:cs typeface="Times New Roman"/>
              <a:sym typeface="Times New Roman"/>
            </a:endParaRPr>
          </a:p>
          <a:p>
            <a:pPr marL="0" lvl="0" indent="0" algn="l" rtl="0">
              <a:spcBef>
                <a:spcPts val="1600"/>
              </a:spcBef>
              <a:spcAft>
                <a:spcPts val="0"/>
              </a:spcAft>
              <a:buNone/>
            </a:pPr>
            <a:r>
              <a:rPr lang="en">
                <a:latin typeface="Times New Roman"/>
                <a:ea typeface="Times New Roman"/>
                <a:cs typeface="Times New Roman"/>
                <a:sym typeface="Times New Roman"/>
              </a:rPr>
              <a:t>Sula Karuhimbi hid and protected 17 people on her own property and fed them from her field.  She was a traditional healer from Musambo Gitarama.  She was a seventy-two year old widow when she hid 17 Tutsi in a shelter she had made for her animals.</a:t>
            </a:r>
            <a:endParaRPr>
              <a:latin typeface="Times New Roman"/>
              <a:ea typeface="Times New Roman"/>
              <a:cs typeface="Times New Roman"/>
              <a:sym typeface="Times New Roman"/>
            </a:endParaRPr>
          </a:p>
          <a:p>
            <a:pPr marL="0" lvl="0" indent="0" algn="l" rtl="0">
              <a:spcBef>
                <a:spcPts val="1600"/>
              </a:spcBef>
              <a:spcAft>
                <a:spcPts val="0"/>
              </a:spcAft>
              <a:buNone/>
            </a:pPr>
            <a:r>
              <a:rPr lang="en">
                <a:latin typeface="Times New Roman"/>
                <a:ea typeface="Times New Roman"/>
                <a:cs typeface="Times New Roman"/>
                <a:sym typeface="Times New Roman"/>
              </a:rPr>
              <a:t>Sula used her reputation for being possessed by evil spirits to scare the interahamwe away from her home.</a:t>
            </a:r>
            <a:endParaRPr>
              <a:latin typeface="Times New Roman"/>
              <a:ea typeface="Times New Roman"/>
              <a:cs typeface="Times New Roman"/>
              <a:sym typeface="Times New Roman"/>
            </a:endParaRPr>
          </a:p>
          <a:p>
            <a:pPr marL="0" lvl="0" indent="0" algn="l" rtl="0">
              <a:spcBef>
                <a:spcPts val="1600"/>
              </a:spcBef>
              <a:spcAft>
                <a:spcPts val="0"/>
              </a:spcAft>
              <a:buNone/>
            </a:pPr>
            <a:r>
              <a:rPr lang="en">
                <a:latin typeface="Times New Roman"/>
                <a:ea typeface="Times New Roman"/>
                <a:cs typeface="Times New Roman"/>
                <a:sym typeface="Times New Roman"/>
              </a:rPr>
              <a:t>She told them that if they entered the shrine, they would incur the wrath of Nyabingi.  They were frightened so our lives were saved for another day. </a:t>
            </a:r>
            <a:endParaRPr>
              <a:latin typeface="Times New Roman"/>
              <a:ea typeface="Times New Roman"/>
              <a:cs typeface="Times New Roman"/>
              <a:sym typeface="Times New Roman"/>
            </a:endParaRPr>
          </a:p>
          <a:p>
            <a:pPr marL="0" lvl="0" indent="0" algn="l" rtl="0">
              <a:spcBef>
                <a:spcPts val="0"/>
              </a:spcBef>
              <a:spcAft>
                <a:spcPts val="0"/>
              </a:spcAft>
              <a:buNone/>
            </a:pPr>
            <a:r>
              <a:rPr lang="en" sz="1300" b="1" i="1">
                <a:latin typeface="Times New Roman"/>
                <a:ea typeface="Times New Roman"/>
                <a:cs typeface="Times New Roman"/>
                <a:sym typeface="Times New Roman"/>
              </a:rPr>
              <a:t>Hassan Habiyakare Ntongwe, Gitarama</a:t>
            </a:r>
            <a:endParaRPr sz="1300" b="1" i="1">
              <a:latin typeface="Times New Roman"/>
              <a:ea typeface="Times New Roman"/>
              <a:cs typeface="Times New Roman"/>
              <a:sym typeface="Times New Roman"/>
            </a:endParaRPr>
          </a:p>
        </p:txBody>
      </p:sp>
      <p:pic>
        <p:nvPicPr>
          <p:cNvPr id="178" name="Google Shape;178;p29"/>
          <p:cNvPicPr preferRelativeResize="0"/>
          <p:nvPr/>
        </p:nvPicPr>
        <p:blipFill>
          <a:blip r:embed="rId3">
            <a:alphaModFix/>
          </a:blip>
          <a:stretch>
            <a:fillRect/>
          </a:stretch>
        </p:blipFill>
        <p:spPr>
          <a:xfrm>
            <a:off x="185800" y="1263575"/>
            <a:ext cx="4536029" cy="38128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Geography of Rescuers</a:t>
            </a:r>
            <a:endParaRPr/>
          </a:p>
        </p:txBody>
      </p:sp>
      <p:sp>
        <p:nvSpPr>
          <p:cNvPr id="184" name="Google Shape;184;p3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85" name="Google Shape;185;p3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endParaRPr sz="2600">
              <a:latin typeface="Times New Roman"/>
              <a:ea typeface="Times New Roman"/>
              <a:cs typeface="Times New Roman"/>
              <a:sym typeface="Times New Roman"/>
            </a:endParaRPr>
          </a:p>
          <a:p>
            <a:pPr marL="0" lvl="0" indent="0" algn="ctr" rtl="0">
              <a:lnSpc>
                <a:spcPct val="150000"/>
              </a:lnSpc>
              <a:spcBef>
                <a:spcPts val="1600"/>
              </a:spcBef>
              <a:spcAft>
                <a:spcPts val="0"/>
              </a:spcAft>
              <a:buNone/>
            </a:pPr>
            <a:r>
              <a:rPr lang="en" sz="2600">
                <a:latin typeface="Times New Roman"/>
                <a:ea typeface="Times New Roman"/>
                <a:cs typeface="Times New Roman"/>
                <a:sym typeface="Times New Roman"/>
              </a:rPr>
              <a:t>Musambo Gitarama</a:t>
            </a:r>
            <a:endParaRPr sz="2600">
              <a:latin typeface="Times New Roman"/>
              <a:ea typeface="Times New Roman"/>
              <a:cs typeface="Times New Roman"/>
              <a:sym typeface="Times New Roman"/>
            </a:endParaRPr>
          </a:p>
          <a:p>
            <a:pPr marL="457200" lvl="0" indent="0" algn="l" rtl="0">
              <a:lnSpc>
                <a:spcPct val="150000"/>
              </a:lnSpc>
              <a:spcBef>
                <a:spcPts val="1600"/>
              </a:spcBef>
              <a:spcAft>
                <a:spcPts val="0"/>
              </a:spcAft>
              <a:buNone/>
            </a:pPr>
            <a:endParaRPr sz="2400">
              <a:solidFill>
                <a:schemeClr val="dk1"/>
              </a:solidFill>
              <a:highlight>
                <a:schemeClr val="lt1"/>
              </a:highlight>
              <a:latin typeface="Times New Roman"/>
              <a:ea typeface="Times New Roman"/>
              <a:cs typeface="Times New Roman"/>
              <a:sym typeface="Times New Roman"/>
            </a:endParaRPr>
          </a:p>
        </p:txBody>
      </p:sp>
      <p:pic>
        <p:nvPicPr>
          <p:cNvPr id="186" name="Google Shape;186;p30"/>
          <p:cNvPicPr preferRelativeResize="0"/>
          <p:nvPr/>
        </p:nvPicPr>
        <p:blipFill>
          <a:blip r:embed="rId3">
            <a:alphaModFix/>
          </a:blip>
          <a:stretch>
            <a:fillRect/>
          </a:stretch>
        </p:blipFill>
        <p:spPr>
          <a:xfrm>
            <a:off x="353076" y="964025"/>
            <a:ext cx="3740500" cy="3989850"/>
          </a:xfrm>
          <a:prstGeom prst="rect">
            <a:avLst/>
          </a:prstGeom>
          <a:noFill/>
          <a:ln>
            <a:noFill/>
          </a:ln>
        </p:spPr>
      </p:pic>
      <p:sp>
        <p:nvSpPr>
          <p:cNvPr id="187" name="Google Shape;187;p30"/>
          <p:cNvSpPr/>
          <p:nvPr/>
        </p:nvSpPr>
        <p:spPr>
          <a:xfrm>
            <a:off x="1445625" y="3042950"/>
            <a:ext cx="479100" cy="243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Josephine Dusabimana</a:t>
            </a:r>
            <a:endParaRPr/>
          </a:p>
        </p:txBody>
      </p:sp>
      <p:sp>
        <p:nvSpPr>
          <p:cNvPr id="193" name="Google Shape;193;p3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Pi</a:t>
            </a:r>
            <a:endParaRPr/>
          </a:p>
        </p:txBody>
      </p:sp>
      <p:sp>
        <p:nvSpPr>
          <p:cNvPr id="194" name="Google Shape;194;p31"/>
          <p:cNvSpPr txBox="1">
            <a:spLocks noGrp="1"/>
          </p:cNvSpPr>
          <p:nvPr>
            <p:ph type="body" idx="2"/>
          </p:nvPr>
        </p:nvSpPr>
        <p:spPr>
          <a:xfrm>
            <a:off x="4924825" y="1152475"/>
            <a:ext cx="3999900" cy="360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solidFill>
                  <a:srgbClr val="000000"/>
                </a:solidFill>
              </a:rPr>
              <a:t> </a:t>
            </a:r>
            <a:r>
              <a:rPr lang="en" sz="1750">
                <a:solidFill>
                  <a:srgbClr val="000000"/>
                </a:solidFill>
                <a:latin typeface="Times New Roman"/>
                <a:ea typeface="Times New Roman"/>
                <a:cs typeface="Times New Roman"/>
                <a:sym typeface="Times New Roman"/>
              </a:rPr>
              <a:t>“I see each person as a human being that worth love and right to live.”  </a:t>
            </a:r>
            <a:endParaRPr sz="175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1750">
                <a:solidFill>
                  <a:srgbClr val="000000"/>
                </a:solidFill>
                <a:latin typeface="Times New Roman"/>
                <a:ea typeface="Times New Roman"/>
                <a:cs typeface="Times New Roman"/>
                <a:sym typeface="Times New Roman"/>
              </a:rPr>
              <a:t>Genocide rescuer, Josephine Dusabimana</a:t>
            </a:r>
            <a:endParaRPr sz="175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750">
              <a:solidFill>
                <a:srgbClr val="000000"/>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850">
                <a:solidFill>
                  <a:srgbClr val="333333"/>
                </a:solidFill>
                <a:latin typeface="Times New Roman"/>
                <a:ea typeface="Times New Roman"/>
                <a:cs typeface="Times New Roman"/>
                <a:sym typeface="Times New Roman"/>
              </a:rPr>
              <a:t>Dusabimana offered up all she had in order to rescue others during the genocide against the Tutsi in 1994. With the little means she had, she shared her food, her space, her money, her goats, her strength, and, of course, the security of herself and her family.</a:t>
            </a:r>
            <a:endParaRPr sz="2200">
              <a:latin typeface="Times New Roman"/>
              <a:ea typeface="Times New Roman"/>
              <a:cs typeface="Times New Roman"/>
              <a:sym typeface="Times New Roman"/>
            </a:endParaRPr>
          </a:p>
          <a:p>
            <a:pPr marL="0" lvl="0" indent="0" algn="l" rtl="0">
              <a:lnSpc>
                <a:spcPct val="100000"/>
              </a:lnSpc>
              <a:spcBef>
                <a:spcPts val="1600"/>
              </a:spcBef>
              <a:spcAft>
                <a:spcPts val="0"/>
              </a:spcAft>
              <a:buNone/>
            </a:pPr>
            <a:endParaRPr sz="1850">
              <a:solidFill>
                <a:srgbClr val="000000"/>
              </a:solidFill>
              <a:latin typeface="Times New Roman"/>
              <a:ea typeface="Times New Roman"/>
              <a:cs typeface="Times New Roman"/>
              <a:sym typeface="Times New Roman"/>
            </a:endParaRPr>
          </a:p>
          <a:p>
            <a:pPr marL="0" lvl="0" indent="0" algn="l" rtl="0">
              <a:lnSpc>
                <a:spcPct val="100000"/>
              </a:lnSpc>
              <a:spcBef>
                <a:spcPts val="2100"/>
              </a:spcBef>
              <a:spcAft>
                <a:spcPts val="0"/>
              </a:spcAft>
              <a:buNone/>
            </a:pPr>
            <a:endParaRPr sz="1200">
              <a:solidFill>
                <a:srgbClr val="424242"/>
              </a:solidFill>
              <a:highlight>
                <a:srgbClr val="FFFFFF"/>
              </a:highlight>
            </a:endParaRPr>
          </a:p>
          <a:p>
            <a:pPr marL="0" lvl="0" indent="0" algn="l" rtl="0">
              <a:lnSpc>
                <a:spcPct val="100000"/>
              </a:lnSpc>
              <a:spcBef>
                <a:spcPts val="2100"/>
              </a:spcBef>
              <a:spcAft>
                <a:spcPts val="0"/>
              </a:spcAft>
              <a:buClr>
                <a:schemeClr val="dk1"/>
              </a:buClr>
              <a:buSzPts val="1100"/>
              <a:buFont typeface="Arial"/>
              <a:buNone/>
            </a:pPr>
            <a:endParaRPr sz="1200">
              <a:solidFill>
                <a:srgbClr val="424242"/>
              </a:solidFill>
              <a:highlight>
                <a:srgbClr val="FFFFFF"/>
              </a:highlight>
            </a:endParaRPr>
          </a:p>
          <a:p>
            <a:pPr marL="0" lvl="0" indent="0" algn="l" rtl="0">
              <a:spcBef>
                <a:spcPts val="2100"/>
              </a:spcBef>
              <a:spcAft>
                <a:spcPts val="1600"/>
              </a:spcAft>
              <a:buNone/>
            </a:pPr>
            <a:endParaRPr/>
          </a:p>
        </p:txBody>
      </p:sp>
      <p:pic>
        <p:nvPicPr>
          <p:cNvPr id="195" name="Google Shape;195;p31"/>
          <p:cNvPicPr preferRelativeResize="0"/>
          <p:nvPr/>
        </p:nvPicPr>
        <p:blipFill>
          <a:blip r:embed="rId3">
            <a:alphaModFix/>
          </a:blip>
          <a:stretch>
            <a:fillRect/>
          </a:stretch>
        </p:blipFill>
        <p:spPr>
          <a:xfrm>
            <a:off x="242425" y="1215025"/>
            <a:ext cx="4069174" cy="2703224"/>
          </a:xfrm>
          <a:prstGeom prst="rect">
            <a:avLst/>
          </a:prstGeom>
          <a:noFill/>
          <a:ln>
            <a:noFill/>
          </a:ln>
        </p:spPr>
      </p:pic>
      <p:sp>
        <p:nvSpPr>
          <p:cNvPr id="196" name="Google Shape;196;p31"/>
          <p:cNvSpPr txBox="1"/>
          <p:nvPr/>
        </p:nvSpPr>
        <p:spPr>
          <a:xfrm>
            <a:off x="242425" y="4191725"/>
            <a:ext cx="4069200" cy="7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31"/>
          <p:cNvSpPr txBox="1"/>
          <p:nvPr/>
        </p:nvSpPr>
        <p:spPr>
          <a:xfrm>
            <a:off x="0" y="3918250"/>
            <a:ext cx="4311600" cy="51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3970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Objectives for Today’s Session</a:t>
            </a: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7350" algn="l" rtl="0">
              <a:lnSpc>
                <a:spcPct val="150000"/>
              </a:lnSpc>
              <a:spcBef>
                <a:spcPts val="0"/>
              </a:spcBef>
              <a:spcAft>
                <a:spcPts val="0"/>
              </a:spcAft>
              <a:buSzPts val="2500"/>
              <a:buFont typeface="Times New Roman"/>
              <a:buChar char="●"/>
            </a:pPr>
            <a:r>
              <a:rPr lang="en" sz="2500" b="1">
                <a:latin typeface="Times New Roman"/>
                <a:ea typeface="Times New Roman"/>
                <a:cs typeface="Times New Roman"/>
                <a:sym typeface="Times New Roman"/>
              </a:rPr>
              <a:t>Craft a rationale/learning objective for teaching rescue</a:t>
            </a:r>
            <a:endParaRPr sz="2500" b="1">
              <a:latin typeface="Times New Roman"/>
              <a:ea typeface="Times New Roman"/>
              <a:cs typeface="Times New Roman"/>
              <a:sym typeface="Times New Roman"/>
            </a:endParaRPr>
          </a:p>
          <a:p>
            <a:pPr marL="457200" lvl="0" indent="-387350" algn="l" rtl="0">
              <a:lnSpc>
                <a:spcPct val="150000"/>
              </a:lnSpc>
              <a:spcBef>
                <a:spcPts val="0"/>
              </a:spcBef>
              <a:spcAft>
                <a:spcPts val="0"/>
              </a:spcAft>
              <a:buSzPts val="2500"/>
              <a:buFont typeface="Times New Roman"/>
              <a:buChar char="●"/>
            </a:pPr>
            <a:r>
              <a:rPr lang="en" sz="2500" b="1">
                <a:latin typeface="Times New Roman"/>
                <a:ea typeface="Times New Roman"/>
                <a:cs typeface="Times New Roman"/>
                <a:sym typeface="Times New Roman"/>
              </a:rPr>
              <a:t>Define “rescue”</a:t>
            </a:r>
            <a:endParaRPr sz="2500" b="1">
              <a:latin typeface="Times New Roman"/>
              <a:ea typeface="Times New Roman"/>
              <a:cs typeface="Times New Roman"/>
              <a:sym typeface="Times New Roman"/>
            </a:endParaRPr>
          </a:p>
          <a:p>
            <a:pPr marL="457200" lvl="0" indent="-387350" algn="l" rtl="0">
              <a:lnSpc>
                <a:spcPct val="150000"/>
              </a:lnSpc>
              <a:spcBef>
                <a:spcPts val="0"/>
              </a:spcBef>
              <a:spcAft>
                <a:spcPts val="0"/>
              </a:spcAft>
              <a:buSzPts val="2500"/>
              <a:buFont typeface="Times New Roman"/>
              <a:buChar char="●"/>
            </a:pPr>
            <a:r>
              <a:rPr lang="en" sz="2500" b="1">
                <a:latin typeface="Times New Roman"/>
                <a:ea typeface="Times New Roman"/>
                <a:cs typeface="Times New Roman"/>
                <a:sym typeface="Times New Roman"/>
              </a:rPr>
              <a:t>What made rescue possible</a:t>
            </a:r>
            <a:endParaRPr sz="2500" b="1">
              <a:latin typeface="Times New Roman"/>
              <a:ea typeface="Times New Roman"/>
              <a:cs typeface="Times New Roman"/>
              <a:sym typeface="Times New Roman"/>
            </a:endParaRPr>
          </a:p>
          <a:p>
            <a:pPr marL="457200" lvl="0" indent="-387350" algn="l" rtl="0">
              <a:lnSpc>
                <a:spcPct val="150000"/>
              </a:lnSpc>
              <a:spcBef>
                <a:spcPts val="0"/>
              </a:spcBef>
              <a:spcAft>
                <a:spcPts val="0"/>
              </a:spcAft>
              <a:buSzPts val="2500"/>
              <a:buFont typeface="Times New Roman"/>
              <a:buChar char="●"/>
            </a:pPr>
            <a:r>
              <a:rPr lang="en" sz="2500" b="1">
                <a:latin typeface="Times New Roman"/>
                <a:ea typeface="Times New Roman"/>
                <a:cs typeface="Times New Roman"/>
                <a:sym typeface="Times New Roman"/>
              </a:rPr>
              <a:t>Differentiate between rescuers and acts of rescue</a:t>
            </a:r>
            <a:endParaRPr sz="2500" b="1">
              <a:latin typeface="Times New Roman"/>
              <a:ea typeface="Times New Roman"/>
              <a:cs typeface="Times New Roman"/>
              <a:sym typeface="Times New Roman"/>
            </a:endParaRPr>
          </a:p>
          <a:p>
            <a:pPr marL="457200" lvl="0" indent="-387350" algn="l" rtl="0">
              <a:lnSpc>
                <a:spcPct val="150000"/>
              </a:lnSpc>
              <a:spcBef>
                <a:spcPts val="0"/>
              </a:spcBef>
              <a:spcAft>
                <a:spcPts val="0"/>
              </a:spcAft>
              <a:buSzPts val="2500"/>
              <a:buFont typeface="Times New Roman"/>
              <a:buChar char="●"/>
            </a:pPr>
            <a:r>
              <a:rPr lang="en" sz="2500" b="1">
                <a:latin typeface="Times New Roman"/>
                <a:ea typeface="Times New Roman"/>
                <a:cs typeface="Times New Roman"/>
                <a:sym typeface="Times New Roman"/>
              </a:rPr>
              <a:t>Why study female rescuers</a:t>
            </a:r>
            <a:endParaRPr sz="2500" b="1">
              <a:latin typeface="Times New Roman"/>
              <a:ea typeface="Times New Roman"/>
              <a:cs typeface="Times New Roman"/>
              <a:sym typeface="Times New Roman"/>
            </a:endParaRPr>
          </a:p>
          <a:p>
            <a:pPr marL="457200" lvl="0" indent="-387350" algn="l" rtl="0">
              <a:lnSpc>
                <a:spcPct val="150000"/>
              </a:lnSpc>
              <a:spcBef>
                <a:spcPts val="0"/>
              </a:spcBef>
              <a:spcAft>
                <a:spcPts val="0"/>
              </a:spcAft>
              <a:buSzPts val="2500"/>
              <a:buFont typeface="Times New Roman"/>
              <a:buChar char="●"/>
            </a:pPr>
            <a:r>
              <a:rPr lang="en" sz="2500" b="1">
                <a:latin typeface="Times New Roman"/>
                <a:ea typeface="Times New Roman"/>
                <a:cs typeface="Times New Roman"/>
                <a:sym typeface="Times New Roman"/>
              </a:rPr>
              <a:t>Share specific examples of female rescuers</a:t>
            </a:r>
            <a:endParaRPr sz="2500" b="1">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Geography of Rescuers</a:t>
            </a:r>
            <a:endParaRPr/>
          </a:p>
        </p:txBody>
      </p:sp>
      <p:sp>
        <p:nvSpPr>
          <p:cNvPr id="203" name="Google Shape;203;p3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04" name="Google Shape;204;p3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endParaRPr sz="2600">
              <a:latin typeface="Times New Roman"/>
              <a:ea typeface="Times New Roman"/>
              <a:cs typeface="Times New Roman"/>
              <a:sym typeface="Times New Roman"/>
            </a:endParaRPr>
          </a:p>
          <a:p>
            <a:pPr marL="0" lvl="0" indent="0" algn="ctr" rtl="0">
              <a:lnSpc>
                <a:spcPct val="150000"/>
              </a:lnSpc>
              <a:spcBef>
                <a:spcPts val="1600"/>
              </a:spcBef>
              <a:spcAft>
                <a:spcPts val="0"/>
              </a:spcAft>
              <a:buNone/>
            </a:pPr>
            <a:r>
              <a:rPr lang="en" sz="2400">
                <a:solidFill>
                  <a:schemeClr val="dk1"/>
                </a:solidFill>
                <a:latin typeface="Times New Roman"/>
                <a:ea typeface="Times New Roman"/>
                <a:cs typeface="Times New Roman"/>
                <a:sym typeface="Times New Roman"/>
              </a:rPr>
              <a:t>Kibuye</a:t>
            </a:r>
            <a:endParaRPr sz="2400">
              <a:solidFill>
                <a:schemeClr val="dk1"/>
              </a:solidFill>
              <a:latin typeface="Times New Roman"/>
              <a:ea typeface="Times New Roman"/>
              <a:cs typeface="Times New Roman"/>
              <a:sym typeface="Times New Roman"/>
            </a:endParaRPr>
          </a:p>
          <a:p>
            <a:pPr marL="457200" lvl="0" indent="0" algn="l" rtl="0">
              <a:lnSpc>
                <a:spcPct val="150000"/>
              </a:lnSpc>
              <a:spcBef>
                <a:spcPts val="0"/>
              </a:spcBef>
              <a:spcAft>
                <a:spcPts val="0"/>
              </a:spcAft>
              <a:buNone/>
            </a:pPr>
            <a:endParaRPr sz="2600">
              <a:latin typeface="Times New Roman"/>
              <a:ea typeface="Times New Roman"/>
              <a:cs typeface="Times New Roman"/>
              <a:sym typeface="Times New Roman"/>
            </a:endParaRPr>
          </a:p>
        </p:txBody>
      </p:sp>
      <p:pic>
        <p:nvPicPr>
          <p:cNvPr id="205" name="Google Shape;205;p32"/>
          <p:cNvPicPr preferRelativeResize="0"/>
          <p:nvPr/>
        </p:nvPicPr>
        <p:blipFill>
          <a:blip r:embed="rId3">
            <a:alphaModFix/>
          </a:blip>
          <a:stretch>
            <a:fillRect/>
          </a:stretch>
        </p:blipFill>
        <p:spPr>
          <a:xfrm>
            <a:off x="353076" y="964025"/>
            <a:ext cx="3740500" cy="3989850"/>
          </a:xfrm>
          <a:prstGeom prst="rect">
            <a:avLst/>
          </a:prstGeom>
          <a:noFill/>
          <a:ln>
            <a:noFill/>
          </a:ln>
        </p:spPr>
      </p:pic>
      <p:sp>
        <p:nvSpPr>
          <p:cNvPr id="206" name="Google Shape;206;p32"/>
          <p:cNvSpPr/>
          <p:nvPr/>
        </p:nvSpPr>
        <p:spPr>
          <a:xfrm>
            <a:off x="781700" y="2916875"/>
            <a:ext cx="445500" cy="164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1" name="Google Shape;211;p33"/>
          <p:cNvSpPr txBox="1"/>
          <p:nvPr/>
        </p:nvSpPr>
        <p:spPr>
          <a:xfrm>
            <a:off x="0" y="457800"/>
            <a:ext cx="9144000" cy="318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900" b="1">
                <a:solidFill>
                  <a:srgbClr val="FFFFFF"/>
                </a:solidFill>
                <a:latin typeface="Times New Roman"/>
                <a:ea typeface="Times New Roman"/>
                <a:cs typeface="Times New Roman"/>
                <a:sym typeface="Times New Roman"/>
              </a:rPr>
              <a:t>Questions to consider:</a:t>
            </a:r>
            <a:endParaRPr sz="2900" b="1">
              <a:solidFill>
                <a:srgbClr val="FFFFFF"/>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700" b="1">
                <a:solidFill>
                  <a:srgbClr val="FFFFFF"/>
                </a:solidFill>
                <a:highlight>
                  <a:srgbClr val="434343"/>
                </a:highlight>
                <a:latin typeface="Times New Roman"/>
                <a:ea typeface="Times New Roman"/>
                <a:cs typeface="Times New Roman"/>
                <a:sym typeface="Times New Roman"/>
              </a:rPr>
              <a:t>What are students learning about rescue during the genocide?</a:t>
            </a:r>
            <a:endParaRPr sz="1700" b="1">
              <a:solidFill>
                <a:srgbClr val="FFFFFF"/>
              </a:solidFill>
              <a:highlight>
                <a:srgbClr val="434343"/>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700" b="1">
                <a:solidFill>
                  <a:srgbClr val="FFFFFF"/>
                </a:solidFill>
                <a:highlight>
                  <a:srgbClr val="434343"/>
                </a:highlight>
                <a:latin typeface="Times New Roman"/>
                <a:ea typeface="Times New Roman"/>
                <a:cs typeface="Times New Roman"/>
                <a:sym typeface="Times New Roman"/>
              </a:rPr>
              <a:t>What are students learning about women who rescued during the genocide?</a:t>
            </a:r>
            <a:endParaRPr sz="1700" b="1">
              <a:solidFill>
                <a:srgbClr val="FFFFFF"/>
              </a:solidFill>
              <a:highlight>
                <a:srgbClr val="434343"/>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700" b="1">
                <a:solidFill>
                  <a:srgbClr val="FFFFFF"/>
                </a:solidFill>
                <a:highlight>
                  <a:srgbClr val="434343"/>
                </a:highlight>
                <a:latin typeface="Times New Roman"/>
                <a:ea typeface="Times New Roman"/>
                <a:cs typeface="Times New Roman"/>
                <a:sym typeface="Times New Roman"/>
              </a:rPr>
              <a:t>What surprises them? </a:t>
            </a:r>
            <a:endParaRPr sz="1700" b="1">
              <a:solidFill>
                <a:srgbClr val="FFFFFF"/>
              </a:solidFill>
              <a:highlight>
                <a:srgbClr val="434343"/>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700" b="1">
                <a:solidFill>
                  <a:srgbClr val="FFFFFF"/>
                </a:solidFill>
                <a:highlight>
                  <a:srgbClr val="434343"/>
                </a:highlight>
                <a:latin typeface="Times New Roman"/>
                <a:ea typeface="Times New Roman"/>
                <a:cs typeface="Times New Roman"/>
                <a:sym typeface="Times New Roman"/>
              </a:rPr>
              <a:t>What do these testimonies teach them about Rwanda?</a:t>
            </a:r>
            <a:endParaRPr sz="1700" b="1">
              <a:solidFill>
                <a:srgbClr val="FFFFFF"/>
              </a:solidFill>
              <a:highlight>
                <a:srgbClr val="434343"/>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100" b="1">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Teaching Ideas - Situational and Dispositional Factors</a:t>
            </a:r>
            <a:endParaRPr sz="2400"/>
          </a:p>
        </p:txBody>
      </p:sp>
      <p:sp>
        <p:nvSpPr>
          <p:cNvPr id="217" name="Google Shape;217;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Times New Roman"/>
                <a:ea typeface="Times New Roman"/>
                <a:cs typeface="Times New Roman"/>
                <a:sym typeface="Times New Roman"/>
              </a:rPr>
              <a:t>Geography of Rescue - Situational Factors</a:t>
            </a:r>
            <a:endParaRPr b="1">
              <a:latin typeface="Times New Roman"/>
              <a:ea typeface="Times New Roman"/>
              <a:cs typeface="Times New Roman"/>
              <a:sym typeface="Times New Roman"/>
            </a:endParaRPr>
          </a:p>
          <a:p>
            <a:pPr marL="0" lvl="0" indent="0" algn="l" rtl="0">
              <a:spcBef>
                <a:spcPts val="1600"/>
              </a:spcBef>
              <a:spcAft>
                <a:spcPts val="1600"/>
              </a:spcAft>
              <a:buNone/>
            </a:pPr>
            <a:r>
              <a:rPr lang="en" sz="1800">
                <a:latin typeface="Times New Roman"/>
                <a:ea typeface="Times New Roman"/>
                <a:cs typeface="Times New Roman"/>
                <a:sym typeface="Times New Roman"/>
              </a:rPr>
              <a:t>Examine what rescue looked like for the two women who lived in or near the capital.  What obstacles did they need to overcome versus those women who lived near the border with DRC (Zaire). </a:t>
            </a:r>
            <a:endParaRPr sz="1800">
              <a:latin typeface="Times New Roman"/>
              <a:ea typeface="Times New Roman"/>
              <a:cs typeface="Times New Roman"/>
              <a:sym typeface="Times New Roman"/>
            </a:endParaRPr>
          </a:p>
        </p:txBody>
      </p:sp>
      <p:sp>
        <p:nvSpPr>
          <p:cNvPr id="218" name="Google Shape;218;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b="1" i="1">
                <a:solidFill>
                  <a:srgbClr val="262626"/>
                </a:solidFill>
                <a:latin typeface="Times New Roman"/>
                <a:ea typeface="Times New Roman"/>
                <a:cs typeface="Times New Roman"/>
                <a:sym typeface="Times New Roman"/>
              </a:rPr>
              <a:t>kugira umutima mwiza</a:t>
            </a:r>
            <a:r>
              <a:rPr lang="en" b="1">
                <a:solidFill>
                  <a:srgbClr val="262626"/>
                </a:solidFill>
                <a:latin typeface="Times New Roman"/>
                <a:ea typeface="Times New Roman"/>
                <a:cs typeface="Times New Roman"/>
                <a:sym typeface="Times New Roman"/>
              </a:rPr>
              <a:t> - Dispositional Factors</a:t>
            </a:r>
            <a:endParaRPr b="1">
              <a:solidFill>
                <a:srgbClr val="262626"/>
              </a:solidFill>
              <a:latin typeface="Times New Roman"/>
              <a:ea typeface="Times New Roman"/>
              <a:cs typeface="Times New Roman"/>
              <a:sym typeface="Times New Roman"/>
            </a:endParaRPr>
          </a:p>
          <a:p>
            <a:pPr marL="0" lvl="0" indent="0" algn="l" rtl="0">
              <a:lnSpc>
                <a:spcPct val="150000"/>
              </a:lnSpc>
              <a:spcBef>
                <a:spcPts val="0"/>
              </a:spcBef>
              <a:spcAft>
                <a:spcPts val="0"/>
              </a:spcAft>
              <a:buClr>
                <a:schemeClr val="dk1"/>
              </a:buClr>
              <a:buSzPts val="1100"/>
              <a:buFont typeface="Arial"/>
              <a:buNone/>
            </a:pPr>
            <a:r>
              <a:rPr lang="en" sz="1800">
                <a:solidFill>
                  <a:srgbClr val="262626"/>
                </a:solidFill>
                <a:latin typeface="Times New Roman"/>
                <a:ea typeface="Times New Roman"/>
                <a:cs typeface="Times New Roman"/>
                <a:sym typeface="Times New Roman"/>
              </a:rPr>
              <a:t>Read the stories of these women and look for examples within their personality that would exemplify the personality of rescuers as defined by the Oliners.  How were they able to look beyond the propaganda? </a:t>
            </a:r>
            <a:endParaRPr sz="1800">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Testimony</a:t>
            </a:r>
            <a:endParaRPr/>
          </a:p>
        </p:txBody>
      </p:sp>
      <p:sp>
        <p:nvSpPr>
          <p:cNvPr id="224" name="Google Shape;224;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iWitness</a:t>
            </a:r>
            <a:endParaRPr/>
          </a:p>
          <a:p>
            <a:pPr marL="0" lvl="0" indent="0" algn="l" rtl="0">
              <a:spcBef>
                <a:spcPts val="1600"/>
              </a:spcBef>
              <a:spcAft>
                <a:spcPts val="0"/>
              </a:spcAft>
              <a:buNone/>
            </a:pPr>
            <a:r>
              <a:rPr lang="en" u="sng">
                <a:solidFill>
                  <a:schemeClr val="hlink"/>
                </a:solidFill>
                <a:hlinkClick r:id="rId3"/>
              </a:rPr>
              <a:t>https://iwitness.usc.edu/sfi/Sites/rwanda/</a:t>
            </a:r>
            <a:endParaRPr/>
          </a:p>
          <a:p>
            <a:pPr marL="0" lvl="0" indent="0" algn="l" rtl="0">
              <a:spcBef>
                <a:spcPts val="1600"/>
              </a:spcBef>
              <a:spcAft>
                <a:spcPts val="0"/>
              </a:spcAft>
              <a:buNone/>
            </a:pPr>
            <a:r>
              <a:rPr lang="en"/>
              <a:t>Genoicde Archive of Rwanda</a:t>
            </a:r>
            <a:endParaRPr/>
          </a:p>
          <a:p>
            <a:pPr marL="0" lvl="0" indent="0" algn="l" rtl="0">
              <a:spcBef>
                <a:spcPts val="1600"/>
              </a:spcBef>
              <a:spcAft>
                <a:spcPts val="0"/>
              </a:spcAft>
              <a:buNone/>
            </a:pPr>
            <a:r>
              <a:rPr lang="en" u="sng">
                <a:solidFill>
                  <a:schemeClr val="hlink"/>
                </a:solidFill>
                <a:hlinkClick r:id="rId4"/>
              </a:rPr>
              <a:t>https://genocidearchiverwanda.org.rw/index.php/Category:Testimonies</a:t>
            </a:r>
            <a:endParaRPr/>
          </a:p>
          <a:p>
            <a:pPr marL="0" lvl="0" indent="0" algn="l" rtl="0">
              <a:spcBef>
                <a:spcPts val="1600"/>
              </a:spcBef>
              <a:spcAft>
                <a:spcPts val="0"/>
              </a:spcAft>
              <a:buNone/>
            </a:pPr>
            <a:r>
              <a:rPr lang="en"/>
              <a:t>USHMM </a:t>
            </a:r>
            <a:endParaRPr/>
          </a:p>
          <a:p>
            <a:pPr marL="0" lvl="0" indent="0" algn="l" rtl="0">
              <a:spcBef>
                <a:spcPts val="1600"/>
              </a:spcBef>
              <a:spcAft>
                <a:spcPts val="0"/>
              </a:spcAft>
              <a:buNone/>
            </a:pPr>
            <a:r>
              <a:rPr lang="en" u="sng">
                <a:solidFill>
                  <a:schemeClr val="hlink"/>
                </a:solidFill>
                <a:hlinkClick r:id="rId5"/>
              </a:rPr>
              <a:t>https://www.ushmm.org/genocide-prevention/countries/rwanda/eyewitness-testimony</a:t>
            </a:r>
            <a:endParaRPr/>
          </a:p>
          <a:p>
            <a:pPr marL="0" lvl="0" indent="0" algn="l" rtl="0">
              <a:spcBef>
                <a:spcPts val="160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Sources</a:t>
            </a:r>
            <a:endParaRPr/>
          </a:p>
        </p:txBody>
      </p:sp>
      <p:sp>
        <p:nvSpPr>
          <p:cNvPr id="230" name="Google Shape;230;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en" sz="1200">
                <a:latin typeface="Times New Roman"/>
                <a:ea typeface="Times New Roman"/>
                <a:cs typeface="Times New Roman"/>
                <a:sym typeface="Times New Roman"/>
              </a:rPr>
              <a:t>Adler, Reva N.; Loyle, Cyanne E.; and Globerman, Judith (2007) "A Calamity in the Neighborhood: Women's Participation in the Rwandan Genocide," </a:t>
            </a:r>
            <a:r>
              <a:rPr lang="en" sz="1200" i="1">
                <a:latin typeface="Times New Roman"/>
                <a:ea typeface="Times New Roman"/>
                <a:cs typeface="Times New Roman"/>
                <a:sym typeface="Times New Roman"/>
              </a:rPr>
              <a:t>Genocide Studies and Prevention: An International Journa</a:t>
            </a:r>
            <a:r>
              <a:rPr lang="en" sz="1200">
                <a:latin typeface="Times New Roman"/>
                <a:ea typeface="Times New Roman"/>
                <a:cs typeface="Times New Roman"/>
                <a:sym typeface="Times New Roman"/>
              </a:rPr>
              <a:t>l: Vol. 2: Iss. 3: Article 3. </a:t>
            </a:r>
            <a:endParaRPr sz="1200">
              <a:solidFill>
                <a:schemeClr val="dk1"/>
              </a:solidFill>
              <a:latin typeface="Times New Roman"/>
              <a:ea typeface="Times New Roman"/>
              <a:cs typeface="Times New Roman"/>
              <a:sym typeface="Times New Roman"/>
            </a:endParaRPr>
          </a:p>
          <a:p>
            <a:pPr marL="355600" lvl="0" indent="0" algn="l" rtl="0">
              <a:spcBef>
                <a:spcPts val="1600"/>
              </a:spcBef>
              <a:spcAft>
                <a:spcPts val="0"/>
              </a:spcAft>
              <a:buNone/>
            </a:pPr>
            <a:r>
              <a:rPr lang="en" sz="1200">
                <a:solidFill>
                  <a:schemeClr val="dk1"/>
                </a:solidFill>
                <a:latin typeface="Times New Roman"/>
                <a:ea typeface="Times New Roman"/>
                <a:cs typeface="Times New Roman"/>
                <a:sym typeface="Times New Roman"/>
              </a:rPr>
              <a:t>BROWN, SARA E. </a:t>
            </a:r>
            <a:r>
              <a:rPr lang="en" sz="1200" i="1">
                <a:solidFill>
                  <a:schemeClr val="dk1"/>
                </a:solidFill>
                <a:latin typeface="Times New Roman"/>
                <a:ea typeface="Times New Roman"/>
                <a:cs typeface="Times New Roman"/>
                <a:sym typeface="Times New Roman"/>
              </a:rPr>
              <a:t>GENDER AND THE GENOCIDE IN RWANDA: Women as Rescuers and Perpetrators</a:t>
            </a:r>
            <a:r>
              <a:rPr lang="en" sz="1200">
                <a:solidFill>
                  <a:schemeClr val="dk1"/>
                </a:solidFill>
                <a:latin typeface="Times New Roman"/>
                <a:ea typeface="Times New Roman"/>
                <a:cs typeface="Times New Roman"/>
                <a:sym typeface="Times New Roman"/>
              </a:rPr>
              <a:t>. ROUTLEDGE, 2019. </a:t>
            </a:r>
            <a:endParaRPr sz="1200">
              <a:solidFill>
                <a:schemeClr val="dk1"/>
              </a:solidFill>
              <a:latin typeface="Times New Roman"/>
              <a:ea typeface="Times New Roman"/>
              <a:cs typeface="Times New Roman"/>
              <a:sym typeface="Times New Roman"/>
            </a:endParaRPr>
          </a:p>
          <a:p>
            <a:pPr marL="355600" lvl="0" indent="0" algn="l" rtl="0">
              <a:spcBef>
                <a:spcPts val="0"/>
              </a:spcBef>
              <a:spcAft>
                <a:spcPts val="0"/>
              </a:spcAft>
              <a:buNone/>
            </a:pPr>
            <a:br>
              <a:rPr lang="en" sz="1200">
                <a:solidFill>
                  <a:schemeClr val="dk1"/>
                </a:solidFill>
                <a:latin typeface="Times New Roman"/>
                <a:ea typeface="Times New Roman"/>
                <a:cs typeface="Times New Roman"/>
                <a:sym typeface="Times New Roman"/>
              </a:rPr>
            </a:br>
            <a:r>
              <a:rPr lang="en" sz="1200">
                <a:solidFill>
                  <a:schemeClr val="dk1"/>
                </a:solidFill>
                <a:latin typeface="Times New Roman"/>
                <a:ea typeface="Times New Roman"/>
                <a:cs typeface="Times New Roman"/>
                <a:sym typeface="Times New Roman"/>
              </a:rPr>
              <a:t>Herr, Alexis. </a:t>
            </a:r>
            <a:r>
              <a:rPr lang="en" sz="1200" i="1">
                <a:solidFill>
                  <a:schemeClr val="dk1"/>
                </a:solidFill>
                <a:latin typeface="Times New Roman"/>
                <a:ea typeface="Times New Roman"/>
                <a:cs typeface="Times New Roman"/>
                <a:sym typeface="Times New Roman"/>
              </a:rPr>
              <a:t>Rwandan Genocide: the Essential Reference Guide</a:t>
            </a:r>
            <a:r>
              <a:rPr lang="en" sz="1200">
                <a:solidFill>
                  <a:schemeClr val="dk1"/>
                </a:solidFill>
                <a:latin typeface="Times New Roman"/>
                <a:ea typeface="Times New Roman"/>
                <a:cs typeface="Times New Roman"/>
                <a:sym typeface="Times New Roman"/>
              </a:rPr>
              <a:t>. ABC-CLIO, an Imprint of ABC-CLIO, LLC, 2018. </a:t>
            </a:r>
            <a:endParaRPr sz="1200">
              <a:solidFill>
                <a:schemeClr val="dk1"/>
              </a:solidFill>
              <a:latin typeface="Times New Roman"/>
              <a:ea typeface="Times New Roman"/>
              <a:cs typeface="Times New Roman"/>
              <a:sym typeface="Times New Roman"/>
            </a:endParaRPr>
          </a:p>
          <a:p>
            <a:pPr marL="35560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355600" lvl="0" indent="0" algn="l" rtl="0">
              <a:spcBef>
                <a:spcPts val="0"/>
              </a:spcBef>
              <a:spcAft>
                <a:spcPts val="0"/>
              </a:spcAft>
              <a:buNone/>
            </a:pPr>
            <a:r>
              <a:rPr lang="en" sz="1200" u="sng">
                <a:solidFill>
                  <a:schemeClr val="hlink"/>
                </a:solidFill>
                <a:latin typeface="Times New Roman"/>
                <a:ea typeface="Times New Roman"/>
                <a:cs typeface="Times New Roman"/>
                <a:sym typeface="Times New Roman"/>
                <a:hlinkClick r:id="rId3"/>
              </a:rPr>
              <a:t>https://www.newtimes.co.rw/news/felicite-niyitegeka-was-always-heroine</a:t>
            </a:r>
            <a:endParaRPr sz="1200">
              <a:solidFill>
                <a:schemeClr val="dk1"/>
              </a:solidFill>
              <a:latin typeface="Times New Roman"/>
              <a:ea typeface="Times New Roman"/>
              <a:cs typeface="Times New Roman"/>
              <a:sym typeface="Times New Roman"/>
            </a:endParaRPr>
          </a:p>
          <a:p>
            <a:pPr marL="35560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457200" algn="l" rtl="0">
              <a:lnSpc>
                <a:spcPct val="100000"/>
              </a:lnSpc>
              <a:spcBef>
                <a:spcPts val="0"/>
              </a:spcBef>
              <a:spcAft>
                <a:spcPts val="0"/>
              </a:spcAft>
              <a:buClr>
                <a:schemeClr val="dk1"/>
              </a:buClr>
              <a:buSzPts val="1100"/>
              <a:buFont typeface="Arial"/>
              <a:buNone/>
            </a:pPr>
            <a:r>
              <a:rPr lang="en" sz="1200" u="sng">
                <a:solidFill>
                  <a:schemeClr val="accent5"/>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https://proof.org/stories-of-courage/2013/3/18/dusabimana</a:t>
            </a:r>
            <a:endParaRPr sz="1200">
              <a:solidFill>
                <a:schemeClr val="dk1"/>
              </a:solidFill>
              <a:latin typeface="Times New Roman"/>
              <a:ea typeface="Times New Roman"/>
              <a:cs typeface="Times New Roman"/>
              <a:sym typeface="Times New Roman"/>
            </a:endParaRPr>
          </a:p>
          <a:p>
            <a:pPr marL="355600" lvl="0" indent="0" algn="l" rtl="0">
              <a:spcBef>
                <a:spcPts val="1200"/>
              </a:spcBef>
              <a:spcAft>
                <a:spcPts val="0"/>
              </a:spcAft>
              <a:buNone/>
            </a:pPr>
            <a:r>
              <a:rPr lang="en" sz="1200">
                <a:solidFill>
                  <a:schemeClr val="dk1"/>
                </a:solidFill>
                <a:latin typeface="Times New Roman"/>
                <a:ea typeface="Times New Roman"/>
                <a:cs typeface="Times New Roman"/>
                <a:sym typeface="Times New Roman"/>
              </a:rPr>
              <a:t>Ingelaere, Bert. </a:t>
            </a:r>
            <a:r>
              <a:rPr lang="en" sz="1200" i="1">
                <a:solidFill>
                  <a:schemeClr val="dk1"/>
                </a:solidFill>
                <a:latin typeface="Times New Roman"/>
                <a:ea typeface="Times New Roman"/>
                <a:cs typeface="Times New Roman"/>
                <a:sym typeface="Times New Roman"/>
              </a:rPr>
              <a:t>Inside Rwanda's Gacaca Courts: Seeking Justice after Genocide</a:t>
            </a:r>
            <a:r>
              <a:rPr lang="en" sz="1200">
                <a:solidFill>
                  <a:schemeClr val="dk1"/>
                </a:solidFill>
                <a:latin typeface="Times New Roman"/>
                <a:ea typeface="Times New Roman"/>
                <a:cs typeface="Times New Roman"/>
                <a:sym typeface="Times New Roman"/>
              </a:rPr>
              <a:t>. The University of Wisconsin Press, 2018. </a:t>
            </a:r>
            <a:endParaRPr sz="1200">
              <a:solidFill>
                <a:schemeClr val="dk1"/>
              </a:solidFill>
              <a:latin typeface="Times New Roman"/>
              <a:ea typeface="Times New Roman"/>
              <a:cs typeface="Times New Roman"/>
              <a:sym typeface="Times New Roman"/>
            </a:endParaRPr>
          </a:p>
          <a:p>
            <a:pPr marL="355600" lvl="0" indent="0" algn="l" rtl="0">
              <a:spcBef>
                <a:spcPts val="1200"/>
              </a:spcBef>
              <a:spcAft>
                <a:spcPts val="0"/>
              </a:spcAft>
              <a:buNone/>
            </a:pPr>
            <a:r>
              <a:rPr lang="en" sz="1200">
                <a:solidFill>
                  <a:schemeClr val="dk1"/>
                </a:solidFill>
                <a:latin typeface="Times New Roman"/>
                <a:ea typeface="Times New Roman"/>
                <a:cs typeface="Times New Roman"/>
                <a:sym typeface="Times New Roman"/>
              </a:rPr>
              <a:t>Merelli, Annalisa. “A Rwandan Hero Who Exploited Superstition to Saved Lives Has Died at 106.” </a:t>
            </a:r>
            <a:r>
              <a:rPr lang="en" sz="1200" i="1">
                <a:solidFill>
                  <a:schemeClr val="dk1"/>
                </a:solidFill>
                <a:latin typeface="Times New Roman"/>
                <a:ea typeface="Times New Roman"/>
                <a:cs typeface="Times New Roman"/>
                <a:sym typeface="Times New Roman"/>
              </a:rPr>
              <a:t>Quartz Africa</a:t>
            </a:r>
            <a:r>
              <a:rPr lang="en" sz="1200">
                <a:solidFill>
                  <a:schemeClr val="dk1"/>
                </a:solidFill>
                <a:latin typeface="Times New Roman"/>
                <a:ea typeface="Times New Roman"/>
                <a:cs typeface="Times New Roman"/>
                <a:sym typeface="Times New Roman"/>
              </a:rPr>
              <a:t>, Quartz, 2018, qz.com/africa/1498815/rwandan-hero-sula-zula-karuhimbi-dead-at-106/. </a:t>
            </a:r>
            <a:endParaRPr sz="1200">
              <a:solidFill>
                <a:schemeClr val="dk1"/>
              </a:solidFill>
              <a:latin typeface="Times New Roman"/>
              <a:ea typeface="Times New Roman"/>
              <a:cs typeface="Times New Roman"/>
              <a:sym typeface="Times New Roman"/>
            </a:endParaRPr>
          </a:p>
          <a:p>
            <a:pPr marL="355600" lvl="0" indent="0" algn="l" rtl="0">
              <a:spcBef>
                <a:spcPts val="1200"/>
              </a:spcBef>
              <a:spcAft>
                <a:spcPts val="0"/>
              </a:spcAft>
              <a:buNone/>
            </a:pPr>
            <a:r>
              <a:rPr lang="en" sz="1200">
                <a:solidFill>
                  <a:schemeClr val="dk1"/>
                </a:solidFill>
                <a:latin typeface="Times New Roman"/>
                <a:ea typeface="Times New Roman"/>
                <a:cs typeface="Times New Roman"/>
                <a:sym typeface="Times New Roman"/>
              </a:rPr>
              <a:t>“Témoignage J008.” </a:t>
            </a:r>
            <a:r>
              <a:rPr lang="en" sz="1200" i="1">
                <a:solidFill>
                  <a:schemeClr val="dk1"/>
                </a:solidFill>
                <a:latin typeface="Times New Roman"/>
                <a:ea typeface="Times New Roman"/>
                <a:cs typeface="Times New Roman"/>
                <a:sym typeface="Times New Roman"/>
              </a:rPr>
              <a:t>Accueil</a:t>
            </a:r>
            <a:r>
              <a:rPr lang="en" sz="1200">
                <a:solidFill>
                  <a:schemeClr val="dk1"/>
                </a:solidFill>
                <a:latin typeface="Times New Roman"/>
                <a:ea typeface="Times New Roman"/>
                <a:cs typeface="Times New Roman"/>
                <a:sym typeface="Times New Roman"/>
              </a:rPr>
              <a:t>, www.cpch.eu/Temoignage-J008.html. </a:t>
            </a:r>
            <a:endParaRPr sz="1200">
              <a:solidFill>
                <a:schemeClr val="dk1"/>
              </a:solidFill>
              <a:latin typeface="Times New Roman"/>
              <a:ea typeface="Times New Roman"/>
              <a:cs typeface="Times New Roman"/>
              <a:sym typeface="Times New Roman"/>
            </a:endParaRPr>
          </a:p>
          <a:p>
            <a:pPr marL="355600" lvl="0" indent="0" algn="l" rtl="0">
              <a:spcBef>
                <a:spcPts val="1200"/>
              </a:spcBef>
              <a:spcAft>
                <a:spcPts val="0"/>
              </a:spcAft>
              <a:buClr>
                <a:schemeClr val="dk1"/>
              </a:buClr>
              <a:buSzPts val="1100"/>
              <a:buFont typeface="Arial"/>
              <a:buNone/>
            </a:pPr>
            <a:endParaRPr sz="1100">
              <a:solidFill>
                <a:schemeClr val="dk1"/>
              </a:solidFill>
            </a:endParaRPr>
          </a:p>
          <a:p>
            <a:pPr marL="0" lvl="0" indent="0" algn="l" rtl="0">
              <a:spcBef>
                <a:spcPts val="12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69" name="Google Shape;69;p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70" name="Google Shape;70;p15"/>
          <p:cNvSpPr txBox="1"/>
          <p:nvPr/>
        </p:nvSpPr>
        <p:spPr>
          <a:xfrm>
            <a:off x="4343150" y="4465200"/>
            <a:ext cx="6058500" cy="7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2300" b="1" u="sng">
                <a:solidFill>
                  <a:schemeClr val="accent5"/>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What is Your Rationale to Teach about Rescuers?</a:t>
            </a:r>
            <a:endParaRPr sz="3700" b="1">
              <a:latin typeface="Times New Roman"/>
              <a:ea typeface="Times New Roman"/>
              <a:cs typeface="Times New Roman"/>
              <a:sym typeface="Times New Roman"/>
            </a:endParaRPr>
          </a:p>
        </p:txBody>
      </p:sp>
      <p:sp>
        <p:nvSpPr>
          <p:cNvPr id="76" name="Google Shape;76;p16"/>
          <p:cNvSpPr txBox="1">
            <a:spLocks noGrp="1"/>
          </p:cNvSpPr>
          <p:nvPr>
            <p:ph type="body" idx="1"/>
          </p:nvPr>
        </p:nvSpPr>
        <p:spPr>
          <a:xfrm>
            <a:off x="395850" y="1152475"/>
            <a:ext cx="3999900" cy="3660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383838"/>
              </a:buClr>
              <a:buSzPts val="1400"/>
              <a:buFont typeface="Georgia"/>
              <a:buChar char="●"/>
            </a:pPr>
            <a:r>
              <a:rPr lang="en">
                <a:solidFill>
                  <a:srgbClr val="383838"/>
                </a:solidFill>
                <a:latin typeface="Georgia"/>
                <a:ea typeface="Georgia"/>
                <a:cs typeface="Georgia"/>
                <a:sym typeface="Georgia"/>
              </a:rPr>
              <a:t>Think about </a:t>
            </a:r>
            <a:r>
              <a:rPr lang="en" b="1">
                <a:solidFill>
                  <a:srgbClr val="383838"/>
                </a:solidFill>
                <a:latin typeface="Georgia"/>
                <a:ea typeface="Georgia"/>
                <a:cs typeface="Georgia"/>
                <a:sym typeface="Georgia"/>
              </a:rPr>
              <a:t>why</a:t>
            </a:r>
            <a:r>
              <a:rPr lang="en">
                <a:solidFill>
                  <a:srgbClr val="383838"/>
                </a:solidFill>
                <a:latin typeface="Georgia"/>
                <a:ea typeface="Georgia"/>
                <a:cs typeface="Georgia"/>
                <a:sym typeface="Georgia"/>
              </a:rPr>
              <a:t> you are teaching this history before deciding what and how to teach about the role of rescuers during the Rwandan genocide. </a:t>
            </a:r>
            <a:endParaRPr>
              <a:solidFill>
                <a:srgbClr val="383838"/>
              </a:solidFill>
              <a:latin typeface="Georgia"/>
              <a:ea typeface="Georgia"/>
              <a:cs typeface="Georgia"/>
              <a:sym typeface="Georgia"/>
            </a:endParaRPr>
          </a:p>
          <a:p>
            <a:pPr marL="457200" lvl="0" indent="-317500" algn="l" rtl="0">
              <a:spcBef>
                <a:spcPts val="0"/>
              </a:spcBef>
              <a:spcAft>
                <a:spcPts val="0"/>
              </a:spcAft>
              <a:buClr>
                <a:srgbClr val="383838"/>
              </a:buClr>
              <a:buSzPts val="1400"/>
              <a:buFont typeface="Georgia"/>
              <a:buChar char="●"/>
            </a:pPr>
            <a:r>
              <a:rPr lang="en">
                <a:solidFill>
                  <a:srgbClr val="383838"/>
                </a:solidFill>
                <a:latin typeface="Georgia"/>
                <a:ea typeface="Georgia"/>
                <a:cs typeface="Georgia"/>
                <a:sym typeface="Georgia"/>
              </a:rPr>
              <a:t>Why is this topic relevant to students today?</a:t>
            </a:r>
            <a:endParaRPr>
              <a:solidFill>
                <a:srgbClr val="383838"/>
              </a:solidFill>
              <a:latin typeface="Georgia"/>
              <a:ea typeface="Georgia"/>
              <a:cs typeface="Georgia"/>
              <a:sym typeface="Georgia"/>
            </a:endParaRPr>
          </a:p>
          <a:p>
            <a:pPr marL="457200" lvl="0" indent="-317500" algn="l" rtl="0">
              <a:spcBef>
                <a:spcPts val="0"/>
              </a:spcBef>
              <a:spcAft>
                <a:spcPts val="0"/>
              </a:spcAft>
              <a:buClr>
                <a:srgbClr val="383838"/>
              </a:buClr>
              <a:buSzPts val="1400"/>
              <a:buFont typeface="Georgia"/>
              <a:buChar char="●"/>
            </a:pPr>
            <a:r>
              <a:rPr lang="en">
                <a:solidFill>
                  <a:srgbClr val="383838"/>
                </a:solidFill>
                <a:latin typeface="Georgia"/>
                <a:ea typeface="Georgia"/>
                <a:cs typeface="Georgia"/>
                <a:sym typeface="Georgia"/>
              </a:rPr>
              <a:t>There are other genocides - why are you focusing on Rwanda?</a:t>
            </a:r>
            <a:endParaRPr>
              <a:solidFill>
                <a:srgbClr val="383838"/>
              </a:solidFill>
              <a:latin typeface="Georgia"/>
              <a:ea typeface="Georgia"/>
              <a:cs typeface="Georgia"/>
              <a:sym typeface="Georgia"/>
            </a:endParaRPr>
          </a:p>
          <a:p>
            <a:pPr marL="457200" lvl="0" indent="-317500" algn="l" rtl="0">
              <a:spcBef>
                <a:spcPts val="0"/>
              </a:spcBef>
              <a:spcAft>
                <a:spcPts val="0"/>
              </a:spcAft>
              <a:buClr>
                <a:srgbClr val="383838"/>
              </a:buClr>
              <a:buSzPts val="1400"/>
              <a:buFont typeface="Georgia"/>
              <a:buChar char="●"/>
            </a:pPr>
            <a:r>
              <a:rPr lang="en">
                <a:solidFill>
                  <a:srgbClr val="383838"/>
                </a:solidFill>
                <a:latin typeface="Georgia"/>
                <a:ea typeface="Georgia"/>
                <a:cs typeface="Georgia"/>
                <a:sym typeface="Georgia"/>
              </a:rPr>
              <a:t>What do you know about the history of this genocide?</a:t>
            </a:r>
            <a:endParaRPr>
              <a:solidFill>
                <a:srgbClr val="383838"/>
              </a:solidFill>
              <a:latin typeface="Georgia"/>
              <a:ea typeface="Georgia"/>
              <a:cs typeface="Georgia"/>
              <a:sym typeface="Georgia"/>
            </a:endParaRPr>
          </a:p>
          <a:p>
            <a:pPr marL="457200" lvl="0" indent="-317500" algn="l" rtl="0">
              <a:spcBef>
                <a:spcPts val="0"/>
              </a:spcBef>
              <a:spcAft>
                <a:spcPts val="0"/>
              </a:spcAft>
              <a:buClr>
                <a:srgbClr val="383838"/>
              </a:buClr>
              <a:buSzPts val="1400"/>
              <a:buFont typeface="Georgia"/>
              <a:buChar char="●"/>
            </a:pPr>
            <a:r>
              <a:rPr lang="en">
                <a:solidFill>
                  <a:srgbClr val="383838"/>
                </a:solidFill>
                <a:latin typeface="Georgia"/>
                <a:ea typeface="Georgia"/>
                <a:cs typeface="Georgia"/>
                <a:sym typeface="Georgia"/>
              </a:rPr>
              <a:t>What do you know about your unique student population?</a:t>
            </a:r>
            <a:endParaRPr>
              <a:solidFill>
                <a:srgbClr val="383838"/>
              </a:solidFill>
              <a:latin typeface="Georgia"/>
              <a:ea typeface="Georgia"/>
              <a:cs typeface="Georgia"/>
              <a:sym typeface="Georgia"/>
            </a:endParaRPr>
          </a:p>
          <a:p>
            <a:pPr marL="457200" lvl="0" indent="-317500" algn="l" rtl="0">
              <a:spcBef>
                <a:spcPts val="0"/>
              </a:spcBef>
              <a:spcAft>
                <a:spcPts val="0"/>
              </a:spcAft>
              <a:buClr>
                <a:srgbClr val="383838"/>
              </a:buClr>
              <a:buSzPts val="1400"/>
              <a:buFont typeface="Georgia"/>
              <a:buChar char="●"/>
            </a:pPr>
            <a:r>
              <a:rPr lang="en">
                <a:solidFill>
                  <a:srgbClr val="383838"/>
                </a:solidFill>
                <a:latin typeface="Georgia"/>
                <a:ea typeface="Georgia"/>
                <a:cs typeface="Georgia"/>
                <a:sym typeface="Georgia"/>
              </a:rPr>
              <a:t>How does this fit into the course you are teaching? </a:t>
            </a:r>
            <a:endParaRPr>
              <a:solidFill>
                <a:srgbClr val="383838"/>
              </a:solidFill>
              <a:latin typeface="Georgia"/>
              <a:ea typeface="Georgia"/>
              <a:cs typeface="Georgia"/>
              <a:sym typeface="Georgia"/>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77" name="Google Shape;77;p16"/>
          <p:cNvSpPr txBox="1">
            <a:spLocks noGrp="1"/>
          </p:cNvSpPr>
          <p:nvPr>
            <p:ph type="body" idx="2"/>
          </p:nvPr>
        </p:nvSpPr>
        <p:spPr>
          <a:xfrm>
            <a:off x="4832400" y="1152475"/>
            <a:ext cx="3999900" cy="374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83838"/>
                </a:solidFill>
                <a:latin typeface="Times New Roman"/>
                <a:ea typeface="Times New Roman"/>
                <a:cs typeface="Times New Roman"/>
                <a:sym typeface="Times New Roman"/>
              </a:rPr>
              <a:t>Example rationale statements from the USHMM website (adapted for Rwanda). </a:t>
            </a:r>
            <a:endParaRPr b="1">
              <a:solidFill>
                <a:srgbClr val="383838"/>
              </a:solidFill>
              <a:latin typeface="Times New Roman"/>
              <a:ea typeface="Times New Roman"/>
              <a:cs typeface="Times New Roman"/>
              <a:sym typeface="Times New Roman"/>
            </a:endParaRPr>
          </a:p>
          <a:p>
            <a:pPr marL="457200" lvl="0" indent="-317500" algn="l" rtl="0">
              <a:spcBef>
                <a:spcPts val="1600"/>
              </a:spcBef>
              <a:spcAft>
                <a:spcPts val="0"/>
              </a:spcAft>
              <a:buClr>
                <a:srgbClr val="383838"/>
              </a:buClr>
              <a:buSzPts val="1400"/>
              <a:buFont typeface="Georgia"/>
              <a:buChar char="●"/>
            </a:pPr>
            <a:r>
              <a:rPr lang="en">
                <a:solidFill>
                  <a:srgbClr val="383838"/>
                </a:solidFill>
                <a:latin typeface="Georgia"/>
                <a:ea typeface="Georgia"/>
                <a:cs typeface="Georgia"/>
                <a:sym typeface="Georgia"/>
              </a:rPr>
              <a:t>To reflect on the roles and responsibilities of individuals, groups, and nations when confronting the abuse of power, civil and human rights violations, and genocidal acts</a:t>
            </a:r>
            <a:endParaRPr>
              <a:solidFill>
                <a:srgbClr val="383838"/>
              </a:solidFill>
              <a:latin typeface="Georgia"/>
              <a:ea typeface="Georgia"/>
              <a:cs typeface="Georgia"/>
              <a:sym typeface="Georgia"/>
            </a:endParaRPr>
          </a:p>
          <a:p>
            <a:pPr marL="457200" lvl="0" indent="-317500" algn="l" rtl="0">
              <a:spcBef>
                <a:spcPts val="0"/>
              </a:spcBef>
              <a:spcAft>
                <a:spcPts val="0"/>
              </a:spcAft>
              <a:buClr>
                <a:srgbClr val="383838"/>
              </a:buClr>
              <a:buSzPts val="1400"/>
              <a:buFont typeface="Georgia"/>
              <a:buChar char="●"/>
            </a:pPr>
            <a:r>
              <a:rPr lang="en">
                <a:solidFill>
                  <a:srgbClr val="383838"/>
                </a:solidFill>
                <a:latin typeface="Georgia"/>
                <a:ea typeface="Georgia"/>
                <a:cs typeface="Georgia"/>
                <a:sym typeface="Georgia"/>
              </a:rPr>
              <a:t>To provide context for students to explore the fears, pressures, and motivations that influenced the decisions and behaviors of individuals during the genocide in Rwanda.</a:t>
            </a:r>
            <a:endParaRPr>
              <a:solidFill>
                <a:srgbClr val="383838"/>
              </a:solidFill>
              <a:latin typeface="Georgia"/>
              <a:ea typeface="Georgia"/>
              <a:cs typeface="Georgia"/>
              <a:sym typeface="Georgia"/>
            </a:endParaRPr>
          </a:p>
          <a:p>
            <a:pPr marL="0" lvl="0" indent="0" algn="l" rtl="0">
              <a:spcBef>
                <a:spcPts val="1600"/>
              </a:spcBef>
              <a:spcAft>
                <a:spcPts val="1600"/>
              </a:spcAft>
              <a:buClr>
                <a:schemeClr val="dk1"/>
              </a:buClr>
              <a:buSzPts val="1100"/>
              <a:buFont typeface="Arial"/>
              <a:buNone/>
            </a:pPr>
            <a:endParaRPr>
              <a:solidFill>
                <a:srgbClr val="383838"/>
              </a:solidFill>
              <a:highlight>
                <a:srgbClr val="EEEEEE"/>
              </a:highlight>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t>Guidelines from USHMM - Adapted for genocide in Rwanda. </a:t>
            </a:r>
            <a:endParaRPr/>
          </a:p>
        </p:txBody>
      </p:sp>
      <p:sp>
        <p:nvSpPr>
          <p:cNvPr id="83" name="Google Shape;83;p17"/>
          <p:cNvSpPr txBox="1">
            <a:spLocks noGrp="1"/>
          </p:cNvSpPr>
          <p:nvPr>
            <p:ph type="body" idx="1"/>
          </p:nvPr>
        </p:nvSpPr>
        <p:spPr>
          <a:xfrm>
            <a:off x="311700" y="1152475"/>
            <a:ext cx="3999900" cy="3990900"/>
          </a:xfrm>
          <a:prstGeom prst="rect">
            <a:avLst/>
          </a:prstGeom>
        </p:spPr>
        <p:txBody>
          <a:bodyPr spcFirstLastPara="1" wrap="square" lIns="91425" tIns="91425" rIns="91425" bIns="91425" anchor="t" anchorCtr="0">
            <a:noAutofit/>
          </a:bodyPr>
          <a:lstStyle/>
          <a:p>
            <a:pPr marL="457200" lvl="0" indent="-314325" algn="l" rtl="0">
              <a:lnSpc>
                <a:spcPct val="172000"/>
              </a:lnSpc>
              <a:spcBef>
                <a:spcPts val="0"/>
              </a:spcBef>
              <a:spcAft>
                <a:spcPts val="0"/>
              </a:spcAft>
              <a:buClr>
                <a:srgbClr val="383838"/>
              </a:buClr>
              <a:buSzPts val="1350"/>
              <a:buFont typeface="Times New Roman"/>
              <a:buChar char="●"/>
            </a:pPr>
            <a:r>
              <a:rPr lang="en" sz="1350" b="1">
                <a:latin typeface="Times New Roman"/>
                <a:ea typeface="Times New Roman"/>
                <a:cs typeface="Times New Roman"/>
                <a:sym typeface="Times New Roman"/>
              </a:rPr>
              <a:t>  </a:t>
            </a:r>
            <a:r>
              <a:rPr lang="en" sz="1350" b="1" u="sng">
                <a:solidFill>
                  <a:schemeClr val="accent5"/>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Define the term genocide</a:t>
            </a:r>
            <a:endParaRPr sz="1350" b="1">
              <a:latin typeface="Times New Roman"/>
              <a:ea typeface="Times New Roman"/>
              <a:cs typeface="Times New Roman"/>
              <a:sym typeface="Times New Roman"/>
            </a:endParaRPr>
          </a:p>
          <a:p>
            <a:pPr marL="457200" lvl="0" indent="-314325" algn="l" rtl="0">
              <a:lnSpc>
                <a:spcPct val="172000"/>
              </a:lnSpc>
              <a:spcBef>
                <a:spcPts val="0"/>
              </a:spcBef>
              <a:spcAft>
                <a:spcPts val="0"/>
              </a:spcAft>
              <a:buClr>
                <a:srgbClr val="383838"/>
              </a:buClr>
              <a:buSzPts val="1350"/>
              <a:buFont typeface="Times New Roman"/>
              <a:buChar char="●"/>
            </a:pPr>
            <a:r>
              <a:rPr lang="en" sz="1350" b="1">
                <a:latin typeface="Times New Roman"/>
                <a:ea typeface="Times New Roman"/>
                <a:cs typeface="Times New Roman"/>
                <a:sym typeface="Times New Roman"/>
              </a:rPr>
              <a:t>The genocide in Rwanda was not inevitable.</a:t>
            </a:r>
            <a:endParaRPr sz="1350" b="1">
              <a:latin typeface="Times New Roman"/>
              <a:ea typeface="Times New Roman"/>
              <a:cs typeface="Times New Roman"/>
              <a:sym typeface="Times New Roman"/>
            </a:endParaRPr>
          </a:p>
          <a:p>
            <a:pPr marL="457200" lvl="0" indent="-314325" algn="l" rtl="0">
              <a:lnSpc>
                <a:spcPct val="172000"/>
              </a:lnSpc>
              <a:spcBef>
                <a:spcPts val="0"/>
              </a:spcBef>
              <a:spcAft>
                <a:spcPts val="0"/>
              </a:spcAft>
              <a:buClr>
                <a:srgbClr val="383838"/>
              </a:buClr>
              <a:buSzPts val="1350"/>
              <a:buFont typeface="Times New Roman"/>
              <a:buChar char="●"/>
            </a:pPr>
            <a:r>
              <a:rPr lang="en" sz="1350" b="1">
                <a:latin typeface="Times New Roman"/>
                <a:ea typeface="Times New Roman"/>
                <a:cs typeface="Times New Roman"/>
                <a:sym typeface="Times New Roman"/>
              </a:rPr>
              <a:t>Avoid simple answers to complex questions.</a:t>
            </a:r>
            <a:endParaRPr sz="1350" b="1">
              <a:latin typeface="Times New Roman"/>
              <a:ea typeface="Times New Roman"/>
              <a:cs typeface="Times New Roman"/>
              <a:sym typeface="Times New Roman"/>
            </a:endParaRPr>
          </a:p>
          <a:p>
            <a:pPr marL="457200" lvl="0" indent="-314325" algn="l" rtl="0">
              <a:lnSpc>
                <a:spcPct val="172000"/>
              </a:lnSpc>
              <a:spcBef>
                <a:spcPts val="0"/>
              </a:spcBef>
              <a:spcAft>
                <a:spcPts val="0"/>
              </a:spcAft>
              <a:buClr>
                <a:srgbClr val="383838"/>
              </a:buClr>
              <a:buSzPts val="1350"/>
              <a:buFont typeface="Times New Roman"/>
              <a:buChar char="●"/>
            </a:pPr>
            <a:r>
              <a:rPr lang="en" sz="1350" b="1">
                <a:latin typeface="Times New Roman"/>
                <a:ea typeface="Times New Roman"/>
                <a:cs typeface="Times New Roman"/>
                <a:sym typeface="Times New Roman"/>
              </a:rPr>
              <a:t>Strive for precision of language.</a:t>
            </a:r>
            <a:endParaRPr sz="1350" b="1">
              <a:latin typeface="Times New Roman"/>
              <a:ea typeface="Times New Roman"/>
              <a:cs typeface="Times New Roman"/>
              <a:sym typeface="Times New Roman"/>
            </a:endParaRPr>
          </a:p>
          <a:p>
            <a:pPr marL="457200" lvl="0" indent="-314325" algn="l" rtl="0">
              <a:lnSpc>
                <a:spcPct val="172000"/>
              </a:lnSpc>
              <a:spcBef>
                <a:spcPts val="0"/>
              </a:spcBef>
              <a:spcAft>
                <a:spcPts val="0"/>
              </a:spcAft>
              <a:buClr>
                <a:srgbClr val="383838"/>
              </a:buClr>
              <a:buSzPts val="1350"/>
              <a:buFont typeface="Times New Roman"/>
              <a:buChar char="●"/>
            </a:pPr>
            <a:r>
              <a:rPr lang="en" sz="1350" b="1">
                <a:latin typeface="Times New Roman"/>
                <a:ea typeface="Times New Roman"/>
                <a:cs typeface="Times New Roman"/>
                <a:sym typeface="Times New Roman"/>
              </a:rPr>
              <a:t>Strive to balance the perspectives that inform your study of the genocide.</a:t>
            </a:r>
            <a:endParaRPr sz="1350" b="1">
              <a:latin typeface="Times New Roman"/>
              <a:ea typeface="Times New Roman"/>
              <a:cs typeface="Times New Roman"/>
              <a:sym typeface="Times New Roman"/>
            </a:endParaRPr>
          </a:p>
          <a:p>
            <a:pPr marL="457200" lvl="0" indent="-314325" algn="l" rtl="0">
              <a:lnSpc>
                <a:spcPct val="172000"/>
              </a:lnSpc>
              <a:spcBef>
                <a:spcPts val="0"/>
              </a:spcBef>
              <a:spcAft>
                <a:spcPts val="0"/>
              </a:spcAft>
              <a:buClr>
                <a:srgbClr val="383838"/>
              </a:buClr>
              <a:buSzPts val="1350"/>
              <a:buFont typeface="Times New Roman"/>
              <a:buChar char="●"/>
            </a:pPr>
            <a:r>
              <a:rPr lang="en" sz="1350" b="1">
                <a:latin typeface="Times New Roman"/>
                <a:ea typeface="Times New Roman"/>
                <a:cs typeface="Times New Roman"/>
                <a:sym typeface="Times New Roman"/>
              </a:rPr>
              <a:t>Avoid comparisons of pain.</a:t>
            </a:r>
            <a:endParaRPr sz="1350" b="1">
              <a:latin typeface="Times New Roman"/>
              <a:ea typeface="Times New Roman"/>
              <a:cs typeface="Times New Roman"/>
              <a:sym typeface="Times New Roman"/>
            </a:endParaRPr>
          </a:p>
          <a:p>
            <a:pPr marL="457200" lvl="0" indent="-314325" algn="l" rtl="0">
              <a:lnSpc>
                <a:spcPct val="172000"/>
              </a:lnSpc>
              <a:spcBef>
                <a:spcPts val="0"/>
              </a:spcBef>
              <a:spcAft>
                <a:spcPts val="0"/>
              </a:spcAft>
              <a:buClr>
                <a:srgbClr val="383838"/>
              </a:buClr>
              <a:buSzPts val="1350"/>
              <a:buFont typeface="Times New Roman"/>
              <a:buChar char="●"/>
            </a:pPr>
            <a:r>
              <a:rPr lang="en" sz="1350" b="1">
                <a:latin typeface="Times New Roman"/>
                <a:ea typeface="Times New Roman"/>
                <a:cs typeface="Times New Roman"/>
                <a:sym typeface="Times New Roman"/>
              </a:rPr>
              <a:t>Avoid romanticizing history.</a:t>
            </a:r>
            <a:endParaRPr sz="1350" b="1">
              <a:latin typeface="Times New Roman"/>
              <a:ea typeface="Times New Roman"/>
              <a:cs typeface="Times New Roman"/>
              <a:sym typeface="Times New Roman"/>
            </a:endParaRPr>
          </a:p>
          <a:p>
            <a:pPr marL="457200" lvl="0" indent="-314325" algn="l" rtl="0">
              <a:lnSpc>
                <a:spcPct val="172000"/>
              </a:lnSpc>
              <a:spcBef>
                <a:spcPts val="0"/>
              </a:spcBef>
              <a:spcAft>
                <a:spcPts val="0"/>
              </a:spcAft>
              <a:buClr>
                <a:srgbClr val="383838"/>
              </a:buClr>
              <a:buSzPts val="1350"/>
              <a:buFont typeface="Times New Roman"/>
              <a:buChar char="●"/>
            </a:pPr>
            <a:r>
              <a:rPr lang="en" sz="1350" b="1">
                <a:latin typeface="Times New Roman"/>
                <a:ea typeface="Times New Roman"/>
                <a:cs typeface="Times New Roman"/>
                <a:sym typeface="Times New Roman"/>
              </a:rPr>
              <a:t>Contextualize the history.</a:t>
            </a:r>
            <a:endParaRPr sz="1350" b="1">
              <a:latin typeface="Times New Roman"/>
              <a:ea typeface="Times New Roman"/>
              <a:cs typeface="Times New Roman"/>
              <a:sym typeface="Times New Roman"/>
            </a:endParaRPr>
          </a:p>
          <a:p>
            <a:pPr marL="457200" lvl="0" indent="-314325" algn="l" rtl="0">
              <a:lnSpc>
                <a:spcPct val="172000"/>
              </a:lnSpc>
              <a:spcBef>
                <a:spcPts val="0"/>
              </a:spcBef>
              <a:spcAft>
                <a:spcPts val="0"/>
              </a:spcAft>
              <a:buClr>
                <a:srgbClr val="383838"/>
              </a:buClr>
              <a:buSzPts val="1350"/>
              <a:buFont typeface="Times New Roman"/>
              <a:buChar char="●"/>
            </a:pPr>
            <a:r>
              <a:rPr lang="en" sz="1350" b="1" u="sng">
                <a:solidFill>
                  <a:schemeClr val="accent5"/>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Translate statistics into people</a:t>
            </a:r>
            <a:endParaRPr sz="1350" b="1">
              <a:latin typeface="Times New Roman"/>
              <a:ea typeface="Times New Roman"/>
              <a:cs typeface="Times New Roman"/>
              <a:sym typeface="Times New Roman"/>
            </a:endParaRPr>
          </a:p>
          <a:p>
            <a:pPr marL="457200" lvl="0" indent="-314325" algn="l" rtl="0">
              <a:lnSpc>
                <a:spcPct val="172000"/>
              </a:lnSpc>
              <a:spcBef>
                <a:spcPts val="0"/>
              </a:spcBef>
              <a:spcAft>
                <a:spcPts val="0"/>
              </a:spcAft>
              <a:buClr>
                <a:srgbClr val="383838"/>
              </a:buClr>
              <a:buSzPts val="1350"/>
              <a:buFont typeface="Times New Roman"/>
              <a:buChar char="●"/>
            </a:pPr>
            <a:r>
              <a:rPr lang="en" sz="1350" b="1">
                <a:latin typeface="Times New Roman"/>
                <a:ea typeface="Times New Roman"/>
                <a:cs typeface="Times New Roman"/>
                <a:sym typeface="Times New Roman"/>
              </a:rPr>
              <a:t>Make responsible methodological choices.</a:t>
            </a:r>
            <a:endParaRPr sz="1350" b="1">
              <a:latin typeface="Times New Roman"/>
              <a:ea typeface="Times New Roman"/>
              <a:cs typeface="Times New Roman"/>
              <a:sym typeface="Times New Roman"/>
            </a:endParaRPr>
          </a:p>
          <a:p>
            <a:pPr marL="0" lvl="0" indent="0" algn="l" rtl="0">
              <a:spcBef>
                <a:spcPts val="3600"/>
              </a:spcBef>
              <a:spcAft>
                <a:spcPts val="1600"/>
              </a:spcAft>
              <a:buNone/>
            </a:pPr>
            <a:endParaRPr/>
          </a:p>
        </p:txBody>
      </p:sp>
      <p:sp>
        <p:nvSpPr>
          <p:cNvPr id="84" name="Google Shape;84;p17"/>
          <p:cNvSpPr txBox="1">
            <a:spLocks noGrp="1"/>
          </p:cNvSpPr>
          <p:nvPr>
            <p:ph type="body" idx="2"/>
          </p:nvPr>
        </p:nvSpPr>
        <p:spPr>
          <a:xfrm>
            <a:off x="4832400" y="1152475"/>
            <a:ext cx="3999900" cy="376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5" name="Google Shape;85;p17"/>
          <p:cNvPicPr preferRelativeResize="0"/>
          <p:nvPr/>
        </p:nvPicPr>
        <p:blipFill>
          <a:blip r:embed="rId5">
            <a:alphaModFix/>
          </a:blip>
          <a:stretch>
            <a:fillRect/>
          </a:stretch>
        </p:blipFill>
        <p:spPr>
          <a:xfrm>
            <a:off x="5791850" y="2962300"/>
            <a:ext cx="2787425" cy="18591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Altruistic Behavior</a:t>
            </a:r>
            <a:endParaRPr/>
          </a:p>
        </p:txBody>
      </p:sp>
      <p:sp>
        <p:nvSpPr>
          <p:cNvPr id="91" name="Google Shape;91;p18"/>
          <p:cNvSpPr txBox="1">
            <a:spLocks noGrp="1"/>
          </p:cNvSpPr>
          <p:nvPr>
            <p:ph type="body" idx="1"/>
          </p:nvPr>
        </p:nvSpPr>
        <p:spPr>
          <a:xfrm>
            <a:off x="345325" y="1152475"/>
            <a:ext cx="3999900" cy="3416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sz="1800">
                <a:solidFill>
                  <a:srgbClr val="333333"/>
                </a:solidFill>
                <a:latin typeface="Times New Roman"/>
                <a:ea typeface="Times New Roman"/>
                <a:cs typeface="Times New Roman"/>
                <a:sym typeface="Times New Roman"/>
              </a:rPr>
              <a:t>Samuel P. and Pearl Oliner define altruistic behavior  as being directed toward assisting another with a high risk to the rescuer.  These actions are not coerced and there is no expectation of reward.  </a:t>
            </a:r>
            <a:endParaRPr sz="1800">
              <a:latin typeface="Times New Roman"/>
              <a:ea typeface="Times New Roman"/>
              <a:cs typeface="Times New Roman"/>
              <a:sym typeface="Times New Roman"/>
            </a:endParaRPr>
          </a:p>
          <a:p>
            <a:pPr marL="0" lvl="0" indent="0" algn="l" rtl="0">
              <a:spcBef>
                <a:spcPts val="0"/>
              </a:spcBef>
              <a:spcAft>
                <a:spcPts val="1600"/>
              </a:spcAft>
              <a:buNone/>
            </a:pPr>
            <a:endParaRPr/>
          </a:p>
        </p:txBody>
      </p:sp>
      <p:sp>
        <p:nvSpPr>
          <p:cNvPr id="92" name="Google Shape;92;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800">
                <a:solidFill>
                  <a:srgbClr val="333333"/>
                </a:solidFill>
                <a:latin typeface="Times New Roman"/>
                <a:ea typeface="Times New Roman"/>
                <a:cs typeface="Times New Roman"/>
                <a:sym typeface="Times New Roman"/>
              </a:rPr>
              <a:t>A universalist view of the world that all people matter</a:t>
            </a:r>
            <a:endParaRPr sz="1800">
              <a:solidFill>
                <a:srgbClr val="333333"/>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endParaRPr sz="1800">
              <a:solidFill>
                <a:srgbClr val="333333"/>
              </a:solidFill>
              <a:highlight>
                <a:schemeClr val="lt1"/>
              </a:highlight>
              <a:latin typeface="Times New Roman"/>
              <a:ea typeface="Times New Roman"/>
              <a:cs typeface="Times New Roman"/>
              <a:sym typeface="Times New Roman"/>
            </a:endParaRPr>
          </a:p>
          <a:p>
            <a:pPr marL="0" lvl="0" indent="457200" algn="l" rtl="0">
              <a:lnSpc>
                <a:spcPct val="200000"/>
              </a:lnSpc>
              <a:spcBef>
                <a:spcPts val="0"/>
              </a:spcBef>
              <a:spcAft>
                <a:spcPts val="0"/>
              </a:spcAft>
              <a:buClr>
                <a:schemeClr val="dk1"/>
              </a:buClr>
              <a:buSzPts val="1100"/>
              <a:buFont typeface="Arial"/>
              <a:buNone/>
            </a:pPr>
            <a:endParaRPr sz="1200">
              <a:solidFill>
                <a:srgbClr val="333333"/>
              </a:solidFill>
              <a:highlight>
                <a:schemeClr val="lt1"/>
              </a:highlight>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Clr>
                <a:schemeClr val="dk1"/>
              </a:buClr>
              <a:buSzPts val="1100"/>
              <a:buFont typeface="Arial"/>
              <a:buNone/>
            </a:pPr>
            <a:r>
              <a:rPr lang="en" sz="2400" i="1">
                <a:solidFill>
                  <a:srgbClr val="262626"/>
                </a:solidFill>
                <a:latin typeface="Times New Roman"/>
                <a:ea typeface="Times New Roman"/>
                <a:cs typeface="Times New Roman"/>
                <a:sym typeface="Times New Roman"/>
              </a:rPr>
              <a:t>kugira umutima mwiza</a:t>
            </a:r>
            <a:r>
              <a:rPr lang="en" sz="2400">
                <a:solidFill>
                  <a:srgbClr val="262626"/>
                </a:solidFill>
                <a:latin typeface="Times New Roman"/>
                <a:ea typeface="Times New Roman"/>
                <a:cs typeface="Times New Roman"/>
                <a:sym typeface="Times New Roman"/>
              </a:rPr>
              <a:t> - “to have a good heart.”  </a:t>
            </a:r>
            <a:endParaRPr sz="2400"/>
          </a:p>
        </p:txBody>
      </p:sp>
      <p:sp>
        <p:nvSpPr>
          <p:cNvPr id="98" name="Google Shape;98;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a:solidFill>
                  <a:srgbClr val="262626"/>
                </a:solidFill>
                <a:latin typeface="Times New Roman"/>
                <a:ea typeface="Times New Roman"/>
                <a:cs typeface="Times New Roman"/>
                <a:sym typeface="Times New Roman"/>
              </a:rPr>
              <a:t>Many survivors when asked about their rescuers spoke of the person having a good heart. </a:t>
            </a:r>
            <a:r>
              <a:rPr lang="en">
                <a:solidFill>
                  <a:schemeClr val="dk1"/>
                </a:solidFill>
                <a:latin typeface="Times New Roman"/>
                <a:ea typeface="Times New Roman"/>
                <a:cs typeface="Times New Roman"/>
                <a:sym typeface="Times New Roman"/>
              </a:rPr>
              <a:t> </a:t>
            </a:r>
            <a:r>
              <a:rPr lang="en">
                <a:solidFill>
                  <a:srgbClr val="262626"/>
                </a:solidFill>
                <a:latin typeface="Times New Roman"/>
                <a:ea typeface="Times New Roman"/>
                <a:cs typeface="Times New Roman"/>
                <a:sym typeface="Times New Roman"/>
              </a:rPr>
              <a:t>In Rwanda this is more than just kindness.  Someone with a good heart is seen as someone with a positive mind, character and spirit.  Someone who is attentive to others - has good morals. </a:t>
            </a:r>
            <a:endParaRPr>
              <a:solidFill>
                <a:srgbClr val="262626"/>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endParaRPr/>
          </a:p>
        </p:txBody>
      </p:sp>
      <p:sp>
        <p:nvSpPr>
          <p:cNvPr id="99" name="Google Shape;99;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en" sz="1800">
                <a:latin typeface="Times New Roman"/>
                <a:ea typeface="Times New Roman"/>
                <a:cs typeface="Times New Roman"/>
                <a:sym typeface="Times New Roman"/>
              </a:rPr>
              <a:t>When used with the adjective good it demonstrates all the meanings that go with what it means to be human - wisdom, righteousness, prudence, respect, courage, bravery, firmness, energy, and forcefulness.  </a:t>
            </a:r>
            <a:endParaRPr sz="18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333333"/>
                </a:solidFill>
                <a:latin typeface="Times New Roman"/>
                <a:ea typeface="Times New Roman"/>
                <a:cs typeface="Times New Roman"/>
                <a:sym typeface="Times New Roman"/>
              </a:rPr>
              <a:t>Acts of Rescue</a:t>
            </a:r>
            <a:endParaRPr sz="2400"/>
          </a:p>
        </p:txBody>
      </p:sp>
      <p:sp>
        <p:nvSpPr>
          <p:cNvPr id="105" name="Google Shape;105;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800">
                <a:solidFill>
                  <a:srgbClr val="333333"/>
                </a:solidFill>
                <a:latin typeface="Times New Roman"/>
                <a:ea typeface="Times New Roman"/>
                <a:cs typeface="Times New Roman"/>
                <a:sym typeface="Times New Roman"/>
              </a:rPr>
              <a:t>Scholar Lee Ann Fujii </a:t>
            </a:r>
            <a:r>
              <a:rPr lang="en" sz="1800">
                <a:solidFill>
                  <a:srgbClr val="262626"/>
                </a:solidFill>
                <a:latin typeface="Times New Roman"/>
                <a:ea typeface="Times New Roman"/>
                <a:cs typeface="Times New Roman"/>
                <a:sym typeface="Times New Roman"/>
              </a:rPr>
              <a:t>detailed different acts of rescue, but she interviewed men serving prison sentences for killings during the genocide and discovered that while they did commit murder, they also committed what Fujii calls acts of rescue. </a:t>
            </a:r>
            <a:endParaRPr sz="1800"/>
          </a:p>
        </p:txBody>
      </p:sp>
      <p:sp>
        <p:nvSpPr>
          <p:cNvPr id="106" name="Google Shape;106;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1600"/>
              </a:spcAft>
              <a:buNone/>
            </a:pPr>
            <a:r>
              <a:rPr lang="en" sz="1800">
                <a:latin typeface="Times New Roman"/>
                <a:ea typeface="Times New Roman"/>
                <a:cs typeface="Times New Roman"/>
                <a:sym typeface="Times New Roman"/>
              </a:rPr>
              <a:t>If there was a personal connection or a perpetrator was alone - often he would save the life of a Tutsi - an act of rescue. </a:t>
            </a:r>
            <a:endParaRPr sz="18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9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latin typeface="Times New Roman"/>
                <a:ea typeface="Times New Roman"/>
                <a:cs typeface="Times New Roman"/>
                <a:sym typeface="Times New Roman"/>
              </a:rPr>
              <a:t>What is it to be a female rescuer?</a:t>
            </a:r>
            <a:endParaRPr sz="4000">
              <a:latin typeface="Times New Roman"/>
              <a:ea typeface="Times New Roman"/>
              <a:cs typeface="Times New Roman"/>
              <a:sym typeface="Times New Roman"/>
            </a:endParaRPr>
          </a:p>
        </p:txBody>
      </p:sp>
      <p:sp>
        <p:nvSpPr>
          <p:cNvPr id="112" name="Google Shape;112;p21"/>
          <p:cNvSpPr txBox="1">
            <a:spLocks noGrp="1"/>
          </p:cNvSpPr>
          <p:nvPr>
            <p:ph type="body" idx="1"/>
          </p:nvPr>
        </p:nvSpPr>
        <p:spPr>
          <a:xfrm>
            <a:off x="311700" y="1358525"/>
            <a:ext cx="3999900" cy="321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Times New Roman"/>
                <a:ea typeface="Times New Roman"/>
                <a:cs typeface="Times New Roman"/>
                <a:sym typeface="Times New Roman"/>
              </a:rPr>
              <a:t>Must  go against the norm</a:t>
            </a:r>
            <a:endParaRPr sz="4000">
              <a:latin typeface="Times New Roman"/>
              <a:ea typeface="Times New Roman"/>
              <a:cs typeface="Times New Roman"/>
              <a:sym typeface="Times New Roman"/>
            </a:endParaRPr>
          </a:p>
          <a:p>
            <a:pPr marL="0" lvl="0" indent="0" algn="l" rtl="0">
              <a:spcBef>
                <a:spcPts val="1600"/>
              </a:spcBef>
              <a:spcAft>
                <a:spcPts val="1600"/>
              </a:spcAft>
              <a:buNone/>
            </a:pPr>
            <a:r>
              <a:rPr lang="en" sz="4000" i="1">
                <a:latin typeface="Times New Roman"/>
                <a:ea typeface="Times New Roman"/>
                <a:cs typeface="Times New Roman"/>
                <a:sym typeface="Times New Roman"/>
              </a:rPr>
              <a:t>Inyenzi</a:t>
            </a:r>
            <a:r>
              <a:rPr lang="en" sz="4000">
                <a:latin typeface="Times New Roman"/>
                <a:ea typeface="Times New Roman"/>
                <a:cs typeface="Times New Roman"/>
                <a:sym typeface="Times New Roman"/>
              </a:rPr>
              <a:t> - cockroaches</a:t>
            </a:r>
            <a:endParaRPr sz="4000">
              <a:latin typeface="Times New Roman"/>
              <a:ea typeface="Times New Roman"/>
              <a:cs typeface="Times New Roman"/>
              <a:sym typeface="Times New Roman"/>
            </a:endParaRPr>
          </a:p>
        </p:txBody>
      </p:sp>
      <p:sp>
        <p:nvSpPr>
          <p:cNvPr id="113" name="Google Shape;113;p21"/>
          <p:cNvSpPr txBox="1">
            <a:spLocks noGrp="1"/>
          </p:cNvSpPr>
          <p:nvPr>
            <p:ph type="body" idx="2"/>
          </p:nvPr>
        </p:nvSpPr>
        <p:spPr>
          <a:xfrm>
            <a:off x="4832400" y="1358525"/>
            <a:ext cx="3999900" cy="3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000">
                <a:latin typeface="Times New Roman"/>
                <a:ea typeface="Times New Roman"/>
                <a:cs typeface="Times New Roman"/>
                <a:sym typeface="Times New Roman"/>
              </a:rPr>
              <a:t>Must  go against the norm</a:t>
            </a:r>
            <a:endParaRPr sz="4000">
              <a:latin typeface="Times New Roman"/>
              <a:ea typeface="Times New Roman"/>
              <a:cs typeface="Times New Roman"/>
              <a:sym typeface="Times New Roman"/>
            </a:endParaRPr>
          </a:p>
          <a:p>
            <a:pPr marL="0" lvl="0" indent="0" algn="l" rtl="0">
              <a:spcBef>
                <a:spcPts val="1600"/>
              </a:spcBef>
              <a:spcAft>
                <a:spcPts val="0"/>
              </a:spcAft>
              <a:buClr>
                <a:schemeClr val="dk1"/>
              </a:buClr>
              <a:buSzPts val="1100"/>
              <a:buFont typeface="Arial"/>
              <a:buNone/>
            </a:pPr>
            <a:r>
              <a:rPr lang="en" sz="4000">
                <a:latin typeface="Times New Roman"/>
                <a:ea typeface="Times New Roman"/>
                <a:cs typeface="Times New Roman"/>
                <a:sym typeface="Times New Roman"/>
              </a:rPr>
              <a:t>Women are subservient to men</a:t>
            </a:r>
            <a:endParaRPr sz="4000">
              <a:latin typeface="Times New Roman"/>
              <a:ea typeface="Times New Roman"/>
              <a:cs typeface="Times New Roman"/>
              <a:sym typeface="Times New Roman"/>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2097</Words>
  <Application>Microsoft Office PowerPoint</Application>
  <PresentationFormat>On-screen Show (16:9)</PresentationFormat>
  <Paragraphs>169</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Georgia</vt:lpstr>
      <vt:lpstr>Times New Roman</vt:lpstr>
      <vt:lpstr>Simple Light</vt:lpstr>
      <vt:lpstr>Genocide Against the Tutsi  - Female Rescuers The Righteous are Living Proof that a Choice was Possible      </vt:lpstr>
      <vt:lpstr>Objectives for Today’s Session</vt:lpstr>
      <vt:lpstr>PowerPoint Presentation</vt:lpstr>
      <vt:lpstr>What is Your Rationale to Teach about Rescuers?</vt:lpstr>
      <vt:lpstr>Guidelines from USHMM - Adapted for genocide in Rwanda. </vt:lpstr>
      <vt:lpstr>Altruistic Behavior</vt:lpstr>
      <vt:lpstr>kugira umutima mwiza - “to have a good heart.”  </vt:lpstr>
      <vt:lpstr>Acts of Rescue</vt:lpstr>
      <vt:lpstr>What is it to be a female rescuer?</vt:lpstr>
      <vt:lpstr>Indakemwa - Those who are morally beyond reproach</vt:lpstr>
      <vt:lpstr>System of Patriarchy - Life Before April 6, 1994</vt:lpstr>
      <vt:lpstr>Félicitée Niyitegeka</vt:lpstr>
      <vt:lpstr>Félicitée Niyitegeka</vt:lpstr>
      <vt:lpstr>Geography of Rescuers</vt:lpstr>
      <vt:lpstr>Thérèse Nyirabayovu </vt:lpstr>
      <vt:lpstr>Geography of Rescuers</vt:lpstr>
      <vt:lpstr>Sula (Zura) Karuhimbi</vt:lpstr>
      <vt:lpstr>Geography of Rescuers</vt:lpstr>
      <vt:lpstr>Josephine Dusabimana</vt:lpstr>
      <vt:lpstr>Geography of Rescuers</vt:lpstr>
      <vt:lpstr>PowerPoint Presentation</vt:lpstr>
      <vt:lpstr>Teaching Ideas - Situational and Dispositional Factors</vt:lpstr>
      <vt:lpstr>Testimony</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Genocide Against the Tutsi  - Female Rescuers The Righteous are Living Proof that a Choice was Possible      </dc:title>
  <dc:creator>Brian B. Kahn</dc:creator>
  <cp:lastModifiedBy>Kahn, Brian B</cp:lastModifiedBy>
  <cp:revision>1</cp:revision>
  <dcterms:modified xsi:type="dcterms:W3CDTF">2021-12-12T17:10:30Z</dcterms:modified>
</cp:coreProperties>
</file>