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387"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ec20219e2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ec20219e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ec20219e2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8ec20219e2_0_1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ec20219e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8ec20219e2_0_1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ec20219e2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8ec20219e2_0_1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ec20219e2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8ec20219e2_0_1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ec20219e2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g8ec20219e2_0_1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ec20219e2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g8ec20219e2_0_1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ec20219e2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8ec20219e2_0_1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8ec20219e2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8ec20219e2_0_1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8ec20219e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8ec20219e2_0_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ec20219e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g8ec20219e2_0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8ec20219e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g8ec20219e2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ec20219e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8ec20219e2_0_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ec20219e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g8ec20219e2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ec20219e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8ec20219e2_0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8ec20219e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8ec20219e2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ec20219e2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8ec20219e2_0_1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8ec20219e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8ec20219e2_0_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8ec20219e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g8ec20219e2_0_1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ec20219e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8ec20219e2_0_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ec20219e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8ec20219e2_0_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8ec20219e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g8ec20219e2_0_1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ec20219e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8ec20219e2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ec20219e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8ec20219e2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86bf480ab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g86bf480ab7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ec20219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8ec20219e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ec20219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g8ec20219e2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4" name="Google Shape;14;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 name="Google Shape;70;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 name="Google Shape;75;p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76" name="Google Shape;76;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77" name="Google Shape;77;p1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78" name="Google Shape;78;p1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79" name="Google Shape;79;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1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85" name="Google Shape;85;p1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86" name="Google Shape;86;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1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New Roman"/>
              <a:buNone/>
              <a:defRPr sz="2000"/>
            </a:lvl1pPr>
            <a:lvl2pPr marL="914400" lvl="1" indent="-228600" algn="l">
              <a:spcBef>
                <a:spcPts val="360"/>
              </a:spcBef>
              <a:spcAft>
                <a:spcPts val="0"/>
              </a:spcAft>
              <a:buClr>
                <a:schemeClr val="dk1"/>
              </a:buClr>
              <a:buSzPts val="1800"/>
              <a:buFont typeface="Times New Roman"/>
              <a:buNone/>
              <a:defRPr sz="1800"/>
            </a:lvl2pPr>
            <a:lvl3pPr marL="1371600" lvl="2" indent="-228600" algn="l">
              <a:spcBef>
                <a:spcPts val="320"/>
              </a:spcBef>
              <a:spcAft>
                <a:spcPts val="0"/>
              </a:spcAft>
              <a:buClr>
                <a:schemeClr val="dk1"/>
              </a:buClr>
              <a:buSzPts val="1600"/>
              <a:buFont typeface="Times New Roman"/>
              <a:buNone/>
              <a:defRPr sz="1600"/>
            </a:lvl3pPr>
            <a:lvl4pPr marL="1828800" lvl="3" indent="-228600" algn="l">
              <a:spcBef>
                <a:spcPts val="280"/>
              </a:spcBef>
              <a:spcAft>
                <a:spcPts val="0"/>
              </a:spcAft>
              <a:buClr>
                <a:schemeClr val="dk1"/>
              </a:buClr>
              <a:buSzPts val="1400"/>
              <a:buFont typeface="Times New Roman"/>
              <a:buNone/>
              <a:defRPr sz="1400"/>
            </a:lvl4pPr>
            <a:lvl5pPr marL="2286000" lvl="4" indent="-228600" algn="l">
              <a:spcBef>
                <a:spcPts val="280"/>
              </a:spcBef>
              <a:spcAft>
                <a:spcPts val="0"/>
              </a:spcAft>
              <a:buClr>
                <a:schemeClr val="dk1"/>
              </a:buClr>
              <a:buSzPts val="1400"/>
              <a:buFont typeface="Times New Roman"/>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92" name="Google Shape;92;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4"/>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4"/>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New Roman"/>
              <a:buNone/>
              <a:defRPr sz="3200">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3" name="Google Shape;53;p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54" name="Google Shape;54;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60" name="Google Shape;60;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61" name="Google Shape;61;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2"/>
            </a:gs>
            <a:gs pos="50000">
              <a:schemeClr val="lt1"/>
            </a:gs>
            <a:gs pos="100000">
              <a:schemeClr val="accent2"/>
            </a:gs>
          </a:gsLst>
          <a:lin ang="27000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7" name="Google Shape;7;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9" name="Google Shape;9;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0" name="Google Shape;10;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5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ctrTitle"/>
          </p:nvPr>
        </p:nvSpPr>
        <p:spPr>
          <a:xfrm>
            <a:off x="609600" y="609600"/>
            <a:ext cx="7772400" cy="407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Balthazar"/>
              <a:buNone/>
            </a:pPr>
            <a:r>
              <a:rPr lang="en-US" sz="5500" b="1" i="0" u="none">
                <a:solidFill>
                  <a:schemeClr val="dk2"/>
                </a:solidFill>
                <a:latin typeface="Balthazar"/>
                <a:ea typeface="Balthazar"/>
                <a:cs typeface="Balthazar"/>
                <a:sym typeface="Balthazar"/>
              </a:rPr>
              <a:t>Using Literature’s Light</a:t>
            </a:r>
            <a:br>
              <a:rPr lang="en-US" sz="5500" b="1" i="0" u="none">
                <a:solidFill>
                  <a:schemeClr val="dk2"/>
                </a:solidFill>
                <a:latin typeface="Balthazar"/>
                <a:ea typeface="Balthazar"/>
                <a:cs typeface="Balthazar"/>
                <a:sym typeface="Balthazar"/>
              </a:rPr>
            </a:br>
            <a:r>
              <a:rPr lang="en-US" sz="5500" b="1" i="0" u="none">
                <a:solidFill>
                  <a:schemeClr val="dk2"/>
                </a:solidFill>
                <a:latin typeface="Balthazar"/>
                <a:ea typeface="Balthazar"/>
                <a:cs typeface="Balthazar"/>
                <a:sym typeface="Balthazar"/>
              </a:rPr>
              <a:t> to Illuminate the Darkness:</a:t>
            </a:r>
            <a:r>
              <a:rPr lang="en-US" sz="6000" b="1" i="0" u="none">
                <a:solidFill>
                  <a:schemeClr val="dk2"/>
                </a:solidFill>
                <a:latin typeface="Balthazar"/>
                <a:ea typeface="Balthazar"/>
                <a:cs typeface="Balthazar"/>
                <a:sym typeface="Balthazar"/>
              </a:rPr>
              <a:t> </a:t>
            </a:r>
            <a:br>
              <a:rPr lang="en-US" sz="4000" b="1" i="0" u="none">
                <a:solidFill>
                  <a:schemeClr val="dk2"/>
                </a:solidFill>
                <a:latin typeface="Balthazar"/>
                <a:ea typeface="Balthazar"/>
                <a:cs typeface="Balthazar"/>
                <a:sym typeface="Balthazar"/>
              </a:rPr>
            </a:br>
            <a:br>
              <a:rPr lang="en-US" sz="4000" b="1" i="0" u="none">
                <a:solidFill>
                  <a:schemeClr val="dk2"/>
                </a:solidFill>
                <a:latin typeface="Balthazar"/>
                <a:ea typeface="Balthazar"/>
                <a:cs typeface="Balthazar"/>
                <a:sym typeface="Balthazar"/>
              </a:rPr>
            </a:br>
            <a:r>
              <a:rPr lang="en-US" sz="2800" b="1" i="0" u="none">
                <a:solidFill>
                  <a:schemeClr val="dk2"/>
                </a:solidFill>
                <a:latin typeface="Balthazar"/>
                <a:ea typeface="Balthazar"/>
                <a:cs typeface="Balthazar"/>
                <a:sym typeface="Balthazar"/>
              </a:rPr>
              <a:t>Incorporating Multiple Types of Literature </a:t>
            </a:r>
            <a:br>
              <a:rPr lang="en-US" sz="2800" b="1" i="0" u="none">
                <a:solidFill>
                  <a:schemeClr val="dk2"/>
                </a:solidFill>
                <a:latin typeface="Balthazar"/>
                <a:ea typeface="Balthazar"/>
                <a:cs typeface="Balthazar"/>
                <a:sym typeface="Balthazar"/>
              </a:rPr>
            </a:br>
            <a:r>
              <a:rPr lang="en-US" sz="2800" b="1" i="0" u="none">
                <a:solidFill>
                  <a:schemeClr val="dk2"/>
                </a:solidFill>
                <a:latin typeface="Balthazar"/>
                <a:ea typeface="Balthazar"/>
                <a:cs typeface="Balthazar"/>
                <a:sym typeface="Balthazar"/>
              </a:rPr>
              <a:t> in the Study of the Holocaust: </a:t>
            </a:r>
            <a:br>
              <a:rPr lang="en-US" sz="2400" b="0" i="0" u="none">
                <a:solidFill>
                  <a:schemeClr val="dk2"/>
                </a:solidFill>
                <a:latin typeface="Times New Roman"/>
                <a:ea typeface="Times New Roman"/>
                <a:cs typeface="Times New Roman"/>
                <a:sym typeface="Times New Roman"/>
              </a:rPr>
            </a:br>
            <a:endParaRPr/>
          </a:p>
        </p:txBody>
      </p:sp>
      <p:sp>
        <p:nvSpPr>
          <p:cNvPr id="100" name="Google Shape;100;p15"/>
          <p:cNvSpPr txBox="1">
            <a:spLocks noGrp="1"/>
          </p:cNvSpPr>
          <p:nvPr>
            <p:ph type="subTitle" idx="1"/>
          </p:nvPr>
        </p:nvSpPr>
        <p:spPr>
          <a:xfrm>
            <a:off x="609600" y="4686900"/>
            <a:ext cx="7924800" cy="1524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400"/>
              <a:buFont typeface="Times New Roman"/>
              <a:buNone/>
            </a:pPr>
            <a:endParaRPr sz="2400" b="0" i="0" u="none">
              <a:solidFill>
                <a:schemeClr val="dk1"/>
              </a:solidFill>
              <a:latin typeface="Algerian"/>
              <a:ea typeface="Algerian"/>
              <a:cs typeface="Algerian"/>
              <a:sym typeface="Algerian"/>
            </a:endParaRPr>
          </a:p>
          <a:p>
            <a:pPr marL="0" lvl="0" indent="0" algn="ctr" rtl="0">
              <a:lnSpc>
                <a:spcPct val="100000"/>
              </a:lnSpc>
              <a:spcBef>
                <a:spcPts val="400"/>
              </a:spcBef>
              <a:spcAft>
                <a:spcPts val="0"/>
              </a:spcAft>
              <a:buClr>
                <a:schemeClr val="dk1"/>
              </a:buClr>
              <a:buSzPts val="2000"/>
              <a:buFont typeface="Balthazar"/>
              <a:buNone/>
            </a:pPr>
            <a:r>
              <a:rPr lang="en-US" sz="2000" b="1" i="0" u="none">
                <a:solidFill>
                  <a:schemeClr val="dk1"/>
                </a:solidFill>
                <a:latin typeface="Balthazar"/>
                <a:ea typeface="Balthazar"/>
                <a:cs typeface="Balthazar"/>
                <a:sym typeface="Balthazar"/>
              </a:rPr>
              <a:t>Rebecca L. Lawson</a:t>
            </a:r>
            <a:endParaRPr/>
          </a:p>
          <a:p>
            <a:pPr marL="0" lvl="0" indent="0" algn="ctr" rtl="0">
              <a:lnSpc>
                <a:spcPct val="100000"/>
              </a:lnSpc>
              <a:spcBef>
                <a:spcPts val="400"/>
              </a:spcBef>
              <a:spcAft>
                <a:spcPts val="0"/>
              </a:spcAft>
              <a:buClr>
                <a:schemeClr val="dk1"/>
              </a:buClr>
              <a:buSzPts val="2000"/>
              <a:buFont typeface="Balthazar"/>
              <a:buNone/>
            </a:pPr>
            <a:r>
              <a:rPr lang="en-US" sz="2000" b="1" i="0" u="none">
                <a:solidFill>
                  <a:schemeClr val="dk1"/>
                </a:solidFill>
                <a:latin typeface="Balthazar"/>
                <a:ea typeface="Balthazar"/>
                <a:cs typeface="Balthazar"/>
                <a:sym typeface="Balthazar"/>
              </a:rPr>
              <a:t>Sullivan High School</a:t>
            </a:r>
            <a:endParaRPr sz="2000" b="1" i="0" u="none">
              <a:solidFill>
                <a:schemeClr val="dk1"/>
              </a:solidFill>
              <a:latin typeface="Balthazar"/>
              <a:ea typeface="Balthazar"/>
              <a:cs typeface="Balthazar"/>
              <a:sym typeface="Balthazar"/>
            </a:endParaRPr>
          </a:p>
          <a:p>
            <a:pPr marL="0" lvl="0" indent="0" algn="ctr" rtl="0">
              <a:lnSpc>
                <a:spcPct val="100000"/>
              </a:lnSpc>
              <a:spcBef>
                <a:spcPts val="400"/>
              </a:spcBef>
              <a:spcAft>
                <a:spcPts val="0"/>
              </a:spcAft>
              <a:buClr>
                <a:schemeClr val="dk1"/>
              </a:buClr>
              <a:buSzPts val="2000"/>
              <a:buFont typeface="Balthazar"/>
              <a:buNone/>
            </a:pPr>
            <a:r>
              <a:rPr lang="en-US" sz="2000" b="1">
                <a:latin typeface="Balthazar"/>
                <a:ea typeface="Balthazar"/>
                <a:cs typeface="Balthazar"/>
                <a:sym typeface="Balthazar"/>
              </a:rPr>
              <a:t>August 2020</a:t>
            </a:r>
            <a:endParaRPr sz="2000" b="1">
              <a:latin typeface="Balthazar"/>
              <a:ea typeface="Balthazar"/>
              <a:cs typeface="Balthazar"/>
              <a:sym typeface="Balthaz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381000" y="191300"/>
            <a:ext cx="8458200" cy="133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a:t>
            </a:r>
            <a:endParaRPr sz="5000" b="0" i="0" u="none">
              <a:solidFill>
                <a:schemeClr val="dk2"/>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2"/>
              </a:buClr>
              <a:buSzPts val="5000"/>
              <a:buFont typeface="Times New Roman"/>
              <a:buNone/>
            </a:pPr>
            <a:r>
              <a:rPr lang="en-US" sz="5000" i="1"/>
              <a:t> The Diary of Anne Frank</a:t>
            </a:r>
            <a:endParaRPr i="1"/>
          </a:p>
        </p:txBody>
      </p:sp>
      <p:sp>
        <p:nvSpPr>
          <p:cNvPr id="154" name="Google Shape;154;p24"/>
          <p:cNvSpPr txBox="1">
            <a:spLocks noGrp="1"/>
          </p:cNvSpPr>
          <p:nvPr>
            <p:ph type="body" idx="1"/>
          </p:nvPr>
        </p:nvSpPr>
        <p:spPr>
          <a:xfrm>
            <a:off x="685800" y="1447800"/>
            <a:ext cx="7772400" cy="5029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Anne Frank</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Teenager</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Girl</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Romance</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Self-discovery</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Family issues</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Pet cat</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In hiding</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Death</a:t>
            </a:r>
            <a:endParaRPr/>
          </a:p>
          <a:p>
            <a:pPr marL="342900" lvl="0" indent="-165100" algn="l" rtl="0">
              <a:spcBef>
                <a:spcPts val="560"/>
              </a:spcBef>
              <a:spcAft>
                <a:spcPts val="0"/>
              </a:spcAft>
              <a:buClr>
                <a:schemeClr val="dk1"/>
              </a:buClr>
              <a:buSzPts val="2800"/>
              <a:buFont typeface="Times New Roman"/>
              <a:buNone/>
            </a:pPr>
            <a:endParaRPr sz="2800" b="0" i="0" u="none">
              <a:solidFill>
                <a:schemeClr val="dk1"/>
              </a:solidFill>
              <a:latin typeface="Times New Roman"/>
              <a:ea typeface="Times New Roman"/>
              <a:cs typeface="Times New Roman"/>
              <a:sym typeface="Times New Roman"/>
            </a:endParaRPr>
          </a:p>
        </p:txBody>
      </p:sp>
      <p:pic>
        <p:nvPicPr>
          <p:cNvPr id="155" name="Google Shape;155;p24" descr="1167699196-anne_frank-portait"/>
          <p:cNvPicPr preferRelativeResize="0"/>
          <p:nvPr/>
        </p:nvPicPr>
        <p:blipFill rotWithShape="1">
          <a:blip r:embed="rId3">
            <a:alphaModFix/>
          </a:blip>
          <a:srcRect/>
          <a:stretch/>
        </p:blipFill>
        <p:spPr>
          <a:xfrm>
            <a:off x="4267200" y="1600200"/>
            <a:ext cx="4495800" cy="47767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a:t>
            </a:r>
            <a:r>
              <a:rPr lang="en-US" sz="5000" i="1"/>
              <a:t>Night</a:t>
            </a:r>
            <a:br>
              <a:rPr lang="en-US" sz="5000" b="0" i="0" u="none">
                <a:solidFill>
                  <a:schemeClr val="dk2"/>
                </a:solidFill>
                <a:latin typeface="Times New Roman"/>
                <a:ea typeface="Times New Roman"/>
                <a:cs typeface="Times New Roman"/>
                <a:sym typeface="Times New Roman"/>
              </a:rPr>
            </a:br>
            <a:endParaRPr/>
          </a:p>
        </p:txBody>
      </p:sp>
      <p:sp>
        <p:nvSpPr>
          <p:cNvPr id="161" name="Google Shape;161;p25"/>
          <p:cNvSpPr txBox="1">
            <a:spLocks noGrp="1"/>
          </p:cNvSpPr>
          <p:nvPr>
            <p:ph type="body" idx="1"/>
          </p:nvPr>
        </p:nvSpPr>
        <p:spPr>
          <a:xfrm>
            <a:off x="685800" y="1600200"/>
            <a:ext cx="4343400" cy="5029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Elie Wiesel</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Teenager</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Boy</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Religious struggles</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Family issues</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In camps</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Music</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Deaths of family members</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Survival</a:t>
            </a:r>
            <a:endParaRPr/>
          </a:p>
          <a:p>
            <a:pPr marL="342900" lvl="0" indent="-190500" algn="l" rtl="0">
              <a:spcBef>
                <a:spcPts val="480"/>
              </a:spcBef>
              <a:spcAft>
                <a:spcPts val="0"/>
              </a:spcAft>
              <a:buClr>
                <a:schemeClr val="dk1"/>
              </a:buClr>
              <a:buSzPts val="2400"/>
              <a:buFont typeface="Times New Roman"/>
              <a:buNone/>
            </a:pPr>
            <a:endParaRPr sz="2400" b="0" i="0" u="none">
              <a:solidFill>
                <a:schemeClr val="dk1"/>
              </a:solidFill>
              <a:latin typeface="Times New Roman"/>
              <a:ea typeface="Times New Roman"/>
              <a:cs typeface="Times New Roman"/>
              <a:sym typeface="Times New Roman"/>
            </a:endParaRPr>
          </a:p>
        </p:txBody>
      </p:sp>
      <p:pic>
        <p:nvPicPr>
          <p:cNvPr id="162" name="Google Shape;162;p25" descr="Elie Wiesel Biography Photo"/>
          <p:cNvPicPr preferRelativeResize="0">
            <a:picLocks noGrp="1"/>
          </p:cNvPicPr>
          <p:nvPr>
            <p:ph type="body" idx="1"/>
          </p:nvPr>
        </p:nvPicPr>
        <p:blipFill rotWithShape="1">
          <a:blip r:embed="rId3">
            <a:alphaModFix/>
          </a:blip>
          <a:srcRect/>
          <a:stretch/>
        </p:blipFill>
        <p:spPr>
          <a:xfrm>
            <a:off x="5410200" y="1524000"/>
            <a:ext cx="3421062" cy="4876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Times New Roman"/>
              <a:buNone/>
            </a:pPr>
            <a:r>
              <a:rPr lang="en-US" sz="4000" b="0" i="0" u="none">
                <a:solidFill>
                  <a:schemeClr val="dk2"/>
                </a:solidFill>
                <a:latin typeface="Times New Roman"/>
                <a:ea typeface="Times New Roman"/>
                <a:cs typeface="Times New Roman"/>
                <a:sym typeface="Times New Roman"/>
              </a:rPr>
              <a:t>Student comments on reading </a:t>
            </a:r>
            <a:r>
              <a:rPr lang="en-US" sz="4000" b="0" i="0" u="sng">
                <a:solidFill>
                  <a:schemeClr val="dk2"/>
                </a:solidFill>
                <a:latin typeface="Times New Roman"/>
                <a:ea typeface="Times New Roman"/>
                <a:cs typeface="Times New Roman"/>
                <a:sym typeface="Times New Roman"/>
              </a:rPr>
              <a:t>Night</a:t>
            </a:r>
            <a:endParaRPr/>
          </a:p>
        </p:txBody>
      </p:sp>
      <p:sp>
        <p:nvSpPr>
          <p:cNvPr id="168" name="Google Shape;168;p26"/>
          <p:cNvSpPr txBox="1">
            <a:spLocks noGrp="1"/>
          </p:cNvSpPr>
          <p:nvPr>
            <p:ph type="body" idx="1"/>
          </p:nvPr>
        </p:nvSpPr>
        <p:spPr>
          <a:xfrm>
            <a:off x="685800" y="1600200"/>
            <a:ext cx="7772400" cy="49530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“Reading </a:t>
            </a:r>
            <a:r>
              <a:rPr lang="en-US" sz="2400" b="0" i="0" u="sng">
                <a:solidFill>
                  <a:schemeClr val="dk1"/>
                </a:solidFill>
                <a:latin typeface="Times New Roman"/>
                <a:ea typeface="Times New Roman"/>
                <a:cs typeface="Times New Roman"/>
                <a:sym typeface="Times New Roman"/>
              </a:rPr>
              <a:t>Night </a:t>
            </a:r>
            <a:r>
              <a:rPr lang="en-US" sz="2400" b="0" i="0" u="none">
                <a:solidFill>
                  <a:schemeClr val="dk1"/>
                </a:solidFill>
                <a:latin typeface="Times New Roman"/>
                <a:ea typeface="Times New Roman"/>
                <a:cs typeface="Times New Roman"/>
                <a:sym typeface="Times New Roman"/>
              </a:rPr>
              <a:t>was the best part of the Holocaust Unit.  Elie was a boy about my age, so I could relate to him better.  I’m really close to my dad too.”</a:t>
            </a:r>
            <a:endParaRPr/>
          </a:p>
          <a:p>
            <a:pPr marL="342900" lvl="0" indent="-342900" algn="l" rtl="0">
              <a:lnSpc>
                <a:spcPct val="80000"/>
              </a:lnSpc>
              <a:spcBef>
                <a:spcPts val="480"/>
              </a:spcBef>
              <a:spcAft>
                <a:spcPts val="0"/>
              </a:spcAft>
              <a:buClr>
                <a:schemeClr val="dk1"/>
              </a:buClr>
              <a:buSzPts val="2400"/>
              <a:buFont typeface="Times New Roman"/>
              <a:buNone/>
            </a:pPr>
            <a:endParaRPr sz="2400" b="0" i="0" u="none">
              <a:solidFill>
                <a:schemeClr val="dk1"/>
              </a:solidFill>
              <a:latin typeface="Times New Roman"/>
              <a:ea typeface="Times New Roman"/>
              <a:cs typeface="Times New Roman"/>
              <a:sym typeface="Times New Roman"/>
            </a:endParaRPr>
          </a:p>
          <a:p>
            <a:pPr marL="342900" lvl="0" indent="-342900" algn="l" rtl="0">
              <a:lnSpc>
                <a:spcPct val="80000"/>
              </a:lnSpc>
              <a:spcBef>
                <a:spcPts val="48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“I hate poetry. Reading a book is much better.”</a:t>
            </a:r>
            <a:endParaRPr/>
          </a:p>
          <a:p>
            <a:pPr marL="342900" lvl="0" indent="-342900" algn="l" rtl="0">
              <a:lnSpc>
                <a:spcPct val="80000"/>
              </a:lnSpc>
              <a:spcBef>
                <a:spcPts val="480"/>
              </a:spcBef>
              <a:spcAft>
                <a:spcPts val="0"/>
              </a:spcAft>
              <a:buClr>
                <a:schemeClr val="dk1"/>
              </a:buClr>
              <a:buSzPts val="2400"/>
              <a:buFont typeface="Times New Roman"/>
              <a:buNone/>
            </a:pPr>
            <a:endParaRPr sz="2400" b="0" i="0" u="none">
              <a:solidFill>
                <a:schemeClr val="dk1"/>
              </a:solidFill>
              <a:latin typeface="Times New Roman"/>
              <a:ea typeface="Times New Roman"/>
              <a:cs typeface="Times New Roman"/>
              <a:sym typeface="Times New Roman"/>
            </a:endParaRPr>
          </a:p>
          <a:p>
            <a:pPr marL="342900" lvl="0" indent="-342900" algn="l" rtl="0">
              <a:lnSpc>
                <a:spcPct val="80000"/>
              </a:lnSpc>
              <a:spcBef>
                <a:spcPts val="48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“It was good because you felt like you were there with him.”</a:t>
            </a:r>
            <a:endParaRPr/>
          </a:p>
          <a:p>
            <a:pPr marL="342900" lvl="0" indent="-342900" algn="l" rtl="0">
              <a:lnSpc>
                <a:spcPct val="80000"/>
              </a:lnSpc>
              <a:spcBef>
                <a:spcPts val="480"/>
              </a:spcBef>
              <a:spcAft>
                <a:spcPts val="0"/>
              </a:spcAft>
              <a:buClr>
                <a:schemeClr val="dk1"/>
              </a:buClr>
              <a:buSzPts val="2400"/>
              <a:buFont typeface="Times New Roman"/>
              <a:buNone/>
            </a:pPr>
            <a:endParaRPr sz="2400" b="0" i="0" u="none">
              <a:solidFill>
                <a:schemeClr val="dk1"/>
              </a:solidFill>
              <a:latin typeface="Times New Roman"/>
              <a:ea typeface="Times New Roman"/>
              <a:cs typeface="Times New Roman"/>
              <a:sym typeface="Times New Roman"/>
            </a:endParaRPr>
          </a:p>
          <a:p>
            <a:pPr marL="342900" lvl="0" indent="-342900" algn="l" rtl="0">
              <a:lnSpc>
                <a:spcPct val="80000"/>
              </a:lnSpc>
              <a:spcBef>
                <a:spcPts val="48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“He was really descriptive.  I didn’t like some of what he said.  How could people do those things? It was too graphic in some parts.”</a:t>
            </a:r>
            <a:endParaRPr/>
          </a:p>
          <a:p>
            <a:pPr marL="342900" lvl="0" indent="-342900" algn="l" rtl="0">
              <a:lnSpc>
                <a:spcPct val="80000"/>
              </a:lnSpc>
              <a:spcBef>
                <a:spcPts val="480"/>
              </a:spcBef>
              <a:spcAft>
                <a:spcPts val="0"/>
              </a:spcAft>
              <a:buClr>
                <a:schemeClr val="dk1"/>
              </a:buClr>
              <a:buSzPts val="2400"/>
              <a:buFont typeface="Times New Roman"/>
              <a:buNone/>
            </a:pPr>
            <a:endParaRPr sz="2400" b="0" i="0" u="none">
              <a:solidFill>
                <a:schemeClr val="dk1"/>
              </a:solidFill>
              <a:latin typeface="Times New Roman"/>
              <a:ea typeface="Times New Roman"/>
              <a:cs typeface="Times New Roman"/>
              <a:sym typeface="Times New Roman"/>
            </a:endParaRPr>
          </a:p>
          <a:p>
            <a:pPr marL="342900" lvl="0" indent="-342900" algn="l" rtl="0">
              <a:lnSpc>
                <a:spcPct val="80000"/>
              </a:lnSpc>
              <a:spcBef>
                <a:spcPts val="48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“I never finished it.  The words were really weird, and I didn’t know what they meant. Sorry.”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685800" y="609600"/>
            <a:ext cx="7772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a:solidFill>
                  <a:schemeClr val="dk1"/>
                </a:solidFill>
              </a:rPr>
              <a:t>Make It Personal: </a:t>
            </a:r>
            <a:endParaRPr sz="5000">
              <a:solidFill>
                <a:schemeClr val="dk1"/>
              </a:solidFill>
            </a:endParaRPr>
          </a:p>
          <a:p>
            <a:pPr marL="0" lvl="0" indent="0" algn="ctr" rtl="0">
              <a:spcBef>
                <a:spcPts val="0"/>
              </a:spcBef>
              <a:spcAft>
                <a:spcPts val="0"/>
              </a:spcAft>
              <a:buClr>
                <a:schemeClr val="dk1"/>
              </a:buClr>
              <a:buSzPts val="5000"/>
              <a:buFont typeface="Times New Roman"/>
              <a:buNone/>
            </a:pPr>
            <a:r>
              <a:rPr lang="en-US" sz="5000" i="1">
                <a:solidFill>
                  <a:schemeClr val="dk1"/>
                </a:solidFill>
              </a:rPr>
              <a:t>On Both Sides of the Wall</a:t>
            </a:r>
            <a:endParaRPr i="1"/>
          </a:p>
        </p:txBody>
      </p:sp>
      <p:sp>
        <p:nvSpPr>
          <p:cNvPr id="174" name="Google Shape;174;p27"/>
          <p:cNvSpPr txBox="1">
            <a:spLocks noGrp="1"/>
          </p:cNvSpPr>
          <p:nvPr>
            <p:ph type="body" idx="1"/>
          </p:nvPr>
        </p:nvSpPr>
        <p:spPr>
          <a:xfrm>
            <a:off x="685800" y="1981200"/>
            <a:ext cx="7772400" cy="4114800"/>
          </a:xfrm>
          <a:prstGeom prst="rect">
            <a:avLst/>
          </a:prstGeom>
        </p:spPr>
        <p:txBody>
          <a:bodyPr spcFirstLastPara="1" wrap="square" lIns="91425" tIns="45700" rIns="91425" bIns="45700" anchor="t" anchorCtr="0">
            <a:noAutofit/>
          </a:bodyPr>
          <a:lstStyle/>
          <a:p>
            <a:pPr marL="342900" lvl="0" indent="-342900" algn="l" rtl="0">
              <a:spcBef>
                <a:spcPts val="0"/>
              </a:spcBef>
              <a:spcAft>
                <a:spcPts val="0"/>
              </a:spcAft>
              <a:buSzPts val="2800"/>
              <a:buChar char="•"/>
            </a:pPr>
            <a:r>
              <a:rPr lang="en-US" sz="2800"/>
              <a:t>Vladka Meed</a:t>
            </a:r>
            <a:endParaRPr/>
          </a:p>
          <a:p>
            <a:pPr marL="742950" lvl="1" indent="-285750" algn="l" rtl="0">
              <a:spcBef>
                <a:spcPts val="480"/>
              </a:spcBef>
              <a:spcAft>
                <a:spcPts val="0"/>
              </a:spcAft>
              <a:buSzPts val="2400"/>
              <a:buChar char="–"/>
            </a:pPr>
            <a:r>
              <a:rPr lang="en-US" sz="2400"/>
              <a:t>Young adult - 20s</a:t>
            </a:r>
            <a:endParaRPr/>
          </a:p>
          <a:p>
            <a:pPr marL="742950" lvl="1" indent="-285750" algn="l" rtl="0">
              <a:spcBef>
                <a:spcPts val="480"/>
              </a:spcBef>
              <a:spcAft>
                <a:spcPts val="0"/>
              </a:spcAft>
              <a:buSzPts val="2400"/>
              <a:buChar char="–"/>
            </a:pPr>
            <a:r>
              <a:rPr lang="en-US" sz="2400"/>
              <a:t>Girl</a:t>
            </a:r>
            <a:endParaRPr/>
          </a:p>
          <a:p>
            <a:pPr marL="742950" lvl="1" indent="-285750" algn="l" rtl="0">
              <a:spcBef>
                <a:spcPts val="480"/>
              </a:spcBef>
              <a:spcAft>
                <a:spcPts val="0"/>
              </a:spcAft>
              <a:buSzPts val="2400"/>
              <a:buChar char="–"/>
            </a:pPr>
            <a:r>
              <a:rPr lang="en-US" sz="2400"/>
              <a:t>Resistance fighter</a:t>
            </a:r>
            <a:endParaRPr/>
          </a:p>
          <a:p>
            <a:pPr marL="742950" lvl="1" indent="-285750" algn="l" rtl="0">
              <a:spcBef>
                <a:spcPts val="480"/>
              </a:spcBef>
              <a:spcAft>
                <a:spcPts val="0"/>
              </a:spcAft>
              <a:buSzPts val="2400"/>
              <a:buChar char="–"/>
            </a:pPr>
            <a:r>
              <a:rPr lang="en-US" sz="2400"/>
              <a:t>Life in the ghetto</a:t>
            </a:r>
            <a:endParaRPr/>
          </a:p>
          <a:p>
            <a:pPr marL="742950" lvl="1" indent="-285750" algn="l" rtl="0">
              <a:spcBef>
                <a:spcPts val="480"/>
              </a:spcBef>
              <a:spcAft>
                <a:spcPts val="0"/>
              </a:spcAft>
              <a:buSzPts val="2400"/>
              <a:buChar char="–"/>
            </a:pPr>
            <a:r>
              <a:rPr lang="en-US" sz="2400"/>
              <a:t>Deaths of family members</a:t>
            </a:r>
            <a:endParaRPr sz="2400"/>
          </a:p>
          <a:p>
            <a:pPr marL="742950" lvl="1" indent="-285750" algn="l" rtl="0">
              <a:spcBef>
                <a:spcPts val="480"/>
              </a:spcBef>
              <a:spcAft>
                <a:spcPts val="0"/>
              </a:spcAft>
              <a:buSzPts val="2400"/>
              <a:buChar char="–"/>
            </a:pPr>
            <a:r>
              <a:rPr lang="en-US" sz="2400"/>
              <a:t>False identity papers</a:t>
            </a:r>
            <a:endParaRPr sz="2400"/>
          </a:p>
          <a:p>
            <a:pPr marL="742950" lvl="1" indent="-285750" algn="l" rtl="0">
              <a:spcBef>
                <a:spcPts val="480"/>
              </a:spcBef>
              <a:spcAft>
                <a:spcPts val="0"/>
              </a:spcAft>
              <a:buSzPts val="2400"/>
              <a:buChar char="–"/>
            </a:pPr>
            <a:r>
              <a:rPr lang="en-US" sz="2400"/>
              <a:t>Warsaw Ghetto Uprising</a:t>
            </a:r>
            <a:endParaRPr sz="2400"/>
          </a:p>
          <a:p>
            <a:pPr marL="742950" lvl="1" indent="-285750" algn="l" rtl="0">
              <a:spcBef>
                <a:spcPts val="480"/>
              </a:spcBef>
              <a:spcAft>
                <a:spcPts val="0"/>
              </a:spcAft>
              <a:buSzPts val="2400"/>
              <a:buChar char="–"/>
            </a:pPr>
            <a:r>
              <a:rPr lang="en-US" sz="2400"/>
              <a:t>Survival</a:t>
            </a:r>
            <a:endParaRPr/>
          </a:p>
        </p:txBody>
      </p:sp>
      <p:pic>
        <p:nvPicPr>
          <p:cNvPr id="175" name="Google Shape;175;p27"/>
          <p:cNvPicPr preferRelativeResize="0"/>
          <p:nvPr/>
        </p:nvPicPr>
        <p:blipFill>
          <a:blip r:embed="rId3">
            <a:alphaModFix/>
          </a:blip>
          <a:stretch>
            <a:fillRect/>
          </a:stretch>
        </p:blipFill>
        <p:spPr>
          <a:xfrm>
            <a:off x="5340098" y="1981200"/>
            <a:ext cx="3118100" cy="44757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181" name="Google Shape;181;p2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Primary Resources:</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1" u="none">
                <a:solidFill>
                  <a:schemeClr val="dk1"/>
                </a:solidFill>
                <a:latin typeface="Times New Roman"/>
                <a:ea typeface="Times New Roman"/>
                <a:cs typeface="Times New Roman"/>
                <a:sym typeface="Times New Roman"/>
              </a:rPr>
              <a:t>Holocaust Poetry</a:t>
            </a:r>
            <a:r>
              <a:rPr lang="en-US" sz="2800" b="0" i="0" u="none">
                <a:solidFill>
                  <a:schemeClr val="dk1"/>
                </a:solidFill>
                <a:latin typeface="Times New Roman"/>
                <a:ea typeface="Times New Roman"/>
                <a:cs typeface="Times New Roman"/>
                <a:sym typeface="Times New Roman"/>
              </a:rPr>
              <a:t> by Hilda Schiff</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1" u="none">
                <a:solidFill>
                  <a:schemeClr val="dk1"/>
                </a:solidFill>
                <a:latin typeface="Times New Roman"/>
                <a:ea typeface="Times New Roman"/>
                <a:cs typeface="Times New Roman"/>
                <a:sym typeface="Times New Roman"/>
              </a:rPr>
              <a:t>Erika: Poems of the Holocaust</a:t>
            </a:r>
            <a:r>
              <a:rPr lang="en-US" sz="2800" b="0" i="0" u="none">
                <a:solidFill>
                  <a:schemeClr val="dk1"/>
                </a:solidFill>
                <a:latin typeface="Times New Roman"/>
                <a:ea typeface="Times New Roman"/>
                <a:cs typeface="Times New Roman"/>
                <a:sym typeface="Times New Roman"/>
              </a:rPr>
              <a:t> by William Heyen</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1" u="none">
                <a:solidFill>
                  <a:schemeClr val="dk1"/>
                </a:solidFill>
                <a:latin typeface="Times New Roman"/>
                <a:ea typeface="Times New Roman"/>
                <a:cs typeface="Times New Roman"/>
                <a:sym typeface="Times New Roman"/>
              </a:rPr>
              <a:t>I Never Saw Another Butterfly</a:t>
            </a:r>
            <a:r>
              <a:rPr lang="en-US" sz="2800" b="0" i="0" u="none">
                <a:solidFill>
                  <a:schemeClr val="dk1"/>
                </a:solidFill>
                <a:latin typeface="Times New Roman"/>
                <a:ea typeface="Times New Roman"/>
                <a:cs typeface="Times New Roman"/>
                <a:sym typeface="Times New Roman"/>
              </a:rPr>
              <a:t> by Hannah Volakova</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1" u="none">
                <a:solidFill>
                  <a:schemeClr val="dk1"/>
                </a:solidFill>
                <a:latin typeface="Times New Roman"/>
                <a:ea typeface="Times New Roman"/>
                <a:cs typeface="Times New Roman"/>
                <a:sym typeface="Times New Roman"/>
              </a:rPr>
              <a:t>The Poetry of Survival</a:t>
            </a:r>
            <a:r>
              <a:rPr lang="en-US" sz="2800" b="0" i="0" u="none">
                <a:solidFill>
                  <a:schemeClr val="dk1"/>
                </a:solidFill>
                <a:latin typeface="Times New Roman"/>
                <a:ea typeface="Times New Roman"/>
                <a:cs typeface="Times New Roman"/>
                <a:sym typeface="Times New Roman"/>
              </a:rPr>
              <a:t> by Daniel Weissbort</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1" u="none">
                <a:solidFill>
                  <a:schemeClr val="dk1"/>
                </a:solidFill>
                <a:latin typeface="Times New Roman"/>
                <a:ea typeface="Times New Roman"/>
                <a:cs typeface="Times New Roman"/>
                <a:sym typeface="Times New Roman"/>
              </a:rPr>
              <a:t>Auschwitz and After</a:t>
            </a:r>
            <a:r>
              <a:rPr lang="en-US" sz="2800" b="0" i="0" u="none">
                <a:solidFill>
                  <a:schemeClr val="dk1"/>
                </a:solidFill>
                <a:latin typeface="Times New Roman"/>
                <a:ea typeface="Times New Roman"/>
                <a:cs typeface="Times New Roman"/>
                <a:sym typeface="Times New Roman"/>
              </a:rPr>
              <a:t> By Charlotte Delbo</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187" name="Google Shape;187;p29"/>
          <p:cNvSpPr txBox="1">
            <a:spLocks noGrp="1"/>
          </p:cNvSpPr>
          <p:nvPr>
            <p:ph type="body" idx="1"/>
          </p:nvPr>
        </p:nvSpPr>
        <p:spPr>
          <a:xfrm>
            <a:off x="685800" y="1981200"/>
            <a:ext cx="7772400" cy="4648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Why poetry?</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Strong images</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Vocabulary</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Unique voices</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Accessible</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Creative</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Short</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Wide variety of perspectives, emotions, and voices</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Class discussion</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Tie to state goals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3500" b="0" i="0" u="none">
                <a:solidFill>
                  <a:schemeClr val="dk2"/>
                </a:solidFill>
                <a:latin typeface="Times New Roman"/>
                <a:ea typeface="Times New Roman"/>
                <a:cs typeface="Times New Roman"/>
                <a:sym typeface="Times New Roman"/>
              </a:rPr>
              <a:t>Mak</a:t>
            </a:r>
            <a:r>
              <a:rPr lang="en-US" sz="3500"/>
              <a:t>e</a:t>
            </a:r>
            <a:r>
              <a:rPr lang="en-US" sz="3500" b="0" i="0" u="none">
                <a:solidFill>
                  <a:schemeClr val="dk2"/>
                </a:solidFill>
                <a:latin typeface="Times New Roman"/>
                <a:ea typeface="Times New Roman"/>
                <a:cs typeface="Times New Roman"/>
                <a:sym typeface="Times New Roman"/>
              </a:rPr>
              <a:t> It Personal and Know What They Know: Poetry</a:t>
            </a:r>
            <a:endParaRPr sz="2900"/>
          </a:p>
        </p:txBody>
      </p:sp>
      <p:sp>
        <p:nvSpPr>
          <p:cNvPr id="193" name="Google Shape;193;p30"/>
          <p:cNvSpPr txBox="1">
            <a:spLocks noGrp="1"/>
          </p:cNvSpPr>
          <p:nvPr>
            <p:ph type="body" idx="1"/>
          </p:nvPr>
        </p:nvSpPr>
        <p:spPr>
          <a:xfrm>
            <a:off x="172175" y="1981200"/>
            <a:ext cx="8286000" cy="55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500"/>
              <a:t>I often start my unit with “The Hangman” by Maurice Ogden</a:t>
            </a:r>
            <a:endParaRPr sz="2500"/>
          </a:p>
          <a:p>
            <a:pPr marL="342900" lvl="0" indent="0" algn="l" rtl="0">
              <a:lnSpc>
                <a:spcPct val="100000"/>
              </a:lnSpc>
              <a:spcBef>
                <a:spcPts val="0"/>
              </a:spcBef>
              <a:spcAft>
                <a:spcPts val="0"/>
              </a:spcAft>
              <a:buNone/>
            </a:pPr>
            <a:endParaRPr sz="2500"/>
          </a:p>
          <a:p>
            <a:pPr marL="342900" lvl="0" indent="0" algn="l" rtl="0">
              <a:lnSpc>
                <a:spcPct val="100000"/>
              </a:lnSpc>
              <a:spcBef>
                <a:spcPts val="0"/>
              </a:spcBef>
              <a:spcAft>
                <a:spcPts val="0"/>
              </a:spcAft>
              <a:buNone/>
            </a:pPr>
            <a:endParaRPr sz="2500"/>
          </a:p>
        </p:txBody>
      </p:sp>
      <p:sp>
        <p:nvSpPr>
          <p:cNvPr id="194" name="Google Shape;194;p30"/>
          <p:cNvSpPr txBox="1"/>
          <p:nvPr/>
        </p:nvSpPr>
        <p:spPr>
          <a:xfrm>
            <a:off x="315650" y="2649475"/>
            <a:ext cx="3940800" cy="406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US">
                <a:latin typeface="Times New Roman"/>
                <a:ea typeface="Times New Roman"/>
                <a:cs typeface="Times New Roman"/>
                <a:sym typeface="Times New Roman"/>
              </a:rPr>
              <a:t>Into our town the Hangman came,</a:t>
            </a: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US">
                <a:latin typeface="Times New Roman"/>
                <a:ea typeface="Times New Roman"/>
                <a:cs typeface="Times New Roman"/>
                <a:sym typeface="Times New Roman"/>
              </a:rPr>
              <a:t>Smelling of gold and blood and flame.</a:t>
            </a: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US">
                <a:latin typeface="Times New Roman"/>
                <a:ea typeface="Times New Roman"/>
                <a:cs typeface="Times New Roman"/>
                <a:sym typeface="Times New Roman"/>
              </a:rPr>
              <a:t>And he paced our bricks with a diffident air,</a:t>
            </a: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US">
                <a:latin typeface="Times New Roman"/>
                <a:ea typeface="Times New Roman"/>
                <a:cs typeface="Times New Roman"/>
                <a:sym typeface="Times New Roman"/>
              </a:rPr>
              <a:t>And built his frame in the courthouse square.</a:t>
            </a: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US">
                <a:latin typeface="Times New Roman"/>
                <a:ea typeface="Times New Roman"/>
                <a:cs typeface="Times New Roman"/>
                <a:sym typeface="Times New Roman"/>
              </a:rPr>
              <a:t>The scaffold stood by the courthouse side,</a:t>
            </a: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US">
                <a:latin typeface="Times New Roman"/>
                <a:ea typeface="Times New Roman"/>
                <a:cs typeface="Times New Roman"/>
                <a:sym typeface="Times New Roman"/>
              </a:rPr>
              <a:t>Only as wide as the door was wide;</a:t>
            </a: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US">
                <a:latin typeface="Times New Roman"/>
                <a:ea typeface="Times New Roman"/>
                <a:cs typeface="Times New Roman"/>
                <a:sym typeface="Times New Roman"/>
              </a:rPr>
              <a:t>A frame as tall, or little more,</a:t>
            </a: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US">
                <a:latin typeface="Times New Roman"/>
                <a:ea typeface="Times New Roman"/>
                <a:cs typeface="Times New Roman"/>
                <a:sym typeface="Times New Roman"/>
              </a:rPr>
              <a:t>Than the capping sill of the courthouse door.</a:t>
            </a: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p:txBody>
      </p:sp>
      <p:sp>
        <p:nvSpPr>
          <p:cNvPr id="195" name="Google Shape;195;p30"/>
          <p:cNvSpPr txBox="1"/>
          <p:nvPr/>
        </p:nvSpPr>
        <p:spPr>
          <a:xfrm>
            <a:off x="4572000" y="2649475"/>
            <a:ext cx="4314000" cy="41022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And we wondered, whenever we had the time,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Who the criminal, what the crime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That the Hangman judged with the yellow twist</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of knotted hemp in his busy fist.</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innocent though we were, with dread,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We passed those eyes of buckshot lead --</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Till one cried: "Hangman, who is he</a:t>
            </a: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Clr>
                <a:schemeClr val="dk1"/>
              </a:buClr>
              <a:buSzPts val="1100"/>
              <a:buFont typeface="Arial"/>
              <a:buNone/>
            </a:pPr>
            <a:r>
              <a:rPr lang="en-US">
                <a:solidFill>
                  <a:schemeClr val="dk1"/>
                </a:solidFill>
                <a:latin typeface="Times New Roman"/>
                <a:ea typeface="Times New Roman"/>
                <a:cs typeface="Times New Roman"/>
                <a:sym typeface="Times New Roman"/>
              </a:rPr>
              <a:t>For whom you raised the gallows-tree?"</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685800" y="1080825"/>
            <a:ext cx="7772400" cy="671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3500">
                <a:solidFill>
                  <a:schemeClr val="dk1"/>
                </a:solidFill>
              </a:rPr>
              <a:t>Make It Personal and Know What They Know: Poetry</a:t>
            </a:r>
            <a:endParaRPr sz="2900">
              <a:solidFill>
                <a:schemeClr val="dk1"/>
              </a:solidFill>
            </a:endParaRPr>
          </a:p>
          <a:p>
            <a:pPr marL="0" lvl="0" indent="0" algn="ctr" rtl="0">
              <a:lnSpc>
                <a:spcPct val="100000"/>
              </a:lnSpc>
              <a:spcBef>
                <a:spcPts val="0"/>
              </a:spcBef>
              <a:spcAft>
                <a:spcPts val="0"/>
              </a:spcAft>
              <a:buClr>
                <a:schemeClr val="dk2"/>
              </a:buClr>
              <a:buSzPts val="5000"/>
              <a:buFont typeface="Times New Roman"/>
              <a:buNone/>
            </a:pPr>
            <a:endParaRPr sz="5000"/>
          </a:p>
        </p:txBody>
      </p:sp>
      <p:sp>
        <p:nvSpPr>
          <p:cNvPr id="201" name="Google Shape;201;p31"/>
          <p:cNvSpPr txBox="1">
            <a:spLocks noGrp="1"/>
          </p:cNvSpPr>
          <p:nvPr>
            <p:ph type="body" idx="1"/>
          </p:nvPr>
        </p:nvSpPr>
        <p:spPr>
          <a:xfrm>
            <a:off x="172175" y="1981200"/>
            <a:ext cx="8286000" cy="55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500"/>
              <a:t>“The Hangman” by Maurice Ogden</a:t>
            </a:r>
            <a:endParaRPr sz="2500"/>
          </a:p>
          <a:p>
            <a:pPr marL="342900" lvl="0" indent="0" algn="l" rtl="0">
              <a:lnSpc>
                <a:spcPct val="100000"/>
              </a:lnSpc>
              <a:spcBef>
                <a:spcPts val="0"/>
              </a:spcBef>
              <a:spcAft>
                <a:spcPts val="0"/>
              </a:spcAft>
              <a:buNone/>
            </a:pPr>
            <a:endParaRPr sz="2500"/>
          </a:p>
          <a:p>
            <a:pPr marL="342900" lvl="0" indent="0" algn="l" rtl="0">
              <a:lnSpc>
                <a:spcPct val="100000"/>
              </a:lnSpc>
              <a:spcBef>
                <a:spcPts val="0"/>
              </a:spcBef>
              <a:spcAft>
                <a:spcPts val="0"/>
              </a:spcAft>
              <a:buNone/>
            </a:pPr>
            <a:endParaRPr sz="2500"/>
          </a:p>
        </p:txBody>
      </p:sp>
      <p:sp>
        <p:nvSpPr>
          <p:cNvPr id="202" name="Google Shape;202;p31"/>
          <p:cNvSpPr txBox="1"/>
          <p:nvPr/>
        </p:nvSpPr>
        <p:spPr>
          <a:xfrm>
            <a:off x="315650" y="2649475"/>
            <a:ext cx="3940800" cy="40650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Then a twinkle grew in the buckshot eye,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And he gave us a riddle instead of reply:</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"He who serves me best," said he,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"Shall earn the rope of the gallows-tree."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And he stepped down, and laid his hand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On a man who came from another land.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And we breathed again, for another's grief</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At the Hangman's hand was our relief</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p:txBody>
      </p:sp>
      <p:sp>
        <p:nvSpPr>
          <p:cNvPr id="203" name="Google Shape;203;p31"/>
          <p:cNvSpPr txBox="1"/>
          <p:nvPr/>
        </p:nvSpPr>
        <p:spPr>
          <a:xfrm>
            <a:off x="4572000" y="2649475"/>
            <a:ext cx="4314000" cy="41022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the gallows-frame on the courthouse lawn</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By tomorrow's sun would be struck and gone.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So we gave him way, and no one spoke,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Out of respect for his Hangman's cloak.</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2.</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 next day's sun looked mildly down</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On roof and street in our quiet town,</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stark and black in the morning air</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Was the gallows-tree in the courthouse square.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685800" y="870400"/>
            <a:ext cx="7772400" cy="882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3500">
                <a:solidFill>
                  <a:schemeClr val="dk1"/>
                </a:solidFill>
              </a:rPr>
              <a:t>Make It Personal and Know What They Know: Poetry</a:t>
            </a:r>
            <a:endParaRPr sz="2900">
              <a:solidFill>
                <a:schemeClr val="dk1"/>
              </a:solidFill>
            </a:endParaRPr>
          </a:p>
          <a:p>
            <a:pPr marL="0" lvl="0" indent="0" algn="ctr" rtl="0">
              <a:lnSpc>
                <a:spcPct val="100000"/>
              </a:lnSpc>
              <a:spcBef>
                <a:spcPts val="0"/>
              </a:spcBef>
              <a:spcAft>
                <a:spcPts val="0"/>
              </a:spcAft>
              <a:buClr>
                <a:schemeClr val="dk2"/>
              </a:buClr>
              <a:buSzPts val="5000"/>
              <a:buFont typeface="Times New Roman"/>
              <a:buNone/>
            </a:pPr>
            <a:endParaRPr sz="5000"/>
          </a:p>
        </p:txBody>
      </p:sp>
      <p:sp>
        <p:nvSpPr>
          <p:cNvPr id="209" name="Google Shape;209;p32"/>
          <p:cNvSpPr txBox="1">
            <a:spLocks noGrp="1"/>
          </p:cNvSpPr>
          <p:nvPr>
            <p:ph type="body" idx="1"/>
          </p:nvPr>
        </p:nvSpPr>
        <p:spPr>
          <a:xfrm>
            <a:off x="172175" y="1981200"/>
            <a:ext cx="8286000" cy="55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500"/>
              <a:t>“The Hangman” by Maurice Ogden</a:t>
            </a:r>
            <a:endParaRPr sz="2500"/>
          </a:p>
          <a:p>
            <a:pPr marL="342900" lvl="0" indent="0" algn="l" rtl="0">
              <a:lnSpc>
                <a:spcPct val="100000"/>
              </a:lnSpc>
              <a:spcBef>
                <a:spcPts val="0"/>
              </a:spcBef>
              <a:spcAft>
                <a:spcPts val="0"/>
              </a:spcAft>
              <a:buNone/>
            </a:pPr>
            <a:endParaRPr sz="2500"/>
          </a:p>
          <a:p>
            <a:pPr marL="342900" lvl="0" indent="0" algn="l" rtl="0">
              <a:lnSpc>
                <a:spcPct val="100000"/>
              </a:lnSpc>
              <a:spcBef>
                <a:spcPts val="0"/>
              </a:spcBef>
              <a:spcAft>
                <a:spcPts val="0"/>
              </a:spcAft>
              <a:buNone/>
            </a:pPr>
            <a:endParaRPr sz="2500"/>
          </a:p>
        </p:txBody>
      </p:sp>
      <p:sp>
        <p:nvSpPr>
          <p:cNvPr id="210" name="Google Shape;210;p32"/>
          <p:cNvSpPr txBox="1"/>
          <p:nvPr/>
        </p:nvSpPr>
        <p:spPr>
          <a:xfrm>
            <a:off x="315650" y="2649475"/>
            <a:ext cx="3940800" cy="40650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the Hangman stood at his usual stand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With the yellow hemp in his busy hand;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With his buckshot eye and his jaw like a pike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his air so knowing and business-like.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we cried, "Hangman, have you not done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Yesterday, with the foreign one?"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Then we fell silent, and stood amazed,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"Oh, not for him was the gallows raised."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p:txBody>
      </p:sp>
      <p:sp>
        <p:nvSpPr>
          <p:cNvPr id="211" name="Google Shape;211;p32"/>
          <p:cNvSpPr txBox="1"/>
          <p:nvPr/>
        </p:nvSpPr>
        <p:spPr>
          <a:xfrm>
            <a:off x="4572000" y="2649475"/>
            <a:ext cx="4314000" cy="41022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He laughed a laugh as he looked at us:</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"Did you think I'd gone to all this fuss</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To hang one man? That's a thing I do</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To stretch a rope when the rope is new."</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Then one cried "Murder!" and one cried "Shame!"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into our midst the Hangman came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To that man's place. "Do you hold," said he,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"with him that was meant for the gallows-tree?"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3"/>
          <p:cNvSpPr txBox="1">
            <a:spLocks noGrp="1"/>
          </p:cNvSpPr>
          <p:nvPr>
            <p:ph type="title"/>
          </p:nvPr>
        </p:nvSpPr>
        <p:spPr>
          <a:xfrm>
            <a:off x="685800" y="899100"/>
            <a:ext cx="7772400" cy="853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3500">
                <a:solidFill>
                  <a:schemeClr val="dk1"/>
                </a:solidFill>
              </a:rPr>
              <a:t>Make It Personal and Know What They Know: Poetry</a:t>
            </a:r>
            <a:endParaRPr sz="2900">
              <a:solidFill>
                <a:schemeClr val="dk1"/>
              </a:solidFill>
            </a:endParaRPr>
          </a:p>
          <a:p>
            <a:pPr marL="0" lvl="0" indent="0" algn="ctr" rtl="0">
              <a:lnSpc>
                <a:spcPct val="100000"/>
              </a:lnSpc>
              <a:spcBef>
                <a:spcPts val="0"/>
              </a:spcBef>
              <a:spcAft>
                <a:spcPts val="0"/>
              </a:spcAft>
              <a:buClr>
                <a:schemeClr val="dk2"/>
              </a:buClr>
              <a:buSzPts val="5000"/>
              <a:buFont typeface="Times New Roman"/>
              <a:buNone/>
            </a:pPr>
            <a:endParaRPr sz="5000"/>
          </a:p>
        </p:txBody>
      </p:sp>
      <p:sp>
        <p:nvSpPr>
          <p:cNvPr id="217" name="Google Shape;217;p33"/>
          <p:cNvSpPr txBox="1">
            <a:spLocks noGrp="1"/>
          </p:cNvSpPr>
          <p:nvPr>
            <p:ph type="body" idx="1"/>
          </p:nvPr>
        </p:nvSpPr>
        <p:spPr>
          <a:xfrm>
            <a:off x="172175" y="1981200"/>
            <a:ext cx="8286000" cy="55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500"/>
              <a:t>“The Hangman” by Maurice Ogden</a:t>
            </a:r>
            <a:endParaRPr sz="2500"/>
          </a:p>
          <a:p>
            <a:pPr marL="342900" lvl="0" indent="0" algn="l" rtl="0">
              <a:lnSpc>
                <a:spcPct val="100000"/>
              </a:lnSpc>
              <a:spcBef>
                <a:spcPts val="0"/>
              </a:spcBef>
              <a:spcAft>
                <a:spcPts val="0"/>
              </a:spcAft>
              <a:buNone/>
            </a:pPr>
            <a:endParaRPr sz="2500"/>
          </a:p>
          <a:p>
            <a:pPr marL="342900" lvl="0" indent="0" algn="l" rtl="0">
              <a:lnSpc>
                <a:spcPct val="100000"/>
              </a:lnSpc>
              <a:spcBef>
                <a:spcPts val="0"/>
              </a:spcBef>
              <a:spcAft>
                <a:spcPts val="0"/>
              </a:spcAft>
              <a:buNone/>
            </a:pPr>
            <a:endParaRPr sz="2500"/>
          </a:p>
        </p:txBody>
      </p:sp>
      <p:sp>
        <p:nvSpPr>
          <p:cNvPr id="218" name="Google Shape;218;p33"/>
          <p:cNvSpPr txBox="1"/>
          <p:nvPr/>
        </p:nvSpPr>
        <p:spPr>
          <a:xfrm>
            <a:off x="315650" y="2649475"/>
            <a:ext cx="3940800" cy="40650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he laid his hand on that one's arm.</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we shrank back in quick alarm!</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we gave him way, and no one spoke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Out of fear of his Hangman's cloak.</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That night we saw with dread surprise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 Hangman's scaffold had grown in size.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Fed by the blood beneath the chute,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 gallows-tree had taken root;</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p:txBody>
      </p:sp>
      <p:sp>
        <p:nvSpPr>
          <p:cNvPr id="219" name="Google Shape;219;p33"/>
          <p:cNvSpPr txBox="1"/>
          <p:nvPr/>
        </p:nvSpPr>
        <p:spPr>
          <a:xfrm>
            <a:off x="4572000" y="2649475"/>
            <a:ext cx="4314000" cy="41022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Now as wide, or a little more,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Than the steps that led to the courthouse door,</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As tall as the writing, or nearly as tall,</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Halfway up on the courthouse wall.</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3.</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 third he took -- we had all heard tell --</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Was a usurer, and an infidel.</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"What," said the Hangman "have you to do</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With the gallows-bound, and he a Jew?"</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685800" y="609600"/>
            <a:ext cx="77724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Purpose of Our Time Together</a:t>
            </a:r>
            <a:endParaRPr/>
          </a:p>
        </p:txBody>
      </p:sp>
      <p:sp>
        <p:nvSpPr>
          <p:cNvPr id="106" name="Google Shape;106;p1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600"/>
              <a:buFont typeface="Times New Roman"/>
              <a:buChar char="•"/>
            </a:pPr>
            <a:r>
              <a:rPr lang="en-US" sz="3600" b="0" i="0" u="none">
                <a:solidFill>
                  <a:schemeClr val="dk1"/>
                </a:solidFill>
                <a:latin typeface="Times New Roman"/>
                <a:ea typeface="Times New Roman"/>
                <a:cs typeface="Times New Roman"/>
                <a:sym typeface="Times New Roman"/>
              </a:rPr>
              <a:t>To be exposed to Holocaust-related </a:t>
            </a:r>
            <a:r>
              <a:rPr lang="en-US" sz="3600"/>
              <a:t>literature</a:t>
            </a:r>
            <a:endParaRPr sz="3600"/>
          </a:p>
          <a:p>
            <a:pPr marL="342900" lvl="0" indent="-342900" algn="l" rtl="0">
              <a:lnSpc>
                <a:spcPct val="100000"/>
              </a:lnSpc>
              <a:spcBef>
                <a:spcPts val="720"/>
              </a:spcBef>
              <a:spcAft>
                <a:spcPts val="0"/>
              </a:spcAft>
              <a:buClr>
                <a:schemeClr val="dk1"/>
              </a:buClr>
              <a:buSzPts val="3600"/>
              <a:buFont typeface="Times New Roman"/>
              <a:buChar char="•"/>
            </a:pPr>
            <a:r>
              <a:rPr lang="en-US" sz="3600" b="0" i="0" u="none">
                <a:solidFill>
                  <a:schemeClr val="dk1"/>
                </a:solidFill>
                <a:latin typeface="Times New Roman"/>
                <a:ea typeface="Times New Roman"/>
                <a:cs typeface="Times New Roman"/>
                <a:sym typeface="Times New Roman"/>
              </a:rPr>
              <a:t>To gain ideas that can be integrated into units you are already teaching</a:t>
            </a:r>
            <a:endParaRPr sz="3600" b="0" i="0" u="none">
              <a:solidFill>
                <a:schemeClr val="dk1"/>
              </a:solidFill>
              <a:latin typeface="Times New Roman"/>
              <a:ea typeface="Times New Roman"/>
              <a:cs typeface="Times New Roman"/>
              <a:sym typeface="Times New Roman"/>
            </a:endParaRPr>
          </a:p>
          <a:p>
            <a:pPr marL="342900" lvl="0" indent="-342900" algn="l" rtl="0">
              <a:lnSpc>
                <a:spcPct val="100000"/>
              </a:lnSpc>
              <a:spcBef>
                <a:spcPts val="720"/>
              </a:spcBef>
              <a:spcAft>
                <a:spcPts val="0"/>
              </a:spcAft>
              <a:buSzPts val="3600"/>
              <a:buChar char="•"/>
            </a:pPr>
            <a:r>
              <a:rPr lang="en-US" sz="3600"/>
              <a:t>To see how Holocaust-related literature can be aligned to Common Core State Standards</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a:spLocks noGrp="1"/>
          </p:cNvSpPr>
          <p:nvPr>
            <p:ph type="title"/>
          </p:nvPr>
        </p:nvSpPr>
        <p:spPr>
          <a:xfrm>
            <a:off x="685800" y="1138225"/>
            <a:ext cx="7772400" cy="6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3500">
                <a:solidFill>
                  <a:schemeClr val="dk1"/>
                </a:solidFill>
              </a:rPr>
              <a:t>Make It Personal and Know What They Know: Poetry</a:t>
            </a:r>
            <a:endParaRPr sz="2900">
              <a:solidFill>
                <a:schemeClr val="dk1"/>
              </a:solidFill>
            </a:endParaRPr>
          </a:p>
          <a:p>
            <a:pPr marL="0" lvl="0" indent="0" algn="ctr" rtl="0">
              <a:lnSpc>
                <a:spcPct val="100000"/>
              </a:lnSpc>
              <a:spcBef>
                <a:spcPts val="0"/>
              </a:spcBef>
              <a:spcAft>
                <a:spcPts val="0"/>
              </a:spcAft>
              <a:buClr>
                <a:schemeClr val="dk2"/>
              </a:buClr>
              <a:buSzPts val="5000"/>
              <a:buFont typeface="Times New Roman"/>
              <a:buNone/>
            </a:pPr>
            <a:endParaRPr sz="5000"/>
          </a:p>
        </p:txBody>
      </p:sp>
      <p:sp>
        <p:nvSpPr>
          <p:cNvPr id="225" name="Google Shape;225;p34"/>
          <p:cNvSpPr txBox="1">
            <a:spLocks noGrp="1"/>
          </p:cNvSpPr>
          <p:nvPr>
            <p:ph type="body" idx="1"/>
          </p:nvPr>
        </p:nvSpPr>
        <p:spPr>
          <a:xfrm>
            <a:off x="172175" y="1981200"/>
            <a:ext cx="8286000" cy="55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500"/>
              <a:t>“The Hangman” by Maurice Ogden</a:t>
            </a:r>
            <a:endParaRPr sz="2500"/>
          </a:p>
          <a:p>
            <a:pPr marL="342900" lvl="0" indent="0" algn="l" rtl="0">
              <a:lnSpc>
                <a:spcPct val="100000"/>
              </a:lnSpc>
              <a:spcBef>
                <a:spcPts val="0"/>
              </a:spcBef>
              <a:spcAft>
                <a:spcPts val="0"/>
              </a:spcAft>
              <a:buNone/>
            </a:pPr>
            <a:endParaRPr sz="2500"/>
          </a:p>
          <a:p>
            <a:pPr marL="342900" lvl="0" indent="0" algn="l" rtl="0">
              <a:lnSpc>
                <a:spcPct val="100000"/>
              </a:lnSpc>
              <a:spcBef>
                <a:spcPts val="0"/>
              </a:spcBef>
              <a:spcAft>
                <a:spcPts val="0"/>
              </a:spcAft>
              <a:buNone/>
            </a:pPr>
            <a:endParaRPr sz="2500"/>
          </a:p>
        </p:txBody>
      </p:sp>
      <p:sp>
        <p:nvSpPr>
          <p:cNvPr id="226" name="Google Shape;226;p34"/>
          <p:cNvSpPr txBox="1"/>
          <p:nvPr/>
        </p:nvSpPr>
        <p:spPr>
          <a:xfrm>
            <a:off x="315650" y="2649475"/>
            <a:ext cx="3940800" cy="40650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we cried out, "Is this one he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Who has served you well and faithfully?"</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 Hangman smiled: "It's a clever scheme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to try the strength of the gallows-beam."</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 fourth man's dark, accusing song</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Had scratched our comfort hard and long;</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what concern," he gave us back.</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"Have you for the doomed -- the doomed and Black?"</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p:txBody>
      </p:sp>
      <p:sp>
        <p:nvSpPr>
          <p:cNvPr id="227" name="Google Shape;227;p34"/>
          <p:cNvSpPr txBox="1"/>
          <p:nvPr/>
        </p:nvSpPr>
        <p:spPr>
          <a:xfrm>
            <a:off x="4572000" y="2649475"/>
            <a:ext cx="4314000" cy="41022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 fifth. The sixth. And we cried again,</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"Hangman, Hangman, is this the man?"</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"It's a trick," he said. "that we hangmen know</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For easing the trap when the trap springs slow."</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so we ceased, and asked no more,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As the Hangman tallied his bloody score.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sun by sun, and night by night,</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 gallows grew to monstrous height.</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5"/>
          <p:cNvSpPr txBox="1">
            <a:spLocks noGrp="1"/>
          </p:cNvSpPr>
          <p:nvPr>
            <p:ph type="title"/>
          </p:nvPr>
        </p:nvSpPr>
        <p:spPr>
          <a:xfrm>
            <a:off x="685800" y="1023450"/>
            <a:ext cx="7772400" cy="729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3500">
                <a:solidFill>
                  <a:schemeClr val="dk1"/>
                </a:solidFill>
              </a:rPr>
              <a:t>Make It Personal and Know What They Know: Poetry</a:t>
            </a:r>
            <a:endParaRPr sz="2900">
              <a:solidFill>
                <a:schemeClr val="dk1"/>
              </a:solidFill>
            </a:endParaRPr>
          </a:p>
          <a:p>
            <a:pPr marL="0" lvl="0" indent="0" algn="ctr" rtl="0">
              <a:lnSpc>
                <a:spcPct val="100000"/>
              </a:lnSpc>
              <a:spcBef>
                <a:spcPts val="0"/>
              </a:spcBef>
              <a:spcAft>
                <a:spcPts val="0"/>
              </a:spcAft>
              <a:buClr>
                <a:schemeClr val="dk2"/>
              </a:buClr>
              <a:buSzPts val="5000"/>
              <a:buFont typeface="Times New Roman"/>
              <a:buNone/>
            </a:pPr>
            <a:endParaRPr sz="5000"/>
          </a:p>
        </p:txBody>
      </p:sp>
      <p:sp>
        <p:nvSpPr>
          <p:cNvPr id="233" name="Google Shape;233;p35"/>
          <p:cNvSpPr txBox="1">
            <a:spLocks noGrp="1"/>
          </p:cNvSpPr>
          <p:nvPr>
            <p:ph type="body" idx="1"/>
          </p:nvPr>
        </p:nvSpPr>
        <p:spPr>
          <a:xfrm>
            <a:off x="172175" y="1981200"/>
            <a:ext cx="8286000" cy="55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500"/>
              <a:t>“The Hangman” by Maurice Ogden</a:t>
            </a:r>
            <a:endParaRPr sz="2500"/>
          </a:p>
          <a:p>
            <a:pPr marL="342900" lvl="0" indent="0" algn="l" rtl="0">
              <a:lnSpc>
                <a:spcPct val="100000"/>
              </a:lnSpc>
              <a:spcBef>
                <a:spcPts val="0"/>
              </a:spcBef>
              <a:spcAft>
                <a:spcPts val="0"/>
              </a:spcAft>
              <a:buNone/>
            </a:pPr>
            <a:endParaRPr sz="2500"/>
          </a:p>
          <a:p>
            <a:pPr marL="342900" lvl="0" indent="0" algn="l" rtl="0">
              <a:lnSpc>
                <a:spcPct val="100000"/>
              </a:lnSpc>
              <a:spcBef>
                <a:spcPts val="0"/>
              </a:spcBef>
              <a:spcAft>
                <a:spcPts val="0"/>
              </a:spcAft>
              <a:buNone/>
            </a:pPr>
            <a:endParaRPr sz="2500"/>
          </a:p>
        </p:txBody>
      </p:sp>
      <p:sp>
        <p:nvSpPr>
          <p:cNvPr id="234" name="Google Shape;234;p35"/>
          <p:cNvSpPr txBox="1"/>
          <p:nvPr/>
        </p:nvSpPr>
        <p:spPr>
          <a:xfrm>
            <a:off x="315650" y="2649475"/>
            <a:ext cx="3940800" cy="40650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 wings of the scaffold opened wide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Till they covered the square from side to side;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the monster cross-beam, looking down,</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Cast its shadow across the town.</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4.</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Then through the town the Hangman came,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Through the empty streets, and called my name --</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I looked at the gallows soaring tall,</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thought, "There is no one left at all</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p:txBody>
      </p:sp>
      <p:sp>
        <p:nvSpPr>
          <p:cNvPr id="235" name="Google Shape;235;p35"/>
          <p:cNvSpPr txBox="1"/>
          <p:nvPr/>
        </p:nvSpPr>
        <p:spPr>
          <a:xfrm>
            <a:off x="4572000" y="2649475"/>
            <a:ext cx="4314000" cy="41022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For hanging, and so he calls to me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To help pull down the gallows-tree."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So I went out with right good hope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To the Hangman's tree and the Hangman's rope.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He smiled at me as I came down</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To the courthouse square through the silent town.</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supple and stretched in his busy hand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Was the yellow twist of the hempen strand.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6"/>
          <p:cNvSpPr txBox="1">
            <a:spLocks noGrp="1"/>
          </p:cNvSpPr>
          <p:nvPr>
            <p:ph type="title"/>
          </p:nvPr>
        </p:nvSpPr>
        <p:spPr>
          <a:xfrm>
            <a:off x="685800" y="889525"/>
            <a:ext cx="7772400" cy="863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3500">
                <a:solidFill>
                  <a:schemeClr val="dk1"/>
                </a:solidFill>
              </a:rPr>
              <a:t>Make It Personal and Know What They Know: Poetry</a:t>
            </a:r>
            <a:endParaRPr sz="2900">
              <a:solidFill>
                <a:schemeClr val="dk1"/>
              </a:solidFill>
            </a:endParaRPr>
          </a:p>
          <a:p>
            <a:pPr marL="0" lvl="0" indent="0" algn="ctr" rtl="0">
              <a:lnSpc>
                <a:spcPct val="100000"/>
              </a:lnSpc>
              <a:spcBef>
                <a:spcPts val="0"/>
              </a:spcBef>
              <a:spcAft>
                <a:spcPts val="0"/>
              </a:spcAft>
              <a:buClr>
                <a:schemeClr val="dk2"/>
              </a:buClr>
              <a:buSzPts val="5000"/>
              <a:buFont typeface="Times New Roman"/>
              <a:buNone/>
            </a:pPr>
            <a:endParaRPr sz="5000"/>
          </a:p>
        </p:txBody>
      </p:sp>
      <p:sp>
        <p:nvSpPr>
          <p:cNvPr id="241" name="Google Shape;241;p36"/>
          <p:cNvSpPr txBox="1">
            <a:spLocks noGrp="1"/>
          </p:cNvSpPr>
          <p:nvPr>
            <p:ph type="body" idx="1"/>
          </p:nvPr>
        </p:nvSpPr>
        <p:spPr>
          <a:xfrm>
            <a:off x="172175" y="1981200"/>
            <a:ext cx="8286000" cy="55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500"/>
              <a:t>“The Hangman” by Maurice Ogden</a:t>
            </a:r>
            <a:endParaRPr sz="2500"/>
          </a:p>
          <a:p>
            <a:pPr marL="342900" lvl="0" indent="0" algn="l" rtl="0">
              <a:lnSpc>
                <a:spcPct val="100000"/>
              </a:lnSpc>
              <a:spcBef>
                <a:spcPts val="0"/>
              </a:spcBef>
              <a:spcAft>
                <a:spcPts val="0"/>
              </a:spcAft>
              <a:buNone/>
            </a:pPr>
            <a:endParaRPr sz="2500"/>
          </a:p>
          <a:p>
            <a:pPr marL="342900" lvl="0" indent="0" algn="l" rtl="0">
              <a:lnSpc>
                <a:spcPct val="100000"/>
              </a:lnSpc>
              <a:spcBef>
                <a:spcPts val="0"/>
              </a:spcBef>
              <a:spcAft>
                <a:spcPts val="0"/>
              </a:spcAft>
              <a:buNone/>
            </a:pPr>
            <a:endParaRPr sz="2500"/>
          </a:p>
        </p:txBody>
      </p:sp>
      <p:sp>
        <p:nvSpPr>
          <p:cNvPr id="242" name="Google Shape;242;p36"/>
          <p:cNvSpPr txBox="1"/>
          <p:nvPr/>
        </p:nvSpPr>
        <p:spPr>
          <a:xfrm>
            <a:off x="315650" y="2649475"/>
            <a:ext cx="3940800" cy="40650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he whistled his tune as he tried the trap,</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it sprang down with a ready snap --</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then with a smile of awful command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He laid his hand upon my hand.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"You tricked me. Hangman!," I shouted then,</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"That your scaffold was built for other men...</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I no henchman of yours," I cried,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"You lied to me, Hangman. Foully lied!"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a:latin typeface="Times New Roman"/>
              <a:ea typeface="Times New Roman"/>
              <a:cs typeface="Times New Roman"/>
              <a:sym typeface="Times New Roman"/>
            </a:endParaRPr>
          </a:p>
        </p:txBody>
      </p:sp>
      <p:sp>
        <p:nvSpPr>
          <p:cNvPr id="243" name="Google Shape;243;p36"/>
          <p:cNvSpPr txBox="1"/>
          <p:nvPr/>
        </p:nvSpPr>
        <p:spPr>
          <a:xfrm>
            <a:off x="4572000" y="2630875"/>
            <a:ext cx="4314000" cy="41022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Then a twinkle grew in the buckshot eye,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"Lied to you? Tricked you?" he said. "Not I.</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For I answered straight and I told you true --</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 scaffold was raised for none but you.</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For who has served me more faithfully</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Then you with your coward's hope?" said he,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"And where are the others who might have stood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Side by your side in the common good?"</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685800" y="889525"/>
            <a:ext cx="7772400" cy="863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3500">
                <a:solidFill>
                  <a:schemeClr val="dk1"/>
                </a:solidFill>
              </a:rPr>
              <a:t>Make It Personal and Know What They Know: Poetry</a:t>
            </a:r>
            <a:endParaRPr sz="2900">
              <a:solidFill>
                <a:schemeClr val="dk1"/>
              </a:solidFill>
            </a:endParaRPr>
          </a:p>
          <a:p>
            <a:pPr marL="0" lvl="0" indent="0" algn="ctr" rtl="0">
              <a:lnSpc>
                <a:spcPct val="100000"/>
              </a:lnSpc>
              <a:spcBef>
                <a:spcPts val="0"/>
              </a:spcBef>
              <a:spcAft>
                <a:spcPts val="0"/>
              </a:spcAft>
              <a:buClr>
                <a:schemeClr val="dk2"/>
              </a:buClr>
              <a:buSzPts val="5000"/>
              <a:buFont typeface="Times New Roman"/>
              <a:buNone/>
            </a:pPr>
            <a:endParaRPr sz="5000"/>
          </a:p>
        </p:txBody>
      </p:sp>
      <p:sp>
        <p:nvSpPr>
          <p:cNvPr id="249" name="Google Shape;249;p37"/>
          <p:cNvSpPr txBox="1">
            <a:spLocks noGrp="1"/>
          </p:cNvSpPr>
          <p:nvPr>
            <p:ph type="body" idx="1"/>
          </p:nvPr>
        </p:nvSpPr>
        <p:spPr>
          <a:xfrm>
            <a:off x="172175" y="1981200"/>
            <a:ext cx="8286000" cy="55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500"/>
              <a:t>“The Hangman” by Maurice Ogden</a:t>
            </a:r>
            <a:endParaRPr sz="2500"/>
          </a:p>
          <a:p>
            <a:pPr marL="342900" lvl="0" indent="0" algn="l" rtl="0">
              <a:lnSpc>
                <a:spcPct val="100000"/>
              </a:lnSpc>
              <a:spcBef>
                <a:spcPts val="0"/>
              </a:spcBef>
              <a:spcAft>
                <a:spcPts val="0"/>
              </a:spcAft>
              <a:buNone/>
            </a:pPr>
            <a:endParaRPr sz="2500"/>
          </a:p>
          <a:p>
            <a:pPr marL="342900" lvl="0" indent="0" algn="l" rtl="0">
              <a:lnSpc>
                <a:spcPct val="100000"/>
              </a:lnSpc>
              <a:spcBef>
                <a:spcPts val="0"/>
              </a:spcBef>
              <a:spcAft>
                <a:spcPts val="0"/>
              </a:spcAft>
              <a:buNone/>
            </a:pPr>
            <a:endParaRPr sz="2500"/>
          </a:p>
        </p:txBody>
      </p:sp>
      <p:sp>
        <p:nvSpPr>
          <p:cNvPr id="250" name="Google Shape;250;p37"/>
          <p:cNvSpPr txBox="1"/>
          <p:nvPr/>
        </p:nvSpPr>
        <p:spPr>
          <a:xfrm>
            <a:off x="315650" y="2649475"/>
            <a:ext cx="3940800" cy="40650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"Dead," I whispered. And amiably</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"Murdered," the Hangman corrected me:</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"First the foreigner, then the Jew...</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US">
                <a:solidFill>
                  <a:schemeClr val="dk1"/>
                </a:solidFill>
                <a:latin typeface="Times New Roman"/>
                <a:ea typeface="Times New Roman"/>
                <a:cs typeface="Times New Roman"/>
                <a:sym typeface="Times New Roman"/>
              </a:rPr>
              <a:t>I did no more than you let me do."</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Beneath the beam that blocked the sky</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None had stood so alone as I.</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The Hangman noosed me, and no voice there</a:t>
            </a: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Clr>
                <a:schemeClr val="dk1"/>
              </a:buClr>
              <a:buSzPts val="1100"/>
              <a:buFont typeface="Arial"/>
              <a:buNone/>
            </a:pPr>
            <a:r>
              <a:rPr lang="en-US">
                <a:solidFill>
                  <a:schemeClr val="dk1"/>
                </a:solidFill>
                <a:latin typeface="Times New Roman"/>
                <a:ea typeface="Times New Roman"/>
                <a:cs typeface="Times New Roman"/>
                <a:sym typeface="Times New Roman"/>
              </a:rPr>
              <a:t>Cried "Stop!" for me in the empty square.</a:t>
            </a:r>
            <a:endParaRPr>
              <a:solidFill>
                <a:schemeClr val="dk1"/>
              </a:solidFill>
              <a:latin typeface="Times New Roman"/>
              <a:ea typeface="Times New Roman"/>
              <a:cs typeface="Times New Roman"/>
              <a:sym typeface="Times New Roman"/>
            </a:endParaRPr>
          </a:p>
        </p:txBody>
      </p:sp>
      <p:sp>
        <p:nvSpPr>
          <p:cNvPr id="251" name="Google Shape;251;p37"/>
          <p:cNvSpPr txBox="1"/>
          <p:nvPr/>
        </p:nvSpPr>
        <p:spPr>
          <a:xfrm>
            <a:off x="4572000" y="2630875"/>
            <a:ext cx="4314000" cy="41022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257" name="Google Shape;257;p38"/>
          <p:cNvSpPr txBox="1">
            <a:spLocks noGrp="1"/>
          </p:cNvSpPr>
          <p:nvPr>
            <p:ph type="body" idx="1"/>
          </p:nvPr>
        </p:nvSpPr>
        <p:spPr>
          <a:xfrm>
            <a:off x="685800" y="1905000"/>
            <a:ext cx="4876800" cy="4191000"/>
          </a:xfrm>
          <a:prstGeom prst="rect">
            <a:avLst/>
          </a:prstGeom>
          <a:noFill/>
          <a:ln>
            <a:noFill/>
          </a:ln>
        </p:spPr>
        <p:txBody>
          <a:bodyPr spcFirstLastPara="1" wrap="square" lIns="91425" tIns="45700" rIns="91425" bIns="45700" anchor="t" anchorCtr="0">
            <a:noAutofit/>
          </a:bodyPr>
          <a:lstStyle/>
          <a:p>
            <a:pPr marL="342900" lvl="0" indent="-342900" algn="ctr" rtl="0">
              <a:lnSpc>
                <a:spcPct val="90000"/>
              </a:lnSpc>
              <a:spcBef>
                <a:spcPts val="0"/>
              </a:spcBef>
              <a:spcAft>
                <a:spcPts val="0"/>
              </a:spcAft>
              <a:buClr>
                <a:schemeClr val="dk1"/>
              </a:buClr>
              <a:buSzPts val="3200"/>
              <a:buFont typeface="Times New Roman"/>
              <a:buNone/>
            </a:pPr>
            <a:r>
              <a:rPr lang="en-US" sz="3200" b="0" i="0" u="none">
                <a:solidFill>
                  <a:schemeClr val="dk1"/>
                </a:solidFill>
                <a:latin typeface="Times New Roman"/>
                <a:ea typeface="Times New Roman"/>
                <a:cs typeface="Times New Roman"/>
                <a:sym typeface="Times New Roman"/>
              </a:rPr>
              <a:t>A Cartload of Shoes </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By: Abraham Sutzkever</a:t>
            </a:r>
            <a:endParaRPr/>
          </a:p>
          <a:p>
            <a:pPr marL="0" lvl="0" indent="0" algn="l" rtl="0">
              <a:spcBef>
                <a:spcPts val="1000"/>
              </a:spcBef>
              <a:spcAft>
                <a:spcPts val="0"/>
              </a:spcAft>
              <a:buClr>
                <a:schemeClr val="dk1"/>
              </a:buClr>
              <a:buSzPts val="2000"/>
              <a:buFont typeface="Times New Roman"/>
              <a:buNone/>
            </a:pPr>
            <a:r>
              <a:rPr lang="en-US" sz="2000"/>
              <a:t>Learning tasks: Please do these with me</a:t>
            </a:r>
            <a:endParaRPr sz="2000"/>
          </a:p>
          <a:p>
            <a:pPr marL="457200" lvl="0" indent="-355600" algn="l" rtl="0">
              <a:spcBef>
                <a:spcPts val="1000"/>
              </a:spcBef>
              <a:spcAft>
                <a:spcPts val="0"/>
              </a:spcAft>
              <a:buSzPts val="2000"/>
              <a:buFont typeface="Times New Roman"/>
              <a:buAutoNum type="arabicPeriod"/>
            </a:pPr>
            <a:r>
              <a:rPr lang="en-US" sz="2000"/>
              <a:t>What impact do the questions have?</a:t>
            </a:r>
            <a:endParaRPr sz="2000"/>
          </a:p>
          <a:p>
            <a:pPr marL="457200" lvl="0" indent="-355600" algn="l" rtl="0">
              <a:spcBef>
                <a:spcPts val="0"/>
              </a:spcBef>
              <a:spcAft>
                <a:spcPts val="0"/>
              </a:spcAft>
              <a:buSzPts val="2000"/>
              <a:buFont typeface="Times New Roman"/>
              <a:buAutoNum type="arabicPeriod"/>
            </a:pPr>
            <a:r>
              <a:rPr lang="en-US" sz="2000"/>
              <a:t>What words and phrases are powerful?</a:t>
            </a:r>
            <a:endParaRPr sz="2000"/>
          </a:p>
          <a:p>
            <a:pPr marL="457200" lvl="0" indent="-355600" algn="l" rtl="0">
              <a:spcBef>
                <a:spcPts val="0"/>
              </a:spcBef>
              <a:spcAft>
                <a:spcPts val="0"/>
              </a:spcAft>
              <a:buSzPts val="2000"/>
              <a:buFont typeface="Times New Roman"/>
              <a:buAutoNum type="arabicPeriod"/>
            </a:pPr>
            <a:r>
              <a:rPr lang="en-US" sz="2000"/>
              <a:t>What are the shoes representing?</a:t>
            </a:r>
            <a:endParaRPr sz="2000"/>
          </a:p>
          <a:p>
            <a:pPr marL="457200" lvl="0" indent="-355600" algn="l" rtl="0">
              <a:spcBef>
                <a:spcPts val="0"/>
              </a:spcBef>
              <a:spcAft>
                <a:spcPts val="0"/>
              </a:spcAft>
              <a:buSzPts val="2000"/>
              <a:buFont typeface="Times New Roman"/>
              <a:buAutoNum type="arabicPeriod"/>
            </a:pPr>
            <a:r>
              <a:rPr lang="en-US" sz="2000"/>
              <a:t>What images are powerful?</a:t>
            </a:r>
            <a:endParaRPr sz="2000"/>
          </a:p>
          <a:p>
            <a:pPr marL="457200" lvl="0" indent="-355600" algn="l" rtl="0">
              <a:spcBef>
                <a:spcPts val="0"/>
              </a:spcBef>
              <a:spcAft>
                <a:spcPts val="0"/>
              </a:spcAft>
              <a:buSzPts val="2000"/>
              <a:buFont typeface="Arial"/>
              <a:buAutoNum type="arabicPeriod"/>
            </a:pPr>
            <a:r>
              <a:rPr lang="en-US" sz="2000"/>
              <a:t>What kinds of people are represented?</a:t>
            </a:r>
            <a:endParaRPr sz="2000"/>
          </a:p>
          <a:p>
            <a:pPr marL="457200" lvl="0" indent="-355600" algn="l" rtl="0">
              <a:spcBef>
                <a:spcPts val="0"/>
              </a:spcBef>
              <a:spcAft>
                <a:spcPts val="0"/>
              </a:spcAft>
              <a:buSzPts val="2000"/>
              <a:buFont typeface="Arial"/>
              <a:buAutoNum type="arabicPeriod"/>
            </a:pPr>
            <a:r>
              <a:rPr lang="en-US" sz="2000"/>
              <a:t>What impact do the rhyme and rhythm have at the end?</a:t>
            </a:r>
            <a:endParaRPr sz="2000"/>
          </a:p>
          <a:p>
            <a:pPr marL="457200" lvl="0" indent="-355600" algn="l" rtl="0">
              <a:spcBef>
                <a:spcPts val="0"/>
              </a:spcBef>
              <a:spcAft>
                <a:spcPts val="0"/>
              </a:spcAft>
              <a:buSzPts val="2000"/>
              <a:buFont typeface="Times New Roman"/>
              <a:buAutoNum type="arabicPeriod"/>
            </a:pPr>
            <a:r>
              <a:rPr lang="en-US" sz="2000"/>
              <a:t>What vocabulary should be taught before reading?</a:t>
            </a:r>
            <a:endParaRPr sz="2000"/>
          </a:p>
          <a:p>
            <a:pPr marL="457200" lvl="0" indent="-355600" algn="l" rtl="0">
              <a:spcBef>
                <a:spcPts val="0"/>
              </a:spcBef>
              <a:spcAft>
                <a:spcPts val="0"/>
              </a:spcAft>
              <a:buSzPts val="2000"/>
              <a:buFont typeface="Times New Roman"/>
              <a:buAutoNum type="arabicPeriod"/>
            </a:pPr>
            <a:r>
              <a:rPr lang="en-US" sz="2000"/>
              <a:t>How would you summarize the content?</a:t>
            </a:r>
            <a:endParaRPr sz="2000"/>
          </a:p>
          <a:p>
            <a:pPr marL="457200" lvl="0" indent="-355600" algn="l" rtl="0">
              <a:spcBef>
                <a:spcPts val="0"/>
              </a:spcBef>
              <a:spcAft>
                <a:spcPts val="0"/>
              </a:spcAft>
              <a:buSzPts val="2000"/>
              <a:buFont typeface="Times New Roman"/>
              <a:buAutoNum type="arabicPeriod"/>
            </a:pPr>
            <a:r>
              <a:rPr lang="en-US" sz="2000"/>
              <a:t>What is the tone of the poem?</a:t>
            </a:r>
            <a:endParaRPr sz="2000"/>
          </a:p>
          <a:p>
            <a:pPr marL="342900" lvl="0" indent="-215900" algn="l" rtl="0">
              <a:spcBef>
                <a:spcPts val="400"/>
              </a:spcBef>
              <a:spcAft>
                <a:spcPts val="0"/>
              </a:spcAft>
              <a:buClr>
                <a:schemeClr val="dk1"/>
              </a:buClr>
              <a:buSzPts val="2000"/>
              <a:buFont typeface="Times New Roman"/>
              <a:buNone/>
            </a:pPr>
            <a:endParaRPr sz="2000" b="0" i="0" u="none">
              <a:solidFill>
                <a:schemeClr val="dk1"/>
              </a:solidFill>
              <a:latin typeface="Times New Roman"/>
              <a:ea typeface="Times New Roman"/>
              <a:cs typeface="Times New Roman"/>
              <a:sym typeface="Times New Roman"/>
            </a:endParaRPr>
          </a:p>
        </p:txBody>
      </p:sp>
      <p:pic>
        <p:nvPicPr>
          <p:cNvPr id="258" name="Google Shape;258;p38" descr="A pair of red wooden clogs worn by a Jewish child in hiding in Le Chambon-sur-Lignon, France."/>
          <p:cNvPicPr preferRelativeResize="0"/>
          <p:nvPr/>
        </p:nvPicPr>
        <p:blipFill rotWithShape="1">
          <a:blip r:embed="rId3">
            <a:alphaModFix/>
          </a:blip>
          <a:srcRect/>
          <a:stretch/>
        </p:blipFill>
        <p:spPr>
          <a:xfrm>
            <a:off x="5867400" y="1828800"/>
            <a:ext cx="2960687" cy="4343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264" name="Google Shape;264;p39"/>
          <p:cNvSpPr txBox="1">
            <a:spLocks noGrp="1"/>
          </p:cNvSpPr>
          <p:nvPr>
            <p:ph type="body" idx="1"/>
          </p:nvPr>
        </p:nvSpPr>
        <p:spPr>
          <a:xfrm>
            <a:off x="685800" y="1905000"/>
            <a:ext cx="4876800" cy="4191000"/>
          </a:xfrm>
          <a:prstGeom prst="rect">
            <a:avLst/>
          </a:prstGeom>
          <a:noFill/>
          <a:ln>
            <a:noFill/>
          </a:ln>
        </p:spPr>
        <p:txBody>
          <a:bodyPr spcFirstLastPara="1" wrap="square" lIns="91425" tIns="45700" rIns="91425" bIns="45700" anchor="t" anchorCtr="0">
            <a:noAutofit/>
          </a:bodyPr>
          <a:lstStyle/>
          <a:p>
            <a:pPr marL="342900" lvl="0" indent="-342900" algn="ctr" rtl="0">
              <a:lnSpc>
                <a:spcPct val="90000"/>
              </a:lnSpc>
              <a:spcBef>
                <a:spcPts val="0"/>
              </a:spcBef>
              <a:spcAft>
                <a:spcPts val="0"/>
              </a:spcAft>
              <a:buClr>
                <a:schemeClr val="dk1"/>
              </a:buClr>
              <a:buSzPts val="3200"/>
              <a:buFont typeface="Times New Roman"/>
              <a:buNone/>
            </a:pPr>
            <a:r>
              <a:rPr lang="en-US" sz="3200" b="0" i="0" u="none">
                <a:solidFill>
                  <a:schemeClr val="dk1"/>
                </a:solidFill>
                <a:latin typeface="Times New Roman"/>
                <a:ea typeface="Times New Roman"/>
                <a:cs typeface="Times New Roman"/>
                <a:sym typeface="Times New Roman"/>
              </a:rPr>
              <a:t>A Cartload of Shoes </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By: Abraham Sutzkever</a:t>
            </a:r>
            <a:endParaRPr sz="2000" b="0" i="0" u="none">
              <a:solidFill>
                <a:schemeClr val="dk1"/>
              </a:solidFill>
              <a:latin typeface="Times New Roman"/>
              <a:ea typeface="Times New Roman"/>
              <a:cs typeface="Times New Roman"/>
              <a:sym typeface="Times New Roman"/>
            </a:endParaRPr>
          </a:p>
          <a:p>
            <a:pPr marL="342900" lvl="0" indent="-342900" algn="ctr" rtl="0">
              <a:lnSpc>
                <a:spcPct val="90000"/>
              </a:lnSpc>
              <a:spcBef>
                <a:spcPts val="400"/>
              </a:spcBef>
              <a:spcAft>
                <a:spcPts val="0"/>
              </a:spcAft>
              <a:buClr>
                <a:schemeClr val="dk1"/>
              </a:buClr>
              <a:buSzPts val="2000"/>
              <a:buFont typeface="Times New Roman"/>
              <a:buNone/>
            </a:pP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The wheels hurry onward, onward.</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a:t>What do they carry?</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a:t>They carry a cartload</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a:t>Of shivering shoes.</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a:t>The wagon like a canopy</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a:t>In the evening light;</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a:t>The shoes – clustered </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a:t>Like people in a dance.</a:t>
            </a:r>
            <a:endParaRPr/>
          </a:p>
          <a:p>
            <a:pPr marL="342900" lvl="0" indent="-342900" algn="ctr" rtl="0">
              <a:lnSpc>
                <a:spcPct val="90000"/>
              </a:lnSpc>
              <a:spcBef>
                <a:spcPts val="400"/>
              </a:spcBef>
              <a:spcAft>
                <a:spcPts val="0"/>
              </a:spcAft>
              <a:buClr>
                <a:schemeClr val="dk1"/>
              </a:buClr>
              <a:buSzPts val="2000"/>
              <a:buFont typeface="Times New Roman"/>
              <a:buNone/>
            </a:pPr>
            <a:endParaRPr sz="2000"/>
          </a:p>
          <a:p>
            <a:pPr marL="342900" lvl="0" indent="-342900" algn="ctr" rtl="0">
              <a:lnSpc>
                <a:spcPct val="90000"/>
              </a:lnSpc>
              <a:spcBef>
                <a:spcPts val="400"/>
              </a:spcBef>
              <a:spcAft>
                <a:spcPts val="0"/>
              </a:spcAft>
              <a:buClr>
                <a:schemeClr val="dk1"/>
              </a:buClr>
              <a:buSzPts val="2000"/>
              <a:buFont typeface="Times New Roman"/>
              <a:buNone/>
            </a:pPr>
            <a:endParaRPr/>
          </a:p>
          <a:p>
            <a:pPr marL="342900" lvl="0" indent="-215900" algn="l" rtl="0">
              <a:spcBef>
                <a:spcPts val="400"/>
              </a:spcBef>
              <a:spcAft>
                <a:spcPts val="0"/>
              </a:spcAft>
              <a:buClr>
                <a:schemeClr val="dk1"/>
              </a:buClr>
              <a:buSzPts val="2000"/>
              <a:buFont typeface="Times New Roman"/>
              <a:buNone/>
            </a:pPr>
            <a:endParaRPr sz="2000" b="0" i="0" u="none">
              <a:solidFill>
                <a:schemeClr val="dk1"/>
              </a:solidFill>
              <a:latin typeface="Times New Roman"/>
              <a:ea typeface="Times New Roman"/>
              <a:cs typeface="Times New Roman"/>
              <a:sym typeface="Times New Roman"/>
            </a:endParaRPr>
          </a:p>
        </p:txBody>
      </p:sp>
      <p:pic>
        <p:nvPicPr>
          <p:cNvPr id="265" name="Google Shape;265;p39"/>
          <p:cNvPicPr preferRelativeResize="0"/>
          <p:nvPr/>
        </p:nvPicPr>
        <p:blipFill>
          <a:blip r:embed="rId3">
            <a:alphaModFix/>
          </a:blip>
          <a:stretch>
            <a:fillRect/>
          </a:stretch>
        </p:blipFill>
        <p:spPr>
          <a:xfrm rot="5400000">
            <a:off x="4756924" y="2505200"/>
            <a:ext cx="4614077" cy="31088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271" name="Google Shape;271;p40"/>
          <p:cNvSpPr txBox="1">
            <a:spLocks noGrp="1"/>
          </p:cNvSpPr>
          <p:nvPr>
            <p:ph type="body" idx="1"/>
          </p:nvPr>
        </p:nvSpPr>
        <p:spPr>
          <a:xfrm>
            <a:off x="685800" y="1676400"/>
            <a:ext cx="3962400" cy="4419600"/>
          </a:xfrm>
          <a:prstGeom prst="rect">
            <a:avLst/>
          </a:prstGeom>
          <a:noFill/>
          <a:ln>
            <a:noFill/>
          </a:ln>
        </p:spPr>
        <p:txBody>
          <a:bodyPr spcFirstLastPara="1" wrap="square" lIns="91425" tIns="45700" rIns="91425" bIns="45700" anchor="t" anchorCtr="0">
            <a:noAutofit/>
          </a:bodyPr>
          <a:lstStyle/>
          <a:p>
            <a:pPr marL="342900" lvl="0" indent="-342900" algn="ctr" rtl="0">
              <a:lnSpc>
                <a:spcPct val="90000"/>
              </a:lnSpc>
              <a:spcBef>
                <a:spcPts val="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A Cartload of Shoes (continued)</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By: Abraham Sutzkever</a:t>
            </a:r>
            <a:endParaRPr/>
          </a:p>
          <a:p>
            <a:pPr marL="342900" lvl="0" indent="-342900" algn="ctr" rtl="0">
              <a:lnSpc>
                <a:spcPct val="90000"/>
              </a:lnSpc>
              <a:spcBef>
                <a:spcPts val="400"/>
              </a:spcBef>
              <a:spcAft>
                <a:spcPts val="0"/>
              </a:spcAft>
              <a:buClr>
                <a:schemeClr val="dk1"/>
              </a:buClr>
              <a:buSzPts val="2000"/>
              <a:buFont typeface="Times New Roman"/>
              <a:buNone/>
            </a:pPr>
            <a:endParaRPr sz="2000" b="0" i="0" u="none">
              <a:solidFill>
                <a:schemeClr val="dk1"/>
              </a:solidFill>
              <a:latin typeface="Times New Roman"/>
              <a:ea typeface="Times New Roman"/>
              <a:cs typeface="Times New Roman"/>
              <a:sym typeface="Times New Roman"/>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A wedding, a holiday?</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Has something blinded my eyes?</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The shoes – I seem</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To recognize them.</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The heels go tapping</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With a clatter and a din. </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From our old Vilna streets</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They drive us to Berli</a:t>
            </a:r>
            <a:r>
              <a:rPr lang="en-US" sz="2000"/>
              <a:t>n.</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I should not ask</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But something tears my tongue</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Shoes, tell me the truth</a:t>
            </a:r>
            <a:endParaRPr sz="2000"/>
          </a:p>
        </p:txBody>
      </p:sp>
      <p:pic>
        <p:nvPicPr>
          <p:cNvPr id="272" name="Google Shape;272;p40" descr="99616"/>
          <p:cNvPicPr preferRelativeResize="0">
            <a:picLocks noGrp="1"/>
          </p:cNvPicPr>
          <p:nvPr>
            <p:ph type="body" idx="1"/>
          </p:nvPr>
        </p:nvPicPr>
        <p:blipFill rotWithShape="1">
          <a:blip r:embed="rId3">
            <a:alphaModFix/>
          </a:blip>
          <a:srcRect/>
          <a:stretch/>
        </p:blipFill>
        <p:spPr>
          <a:xfrm>
            <a:off x="5334000" y="1676400"/>
            <a:ext cx="3348037" cy="4495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278" name="Google Shape;278;p41"/>
          <p:cNvSpPr txBox="1">
            <a:spLocks noGrp="1"/>
          </p:cNvSpPr>
          <p:nvPr>
            <p:ph type="body" idx="1"/>
          </p:nvPr>
        </p:nvSpPr>
        <p:spPr>
          <a:xfrm>
            <a:off x="685800" y="1676400"/>
            <a:ext cx="3962400" cy="4419600"/>
          </a:xfrm>
          <a:prstGeom prst="rect">
            <a:avLst/>
          </a:prstGeom>
          <a:noFill/>
          <a:ln>
            <a:noFill/>
          </a:ln>
        </p:spPr>
        <p:txBody>
          <a:bodyPr spcFirstLastPara="1" wrap="square" lIns="91425" tIns="45700" rIns="91425" bIns="45700" anchor="t" anchorCtr="0">
            <a:noAutofit/>
          </a:bodyPr>
          <a:lstStyle/>
          <a:p>
            <a:pPr marL="342900" lvl="0" indent="-342900" algn="ctr" rtl="0">
              <a:lnSpc>
                <a:spcPct val="90000"/>
              </a:lnSpc>
              <a:spcBef>
                <a:spcPts val="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A Cartload of Shoes (continued)</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By: Abraham Sutzkever</a:t>
            </a:r>
            <a:endParaRPr/>
          </a:p>
          <a:p>
            <a:pPr marL="342900" lvl="0" indent="-342900" algn="ctr" rtl="0">
              <a:lnSpc>
                <a:spcPct val="90000"/>
              </a:lnSpc>
              <a:spcBef>
                <a:spcPts val="400"/>
              </a:spcBef>
              <a:spcAft>
                <a:spcPts val="0"/>
              </a:spcAft>
              <a:buClr>
                <a:schemeClr val="dk1"/>
              </a:buClr>
              <a:buSzPts val="2000"/>
              <a:buFont typeface="Times New Roman"/>
              <a:buNone/>
            </a:pPr>
            <a:endParaRPr sz="2000" b="0" i="0" u="none">
              <a:solidFill>
                <a:schemeClr val="dk1"/>
              </a:solidFill>
              <a:latin typeface="Times New Roman"/>
              <a:ea typeface="Times New Roman"/>
              <a:cs typeface="Times New Roman"/>
              <a:sym typeface="Times New Roman"/>
            </a:endParaRPr>
          </a:p>
          <a:p>
            <a:pPr marL="342900" lvl="0" indent="-342900" algn="ctr" rtl="0">
              <a:lnSpc>
                <a:spcPct val="90000"/>
              </a:lnSpc>
              <a:spcBef>
                <a:spcPts val="400"/>
              </a:spcBef>
              <a:spcAft>
                <a:spcPts val="0"/>
              </a:spcAft>
              <a:buClr>
                <a:schemeClr val="dk1"/>
              </a:buClr>
              <a:buSzPts val="2000"/>
              <a:buFont typeface="Times New Roman"/>
              <a:buNone/>
            </a:pPr>
            <a:r>
              <a:rPr lang="en-US" sz="2000"/>
              <a:t>Where are they, the feet?</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The feet from those boots</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With button like dew - </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And here, where is the body</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And there, where is the bride?</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Where is the child</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To fill those shoes</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Why has the bride</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Gone barefoot?</a:t>
            </a:r>
            <a:endParaRPr sz="2000"/>
          </a:p>
        </p:txBody>
      </p:sp>
      <p:pic>
        <p:nvPicPr>
          <p:cNvPr id="279" name="Google Shape;279;p41"/>
          <p:cNvPicPr preferRelativeResize="0"/>
          <p:nvPr/>
        </p:nvPicPr>
        <p:blipFill rotWithShape="1">
          <a:blip r:embed="rId3">
            <a:alphaModFix/>
          </a:blip>
          <a:srcRect l="25423" t="5381" r="23454" b="3093"/>
          <a:stretch/>
        </p:blipFill>
        <p:spPr>
          <a:xfrm>
            <a:off x="4982975" y="1676400"/>
            <a:ext cx="3833700" cy="50343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285" name="Google Shape;285;p42"/>
          <p:cNvSpPr txBox="1">
            <a:spLocks noGrp="1"/>
          </p:cNvSpPr>
          <p:nvPr>
            <p:ph type="body" idx="1"/>
          </p:nvPr>
        </p:nvSpPr>
        <p:spPr>
          <a:xfrm>
            <a:off x="685800" y="1676400"/>
            <a:ext cx="3962400" cy="4419600"/>
          </a:xfrm>
          <a:prstGeom prst="rect">
            <a:avLst/>
          </a:prstGeom>
          <a:noFill/>
          <a:ln>
            <a:noFill/>
          </a:ln>
        </p:spPr>
        <p:txBody>
          <a:bodyPr spcFirstLastPara="1" wrap="square" lIns="91425" tIns="45700" rIns="91425" bIns="45700" anchor="t" anchorCtr="0">
            <a:noAutofit/>
          </a:bodyPr>
          <a:lstStyle/>
          <a:p>
            <a:pPr marL="342900" lvl="0" indent="-342900" algn="ctr" rtl="0">
              <a:lnSpc>
                <a:spcPct val="90000"/>
              </a:lnSpc>
              <a:spcBef>
                <a:spcPts val="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A Cartload of Shoes (continued)</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By: Abraham Sutzkever</a:t>
            </a:r>
            <a:endParaRPr/>
          </a:p>
          <a:p>
            <a:pPr marL="342900" lvl="0" indent="-342900" algn="ctr" rtl="0">
              <a:lnSpc>
                <a:spcPct val="90000"/>
              </a:lnSpc>
              <a:spcBef>
                <a:spcPts val="400"/>
              </a:spcBef>
              <a:spcAft>
                <a:spcPts val="0"/>
              </a:spcAft>
              <a:buClr>
                <a:schemeClr val="dk1"/>
              </a:buClr>
              <a:buSzPts val="2000"/>
              <a:buFont typeface="Times New Roman"/>
              <a:buNone/>
            </a:pPr>
            <a:endParaRPr sz="2000" b="0" i="0" u="none">
              <a:solidFill>
                <a:schemeClr val="dk1"/>
              </a:solidFill>
              <a:latin typeface="Times New Roman"/>
              <a:ea typeface="Times New Roman"/>
              <a:cs typeface="Times New Roman"/>
              <a:sym typeface="Times New Roman"/>
            </a:endParaRPr>
          </a:p>
          <a:p>
            <a:pPr marL="342900" lvl="0" indent="-342900" algn="ctr" rtl="0">
              <a:lnSpc>
                <a:spcPct val="90000"/>
              </a:lnSpc>
              <a:spcBef>
                <a:spcPts val="400"/>
              </a:spcBef>
              <a:spcAft>
                <a:spcPts val="0"/>
              </a:spcAft>
              <a:buClr>
                <a:schemeClr val="dk1"/>
              </a:buClr>
              <a:buSzPts val="2000"/>
              <a:buFont typeface="Times New Roman"/>
              <a:buNone/>
            </a:pPr>
            <a:r>
              <a:rPr lang="en-US" sz="2000"/>
              <a:t>Through the slippers and the boots</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I see those my mother used to wear</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She kept them for the Sabbath</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Her favorite pair</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And the heels go tapping</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With a clatter and a din,</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From our old Vilna streets</a:t>
            </a: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a:t>They drive us to Berlin</a:t>
            </a:r>
            <a:endParaRPr sz="2000"/>
          </a:p>
        </p:txBody>
      </p:sp>
      <p:pic>
        <p:nvPicPr>
          <p:cNvPr id="286" name="Google Shape;286;p42"/>
          <p:cNvPicPr preferRelativeResize="0"/>
          <p:nvPr/>
        </p:nvPicPr>
        <p:blipFill rotWithShape="1">
          <a:blip r:embed="rId3">
            <a:alphaModFix/>
          </a:blip>
          <a:srcRect l="34623" t="19478"/>
          <a:stretch/>
        </p:blipFill>
        <p:spPr>
          <a:xfrm>
            <a:off x="5674575" y="1676400"/>
            <a:ext cx="2844524" cy="50471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292" name="Google Shape;292;p43"/>
          <p:cNvSpPr txBox="1">
            <a:spLocks noGrp="1"/>
          </p:cNvSpPr>
          <p:nvPr>
            <p:ph type="body" idx="1"/>
          </p:nvPr>
        </p:nvSpPr>
        <p:spPr>
          <a:xfrm>
            <a:off x="172175" y="1676400"/>
            <a:ext cx="4839900" cy="4419600"/>
          </a:xfrm>
          <a:prstGeom prst="rect">
            <a:avLst/>
          </a:prstGeom>
          <a:noFill/>
          <a:ln>
            <a:noFill/>
          </a:ln>
        </p:spPr>
        <p:txBody>
          <a:bodyPr spcFirstLastPara="1" wrap="square" lIns="91425" tIns="45700" rIns="91425" bIns="45700" anchor="t" anchorCtr="0">
            <a:noAutofit/>
          </a:bodyPr>
          <a:lstStyle/>
          <a:p>
            <a:pPr marL="342900" lvl="0" indent="-342900" algn="ctr" rtl="0">
              <a:lnSpc>
                <a:spcPct val="90000"/>
              </a:lnSpc>
              <a:spcBef>
                <a:spcPts val="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A Cartload of Shoes (continued)</a:t>
            </a:r>
            <a:endParaRPr/>
          </a:p>
          <a:p>
            <a:pPr marL="342900" lvl="0" indent="-342900" algn="ctr" rtl="0">
              <a:lnSpc>
                <a:spcPct val="90000"/>
              </a:lnSpc>
              <a:spcBef>
                <a:spcPts val="40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By: Abraham Sutzkever</a:t>
            </a:r>
            <a:endParaRPr sz="2000" b="0" i="0" u="none">
              <a:solidFill>
                <a:schemeClr val="dk1"/>
              </a:solidFill>
              <a:latin typeface="Times New Roman"/>
              <a:ea typeface="Times New Roman"/>
              <a:cs typeface="Times New Roman"/>
              <a:sym typeface="Times New Roman"/>
            </a:endParaRPr>
          </a:p>
          <a:p>
            <a:pPr marL="342900" lvl="0" indent="-342900" algn="ctr" rtl="0">
              <a:lnSpc>
                <a:spcPct val="90000"/>
              </a:lnSpc>
              <a:spcBef>
                <a:spcPts val="400"/>
              </a:spcBef>
              <a:spcAft>
                <a:spcPts val="0"/>
              </a:spcAft>
              <a:buClr>
                <a:schemeClr val="dk1"/>
              </a:buClr>
              <a:buSzPts val="2000"/>
              <a:buFont typeface="Times New Roman"/>
              <a:buNone/>
            </a:pPr>
            <a:endParaRPr sz="2000"/>
          </a:p>
          <a:p>
            <a:pPr marL="342900" lvl="0" indent="-342900" algn="ctr" rtl="0">
              <a:lnSpc>
                <a:spcPct val="90000"/>
              </a:lnSpc>
              <a:spcBef>
                <a:spcPts val="400"/>
              </a:spcBef>
              <a:spcAft>
                <a:spcPts val="0"/>
              </a:spcAft>
              <a:buClr>
                <a:schemeClr val="dk1"/>
              </a:buClr>
              <a:buSzPts val="2000"/>
              <a:buFont typeface="Times New Roman"/>
              <a:buNone/>
            </a:pPr>
            <a:r>
              <a:rPr lang="en-US" sz="2000" b="1" u="sng"/>
              <a:t>Discussion:</a:t>
            </a:r>
            <a:endParaRPr sz="2000" b="1" i="0" u="sng">
              <a:solidFill>
                <a:schemeClr val="dk1"/>
              </a:solidFill>
            </a:endParaRPr>
          </a:p>
          <a:p>
            <a:pPr marL="0" lvl="0" indent="0" algn="l" rtl="0">
              <a:spcBef>
                <a:spcPts val="1000"/>
              </a:spcBef>
              <a:spcAft>
                <a:spcPts val="0"/>
              </a:spcAft>
              <a:buClr>
                <a:schemeClr val="dk1"/>
              </a:buClr>
              <a:buSzPts val="2000"/>
              <a:buFont typeface="Times New Roman"/>
              <a:buNone/>
            </a:pPr>
            <a:r>
              <a:rPr lang="en-US" sz="1800"/>
              <a:t>Learning tasks: Please do these with me</a:t>
            </a:r>
            <a:endParaRPr sz="1800"/>
          </a:p>
          <a:p>
            <a:pPr marL="457200" lvl="0" indent="-342900" algn="l" rtl="0">
              <a:spcBef>
                <a:spcPts val="1000"/>
              </a:spcBef>
              <a:spcAft>
                <a:spcPts val="0"/>
              </a:spcAft>
              <a:buSzPts val="1800"/>
              <a:buFont typeface="Times New Roman"/>
              <a:buAutoNum type="arabicPeriod"/>
            </a:pPr>
            <a:r>
              <a:rPr lang="en-US" sz="1800"/>
              <a:t>What impact do the questions have?</a:t>
            </a:r>
            <a:endParaRPr sz="1800"/>
          </a:p>
          <a:p>
            <a:pPr marL="457200" lvl="0" indent="-342900" algn="l" rtl="0">
              <a:spcBef>
                <a:spcPts val="0"/>
              </a:spcBef>
              <a:spcAft>
                <a:spcPts val="0"/>
              </a:spcAft>
              <a:buSzPts val="1800"/>
              <a:buFont typeface="Times New Roman"/>
              <a:buAutoNum type="arabicPeriod"/>
            </a:pPr>
            <a:r>
              <a:rPr lang="en-US" sz="1800"/>
              <a:t>What words and phrases are powerful?</a:t>
            </a:r>
            <a:endParaRPr sz="1800"/>
          </a:p>
          <a:p>
            <a:pPr marL="457200" lvl="0" indent="-342900" algn="l" rtl="0">
              <a:spcBef>
                <a:spcPts val="0"/>
              </a:spcBef>
              <a:spcAft>
                <a:spcPts val="0"/>
              </a:spcAft>
              <a:buSzPts val="1800"/>
              <a:buFont typeface="Times New Roman"/>
              <a:buAutoNum type="arabicPeriod"/>
            </a:pPr>
            <a:r>
              <a:rPr lang="en-US" sz="1800"/>
              <a:t>What are the shoes representing?</a:t>
            </a:r>
            <a:endParaRPr sz="1800"/>
          </a:p>
          <a:p>
            <a:pPr marL="457200" lvl="0" indent="-342900" algn="l" rtl="0">
              <a:spcBef>
                <a:spcPts val="0"/>
              </a:spcBef>
              <a:spcAft>
                <a:spcPts val="0"/>
              </a:spcAft>
              <a:buSzPts val="1800"/>
              <a:buFont typeface="Times New Roman"/>
              <a:buAutoNum type="arabicPeriod"/>
            </a:pPr>
            <a:r>
              <a:rPr lang="en-US" sz="1800"/>
              <a:t>What images are powerful?</a:t>
            </a:r>
            <a:endParaRPr sz="1800"/>
          </a:p>
          <a:p>
            <a:pPr marL="457200" lvl="0" indent="-342900" algn="l" rtl="0">
              <a:spcBef>
                <a:spcPts val="0"/>
              </a:spcBef>
              <a:spcAft>
                <a:spcPts val="0"/>
              </a:spcAft>
              <a:buSzPts val="1800"/>
              <a:buFont typeface="Arial"/>
              <a:buAutoNum type="arabicPeriod"/>
            </a:pPr>
            <a:r>
              <a:rPr lang="en-US" sz="1800"/>
              <a:t>What kinds of people are represented?</a:t>
            </a:r>
            <a:endParaRPr sz="1800"/>
          </a:p>
          <a:p>
            <a:pPr marL="457200" lvl="0" indent="-342900" algn="l" rtl="0">
              <a:spcBef>
                <a:spcPts val="0"/>
              </a:spcBef>
              <a:spcAft>
                <a:spcPts val="0"/>
              </a:spcAft>
              <a:buSzPts val="1800"/>
              <a:buFont typeface="Arial"/>
              <a:buAutoNum type="arabicPeriod"/>
            </a:pPr>
            <a:r>
              <a:rPr lang="en-US" sz="1800"/>
              <a:t>What impact do the rhyme and rhythm have at the end?</a:t>
            </a:r>
            <a:endParaRPr sz="1800"/>
          </a:p>
          <a:p>
            <a:pPr marL="457200" lvl="0" indent="-342900" algn="l" rtl="0">
              <a:spcBef>
                <a:spcPts val="0"/>
              </a:spcBef>
              <a:spcAft>
                <a:spcPts val="0"/>
              </a:spcAft>
              <a:buSzPts val="1800"/>
              <a:buFont typeface="Times New Roman"/>
              <a:buAutoNum type="arabicPeriod"/>
            </a:pPr>
            <a:r>
              <a:rPr lang="en-US" sz="1800"/>
              <a:t>What vocabulary should be taught before reading?</a:t>
            </a:r>
            <a:endParaRPr sz="1800"/>
          </a:p>
          <a:p>
            <a:pPr marL="457200" lvl="0" indent="-342900" algn="l" rtl="0">
              <a:spcBef>
                <a:spcPts val="0"/>
              </a:spcBef>
              <a:spcAft>
                <a:spcPts val="0"/>
              </a:spcAft>
              <a:buSzPts val="1800"/>
              <a:buFont typeface="Times New Roman"/>
              <a:buAutoNum type="arabicPeriod"/>
            </a:pPr>
            <a:r>
              <a:rPr lang="en-US" sz="1800"/>
              <a:t>How would you summarize the content?</a:t>
            </a:r>
            <a:endParaRPr sz="1800"/>
          </a:p>
          <a:p>
            <a:pPr marL="457200" lvl="0" indent="-342900" algn="l" rtl="0">
              <a:spcBef>
                <a:spcPts val="0"/>
              </a:spcBef>
              <a:spcAft>
                <a:spcPts val="0"/>
              </a:spcAft>
              <a:buSzPts val="1800"/>
              <a:buFont typeface="Times New Roman"/>
              <a:buAutoNum type="arabicPeriod"/>
            </a:pPr>
            <a:r>
              <a:rPr lang="en-US" sz="1800"/>
              <a:t>What is the tone of the poem?</a:t>
            </a:r>
            <a:endParaRPr sz="1800"/>
          </a:p>
        </p:txBody>
      </p:sp>
      <p:pic>
        <p:nvPicPr>
          <p:cNvPr id="293" name="Google Shape;293;p43"/>
          <p:cNvPicPr preferRelativeResize="0"/>
          <p:nvPr/>
        </p:nvPicPr>
        <p:blipFill>
          <a:blip r:embed="rId3">
            <a:alphaModFix/>
          </a:blip>
          <a:stretch>
            <a:fillRect/>
          </a:stretch>
        </p:blipFill>
        <p:spPr>
          <a:xfrm>
            <a:off x="5678175" y="1676400"/>
            <a:ext cx="3104388" cy="4800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a:t>Some Key Thoughts</a:t>
            </a:r>
            <a:r>
              <a:rPr lang="en-US" sz="4400" b="0" i="0" u="none">
                <a:solidFill>
                  <a:schemeClr val="dk2"/>
                </a:solidFill>
                <a:latin typeface="Times New Roman"/>
                <a:ea typeface="Times New Roman"/>
                <a:cs typeface="Times New Roman"/>
                <a:sym typeface="Times New Roman"/>
              </a:rPr>
              <a:t>:</a:t>
            </a:r>
            <a:endParaRPr/>
          </a:p>
        </p:txBody>
      </p:sp>
      <p:sp>
        <p:nvSpPr>
          <p:cNvPr id="112" name="Google Shape;112;p17"/>
          <p:cNvSpPr txBox="1">
            <a:spLocks noGrp="1"/>
          </p:cNvSpPr>
          <p:nvPr>
            <p:ph type="body" idx="1"/>
          </p:nvPr>
        </p:nvSpPr>
        <p:spPr>
          <a:xfrm>
            <a:off x="685800" y="1752600"/>
            <a:ext cx="7772400" cy="4648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640"/>
              </a:spcBef>
              <a:spcAft>
                <a:spcPts val="0"/>
              </a:spcAft>
              <a:buSzPts val="1800"/>
              <a:buChar char="•"/>
            </a:pPr>
            <a:r>
              <a:rPr lang="en-US" b="1"/>
              <a:t>Know what they know - </a:t>
            </a:r>
            <a:r>
              <a:rPr lang="en-US"/>
              <a:t>Be sure that they understand who the literature is about. Help them understand life before the Holocaust</a:t>
            </a:r>
            <a:endParaRPr/>
          </a:p>
          <a:p>
            <a:pPr marL="457200" lvl="0" indent="0" algn="l" rtl="0">
              <a:lnSpc>
                <a:spcPct val="90000"/>
              </a:lnSpc>
              <a:spcBef>
                <a:spcPts val="640"/>
              </a:spcBef>
              <a:spcAft>
                <a:spcPts val="0"/>
              </a:spcAft>
              <a:buNone/>
            </a:pPr>
            <a:endParaRPr/>
          </a:p>
          <a:p>
            <a:pPr marL="457200" lvl="0" indent="-342900" algn="l" rtl="0">
              <a:lnSpc>
                <a:spcPct val="90000"/>
              </a:lnSpc>
              <a:spcBef>
                <a:spcPts val="640"/>
              </a:spcBef>
              <a:spcAft>
                <a:spcPts val="0"/>
              </a:spcAft>
              <a:buSzPts val="1800"/>
              <a:buChar char="•"/>
            </a:pPr>
            <a:r>
              <a:rPr lang="en-US" b="1"/>
              <a:t>Make it personal - </a:t>
            </a:r>
            <a:r>
              <a:rPr lang="en-US"/>
              <a:t>Connect to individual people who students can relate to - age, family, interests, etc. Give faces to numbers.</a:t>
            </a:r>
            <a:endParaRPr/>
          </a:p>
          <a:p>
            <a:pPr marL="457200" lvl="0" indent="0" algn="l" rtl="0">
              <a:lnSpc>
                <a:spcPct val="90000"/>
              </a:lnSpc>
              <a:spcBef>
                <a:spcPts val="64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299" name="Google Shape;299;p44"/>
          <p:cNvSpPr txBox="1"/>
          <p:nvPr/>
        </p:nvSpPr>
        <p:spPr>
          <a:xfrm>
            <a:off x="533400" y="1645150"/>
            <a:ext cx="5334000" cy="5365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“O the Night of the Weeping Children”</a:t>
            </a:r>
            <a:endParaRPr/>
          </a:p>
          <a:p>
            <a:pPr marL="0" marR="0" lvl="0" indent="0" algn="ctr" rtl="0">
              <a:lnSpc>
                <a:spcPct val="100000"/>
              </a:lnSpc>
              <a:spcBef>
                <a:spcPts val="100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By: Nelly Sachs</a:t>
            </a:r>
            <a:endParaRPr sz="20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endParaRPr/>
          </a:p>
          <a:p>
            <a:pPr marL="0" marR="0" lvl="0" indent="0" algn="l"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Learning tasks: Please do these with me</a:t>
            </a: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100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What metaphors can you find?</a:t>
            </a: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What words and phrases are powerful?</a:t>
            </a: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Is there a rhythm or a rhyme pattern?</a:t>
            </a: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How are word sounds used?</a:t>
            </a: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What images are powerful?</a:t>
            </a: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What vocabulary should be taught before reading?</a:t>
            </a: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How would you summarize the content?</a:t>
            </a: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What is the tone of the poem?</a:t>
            </a: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b="0" i="0" u="none">
              <a:solidFill>
                <a:schemeClr val="dk1"/>
              </a:solidFill>
              <a:latin typeface="Times New Roman"/>
              <a:ea typeface="Times New Roman"/>
              <a:cs typeface="Times New Roman"/>
              <a:sym typeface="Times New Roman"/>
            </a:endParaRPr>
          </a:p>
        </p:txBody>
      </p:sp>
      <p:pic>
        <p:nvPicPr>
          <p:cNvPr id="300" name="Google Shape;300;p44"/>
          <p:cNvPicPr preferRelativeResize="0"/>
          <p:nvPr/>
        </p:nvPicPr>
        <p:blipFill>
          <a:blip r:embed="rId3">
            <a:alphaModFix/>
          </a:blip>
          <a:stretch>
            <a:fillRect/>
          </a:stretch>
        </p:blipFill>
        <p:spPr>
          <a:xfrm>
            <a:off x="6019800" y="1905000"/>
            <a:ext cx="2971800" cy="46677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306" name="Google Shape;306;p45"/>
          <p:cNvSpPr txBox="1"/>
          <p:nvPr/>
        </p:nvSpPr>
        <p:spPr>
          <a:xfrm>
            <a:off x="533400" y="1828800"/>
            <a:ext cx="5334000" cy="5181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“O the Night of the Weeping Children”</a:t>
            </a:r>
            <a:endParaRPr/>
          </a:p>
          <a:p>
            <a:pPr marL="0" marR="0" lvl="0" indent="0" algn="ctr" rtl="0">
              <a:lnSpc>
                <a:spcPct val="100000"/>
              </a:lnSpc>
              <a:spcBef>
                <a:spcPts val="100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By: Nelly Sachs</a:t>
            </a:r>
            <a:endParaRPr sz="20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O the  night of the weeping children!</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O the night of the children branded for death!</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Sleep may not enter here.</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Terrible nursemaids</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Have usurped the place of mothers,</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Have tautened their tendones with the false death,</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Sow it on to the walls and into the beams-</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Everywhere it is hatched in the nests of horror.</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endParaRPr/>
          </a:p>
          <a:p>
            <a:pPr marL="0" marR="0" lvl="0" indent="0" algn="l" rtl="0">
              <a:lnSpc>
                <a:spcPct val="100000"/>
              </a:lnSpc>
              <a:spcBef>
                <a:spcPts val="0"/>
              </a:spcBef>
              <a:spcAft>
                <a:spcPts val="0"/>
              </a:spcAft>
              <a:buNone/>
            </a:pPr>
            <a:endParaRPr sz="2000" b="0" i="0" u="none">
              <a:solidFill>
                <a:schemeClr val="dk1"/>
              </a:solidFill>
              <a:latin typeface="Times New Roman"/>
              <a:ea typeface="Times New Roman"/>
              <a:cs typeface="Times New Roman"/>
              <a:sym typeface="Times New Roman"/>
            </a:endParaRPr>
          </a:p>
        </p:txBody>
      </p:sp>
      <p:pic>
        <p:nvPicPr>
          <p:cNvPr id="307" name="Google Shape;307;p45"/>
          <p:cNvPicPr preferRelativeResize="0"/>
          <p:nvPr/>
        </p:nvPicPr>
        <p:blipFill>
          <a:blip r:embed="rId3">
            <a:alphaModFix/>
          </a:blip>
          <a:stretch>
            <a:fillRect/>
          </a:stretch>
        </p:blipFill>
        <p:spPr>
          <a:xfrm>
            <a:off x="6019800" y="1905000"/>
            <a:ext cx="2971799" cy="41856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313" name="Google Shape;313;p46"/>
          <p:cNvSpPr txBox="1"/>
          <p:nvPr/>
        </p:nvSpPr>
        <p:spPr>
          <a:xfrm>
            <a:off x="533400" y="1828800"/>
            <a:ext cx="5334000" cy="5181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“O the Night of the Weeping Children”</a:t>
            </a:r>
            <a:endParaRPr/>
          </a:p>
          <a:p>
            <a:pPr marL="0" marR="0" lvl="0" indent="0" algn="ctr" rtl="0">
              <a:lnSpc>
                <a:spcPct val="100000"/>
              </a:lnSpc>
              <a:spcBef>
                <a:spcPts val="100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By: Nelly Sachs</a:t>
            </a:r>
            <a:endParaRPr sz="20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Instead of mother’s milk, panic suckles</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 those</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little ones</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Yesterday mother still drew</a:t>
            </a:r>
            <a:endParaRPr/>
          </a:p>
          <a:p>
            <a:pPr marL="0" marR="0" lvl="0" indent="0" algn="ctr" rtl="0">
              <a:lnSpc>
                <a:spcPct val="100000"/>
              </a:lnSpc>
              <a:spcBef>
                <a:spcPts val="100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Sleep toward them like a white moon,</a:t>
            </a:r>
            <a:endParaRPr/>
          </a:p>
          <a:p>
            <a:pPr marL="0" marR="0" lvl="0" indent="0" algn="ctr" rtl="0">
              <a:lnSpc>
                <a:spcPct val="100000"/>
              </a:lnSpc>
              <a:spcBef>
                <a:spcPts val="100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There was a doll with cheeks</a:t>
            </a:r>
            <a:endParaRPr/>
          </a:p>
          <a:p>
            <a:pPr marL="0" marR="0" lvl="0" indent="0" algn="ctr" rtl="0">
              <a:lnSpc>
                <a:spcPct val="100000"/>
              </a:lnSpc>
              <a:spcBef>
                <a:spcPts val="100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derouged by kisses.</a:t>
            </a:r>
            <a:endParaRPr/>
          </a:p>
          <a:p>
            <a:pPr marL="0" marR="0" lvl="0" indent="0" algn="ctr" rtl="0">
              <a:lnSpc>
                <a:spcPct val="100000"/>
              </a:lnSpc>
              <a:spcBef>
                <a:spcPts val="100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In one arm,</a:t>
            </a:r>
            <a:endParaRPr/>
          </a:p>
          <a:p>
            <a:pPr marL="0" marR="0" lvl="0" indent="0" algn="ctr" rtl="0">
              <a:lnSpc>
                <a:spcPct val="100000"/>
              </a:lnSpc>
              <a:spcBef>
                <a:spcPts val="1000"/>
              </a:spcBef>
              <a:spcAft>
                <a:spcPts val="0"/>
              </a:spcAft>
              <a:buClr>
                <a:schemeClr val="dk1"/>
              </a:buClr>
              <a:buSzPts val="2000"/>
              <a:buFont typeface="Times New Roman"/>
              <a:buNone/>
            </a:pPr>
            <a:endParaRPr/>
          </a:p>
          <a:p>
            <a:pPr marL="0" marR="0" lvl="0" indent="0" algn="l" rtl="0">
              <a:lnSpc>
                <a:spcPct val="100000"/>
              </a:lnSpc>
              <a:spcBef>
                <a:spcPts val="0"/>
              </a:spcBef>
              <a:spcAft>
                <a:spcPts val="0"/>
              </a:spcAft>
              <a:buNone/>
            </a:pPr>
            <a:endParaRPr sz="2000" b="0" i="0" u="none">
              <a:solidFill>
                <a:schemeClr val="dk1"/>
              </a:solidFill>
              <a:latin typeface="Times New Roman"/>
              <a:ea typeface="Times New Roman"/>
              <a:cs typeface="Times New Roman"/>
              <a:sym typeface="Times New Roman"/>
            </a:endParaRPr>
          </a:p>
        </p:txBody>
      </p:sp>
      <p:pic>
        <p:nvPicPr>
          <p:cNvPr id="314" name="Google Shape;314;p46" descr="26115"/>
          <p:cNvPicPr preferRelativeResize="0">
            <a:picLocks noGrp="1"/>
          </p:cNvPicPr>
          <p:nvPr>
            <p:ph type="body" idx="1"/>
          </p:nvPr>
        </p:nvPicPr>
        <p:blipFill rotWithShape="1">
          <a:blip r:embed="rId3">
            <a:alphaModFix/>
          </a:blip>
          <a:srcRect/>
          <a:stretch/>
        </p:blipFill>
        <p:spPr>
          <a:xfrm>
            <a:off x="6324600" y="1905000"/>
            <a:ext cx="2614500" cy="4114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320" name="Google Shape;320;p47"/>
          <p:cNvSpPr txBox="1"/>
          <p:nvPr/>
        </p:nvSpPr>
        <p:spPr>
          <a:xfrm>
            <a:off x="533400" y="1828800"/>
            <a:ext cx="5334000" cy="4598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“O the Night of the Weeping Children”</a:t>
            </a:r>
            <a:endParaRPr/>
          </a:p>
          <a:p>
            <a:pPr marL="0" marR="0" lvl="0" indent="0" algn="ctr" rtl="0">
              <a:lnSpc>
                <a:spcPct val="100000"/>
              </a:lnSpc>
              <a:spcBef>
                <a:spcPts val="100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By: Nelly Sachs</a:t>
            </a:r>
            <a:endParaRPr/>
          </a:p>
          <a:p>
            <a:pPr marL="0" marR="0" lvl="0" indent="0" algn="ctr" rtl="0">
              <a:lnSpc>
                <a:spcPct val="100000"/>
              </a:lnSpc>
              <a:spcBef>
                <a:spcPts val="100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The stuffed pet, already</a:t>
            </a:r>
            <a:endParaRPr/>
          </a:p>
          <a:p>
            <a:pPr marL="0" marR="0" lvl="0" indent="0" algn="ctr" rtl="0">
              <a:lnSpc>
                <a:spcPct val="100000"/>
              </a:lnSpc>
              <a:spcBef>
                <a:spcPts val="100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Brought to life by lov</a:t>
            </a:r>
            <a:r>
              <a:rPr lang="en-US" sz="2000">
                <a:solidFill>
                  <a:schemeClr val="dk1"/>
                </a:solidFill>
                <a:latin typeface="Times New Roman"/>
                <a:ea typeface="Times New Roman"/>
                <a:cs typeface="Times New Roman"/>
                <a:sym typeface="Times New Roman"/>
              </a:rPr>
              <a:t>e,</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in the other -</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Now blows the wind of dying,</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Blows the shifts over the hair</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That no one will comb again</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AND NOW LET’S DISCUSS...</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b="0" i="0" u="none">
              <a:solidFill>
                <a:schemeClr val="dk1"/>
              </a:solidFill>
              <a:latin typeface="Times New Roman"/>
              <a:ea typeface="Times New Roman"/>
              <a:cs typeface="Times New Roman"/>
              <a:sym typeface="Times New Roman"/>
            </a:endParaRPr>
          </a:p>
        </p:txBody>
      </p:sp>
      <p:pic>
        <p:nvPicPr>
          <p:cNvPr id="321" name="Google Shape;321;p47"/>
          <p:cNvPicPr preferRelativeResize="0"/>
          <p:nvPr/>
        </p:nvPicPr>
        <p:blipFill>
          <a:blip r:embed="rId3">
            <a:alphaModFix/>
          </a:blip>
          <a:stretch>
            <a:fillRect/>
          </a:stretch>
        </p:blipFill>
        <p:spPr>
          <a:xfrm>
            <a:off x="6019800" y="1905000"/>
            <a:ext cx="2971800" cy="410847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Poetry</a:t>
            </a:r>
            <a:endParaRPr/>
          </a:p>
        </p:txBody>
      </p:sp>
      <p:sp>
        <p:nvSpPr>
          <p:cNvPr id="327" name="Google Shape;327;p48"/>
          <p:cNvSpPr txBox="1"/>
          <p:nvPr/>
        </p:nvSpPr>
        <p:spPr>
          <a:xfrm>
            <a:off x="533400" y="1828800"/>
            <a:ext cx="5334000" cy="4598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“O the Night of the Weeping Children”</a:t>
            </a:r>
            <a:endParaRPr/>
          </a:p>
          <a:p>
            <a:pPr marL="0" lvl="0" indent="0" algn="l" rtl="0">
              <a:spcBef>
                <a:spcPts val="1000"/>
              </a:spcBef>
              <a:spcAft>
                <a:spcPts val="0"/>
              </a:spcAft>
              <a:buClr>
                <a:schemeClr val="dk1"/>
              </a:buClr>
              <a:buSzPts val="2000"/>
              <a:buFont typeface="Times New Roman"/>
              <a:buNone/>
            </a:pPr>
            <a:r>
              <a:rPr lang="en-US" sz="2000" b="1" u="sng">
                <a:solidFill>
                  <a:schemeClr val="dk1"/>
                </a:solidFill>
                <a:latin typeface="Times New Roman"/>
                <a:ea typeface="Times New Roman"/>
                <a:cs typeface="Times New Roman"/>
                <a:sym typeface="Times New Roman"/>
              </a:rPr>
              <a:t>Discussion:</a:t>
            </a:r>
            <a:endParaRPr sz="2000" b="1" u="sng">
              <a:solidFill>
                <a:schemeClr val="dk1"/>
              </a:solidFill>
              <a:latin typeface="Times New Roman"/>
              <a:ea typeface="Times New Roman"/>
              <a:cs typeface="Times New Roman"/>
              <a:sym typeface="Times New Roman"/>
            </a:endParaRPr>
          </a:p>
          <a:p>
            <a:pPr marL="457200" lvl="0" indent="-355600" algn="l" rtl="0">
              <a:spcBef>
                <a:spcPts val="100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What metaphors can you find?</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What words and phrases are powerful?</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Is there a rhythm or a rhyme pattern?</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How are word sounds used?</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What images are powerful?</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What vocabulary should be taught before reading?</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How would you summarize the content?</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What is the tone of the poem?</a:t>
            </a: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b="0" i="0" u="none">
              <a:solidFill>
                <a:schemeClr val="dk1"/>
              </a:solidFill>
              <a:latin typeface="Times New Roman"/>
              <a:ea typeface="Times New Roman"/>
              <a:cs typeface="Times New Roman"/>
              <a:sym typeface="Times New Roman"/>
            </a:endParaRPr>
          </a:p>
        </p:txBody>
      </p:sp>
      <p:pic>
        <p:nvPicPr>
          <p:cNvPr id="328" name="Google Shape;328;p48"/>
          <p:cNvPicPr preferRelativeResize="0"/>
          <p:nvPr/>
        </p:nvPicPr>
        <p:blipFill>
          <a:blip r:embed="rId3">
            <a:alphaModFix/>
          </a:blip>
          <a:stretch>
            <a:fillRect/>
          </a:stretch>
        </p:blipFill>
        <p:spPr>
          <a:xfrm>
            <a:off x="6019800" y="1905000"/>
            <a:ext cx="2971800" cy="410847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9"/>
          <p:cNvSpPr txBox="1">
            <a:spLocks noGrp="1"/>
          </p:cNvSpPr>
          <p:nvPr>
            <p:ph type="title"/>
          </p:nvPr>
        </p:nvSpPr>
        <p:spPr>
          <a:xfrm>
            <a:off x="124350" y="609600"/>
            <a:ext cx="879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a:t>Know What They Know</a:t>
            </a:r>
            <a:r>
              <a:rPr lang="en-US" sz="5000" b="0" i="0" u="none">
                <a:solidFill>
                  <a:schemeClr val="dk2"/>
                </a:solidFill>
                <a:latin typeface="Times New Roman"/>
                <a:ea typeface="Times New Roman"/>
                <a:cs typeface="Times New Roman"/>
                <a:sym typeface="Times New Roman"/>
              </a:rPr>
              <a:t>: Poetry</a:t>
            </a:r>
            <a:endParaRPr/>
          </a:p>
        </p:txBody>
      </p:sp>
      <p:sp>
        <p:nvSpPr>
          <p:cNvPr id="334" name="Google Shape;334;p49"/>
          <p:cNvSpPr txBox="1"/>
          <p:nvPr/>
        </p:nvSpPr>
        <p:spPr>
          <a:xfrm>
            <a:off x="533400" y="1828800"/>
            <a:ext cx="8142000" cy="459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000"/>
              </a:spcBef>
              <a:spcAft>
                <a:spcPts val="0"/>
              </a:spcAft>
              <a:buClr>
                <a:schemeClr val="dk1"/>
              </a:buClr>
              <a:buSzPts val="2000"/>
              <a:buFont typeface="Times New Roman"/>
              <a:buNone/>
            </a:pPr>
            <a:r>
              <a:rPr lang="en-US" sz="3200">
                <a:solidFill>
                  <a:schemeClr val="dk1"/>
                </a:solidFill>
                <a:latin typeface="Times New Roman"/>
                <a:ea typeface="Times New Roman"/>
                <a:cs typeface="Times New Roman"/>
                <a:sym typeface="Times New Roman"/>
              </a:rPr>
              <a:t>“Refugee Blues”</a:t>
            </a:r>
            <a:endParaRPr sz="32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r>
              <a:rPr lang="en-US" sz="3200">
                <a:solidFill>
                  <a:schemeClr val="dk1"/>
                </a:solidFill>
                <a:latin typeface="Times New Roman"/>
                <a:ea typeface="Times New Roman"/>
                <a:cs typeface="Times New Roman"/>
                <a:sym typeface="Times New Roman"/>
              </a:rPr>
              <a:t>by W.H. Auden</a:t>
            </a:r>
            <a:endParaRPr sz="3200">
              <a:solidFill>
                <a:schemeClr val="dk1"/>
              </a:solidFill>
              <a:latin typeface="Times New Roman"/>
              <a:ea typeface="Times New Roman"/>
              <a:cs typeface="Times New Roman"/>
              <a:sym typeface="Times New Roman"/>
            </a:endParaRPr>
          </a:p>
          <a:p>
            <a:pPr marL="0" lvl="0" indent="0" algn="l" rtl="0">
              <a:spcBef>
                <a:spcPts val="1000"/>
              </a:spcBef>
              <a:spcAft>
                <a:spcPts val="0"/>
              </a:spcAft>
              <a:buNone/>
            </a:pPr>
            <a:r>
              <a:rPr lang="en-US" sz="2000">
                <a:solidFill>
                  <a:schemeClr val="dk1"/>
                </a:solidFill>
                <a:latin typeface="Times New Roman"/>
                <a:ea typeface="Times New Roman"/>
                <a:cs typeface="Times New Roman"/>
                <a:sym typeface="Times New Roman"/>
              </a:rPr>
              <a:t>Learning tasks: Please do these with me</a:t>
            </a:r>
            <a:endParaRPr sz="2200">
              <a:solidFill>
                <a:schemeClr val="dk1"/>
              </a:solidFill>
              <a:latin typeface="Times New Roman"/>
              <a:ea typeface="Times New Roman"/>
              <a:cs typeface="Times New Roman"/>
              <a:sym typeface="Times New Roman"/>
            </a:endParaRPr>
          </a:p>
          <a:p>
            <a:pPr marL="457200" marR="0" lvl="0" indent="-368300" algn="l" rtl="0">
              <a:lnSpc>
                <a:spcPct val="100000"/>
              </a:lnSpc>
              <a:spcBef>
                <a:spcPts val="1000"/>
              </a:spcBef>
              <a:spcAft>
                <a:spcPts val="0"/>
              </a:spcAft>
              <a:buClr>
                <a:schemeClr val="dk1"/>
              </a:buClr>
              <a:buSzPts val="2200"/>
              <a:buFont typeface="Times New Roman"/>
              <a:buAutoNum type="arabicPeriod"/>
            </a:pPr>
            <a:r>
              <a:rPr lang="en-US" sz="2200">
                <a:solidFill>
                  <a:schemeClr val="dk1"/>
                </a:solidFill>
                <a:latin typeface="Times New Roman"/>
                <a:ea typeface="Times New Roman"/>
                <a:cs typeface="Times New Roman"/>
                <a:sym typeface="Times New Roman"/>
              </a:rPr>
              <a:t>How can this poem be divided by events of the Holocaust?</a:t>
            </a:r>
            <a:endParaRPr sz="2200">
              <a:solidFill>
                <a:schemeClr val="dk1"/>
              </a:solidFill>
              <a:latin typeface="Times New Roman"/>
              <a:ea typeface="Times New Roman"/>
              <a:cs typeface="Times New Roman"/>
              <a:sym typeface="Times New Roman"/>
            </a:endParaRPr>
          </a:p>
          <a:p>
            <a:pPr marL="457200" marR="0" lvl="0" indent="-368300" algn="l" rtl="0">
              <a:lnSpc>
                <a:spcPct val="100000"/>
              </a:lnSpc>
              <a:spcBef>
                <a:spcPts val="0"/>
              </a:spcBef>
              <a:spcAft>
                <a:spcPts val="0"/>
              </a:spcAft>
              <a:buClr>
                <a:schemeClr val="dk1"/>
              </a:buClr>
              <a:buSzPts val="2200"/>
              <a:buFont typeface="Times New Roman"/>
              <a:buAutoNum type="arabicPeriod"/>
            </a:pPr>
            <a:r>
              <a:rPr lang="en-US" sz="2200">
                <a:solidFill>
                  <a:schemeClr val="dk1"/>
                </a:solidFill>
                <a:latin typeface="Times New Roman"/>
                <a:ea typeface="Times New Roman"/>
                <a:cs typeface="Times New Roman"/>
                <a:sym typeface="Times New Roman"/>
              </a:rPr>
              <a:t>What is the impact of repeating “my dear” throughout the poem?</a:t>
            </a:r>
            <a:endParaRPr sz="2200">
              <a:solidFill>
                <a:schemeClr val="dk1"/>
              </a:solidFill>
              <a:latin typeface="Times New Roman"/>
              <a:ea typeface="Times New Roman"/>
              <a:cs typeface="Times New Roman"/>
              <a:sym typeface="Times New Roman"/>
            </a:endParaRPr>
          </a:p>
          <a:p>
            <a:pPr marL="457200" marR="0" lvl="0" indent="-368300" algn="l" rtl="0">
              <a:lnSpc>
                <a:spcPct val="100000"/>
              </a:lnSpc>
              <a:spcBef>
                <a:spcPts val="0"/>
              </a:spcBef>
              <a:spcAft>
                <a:spcPts val="0"/>
              </a:spcAft>
              <a:buClr>
                <a:schemeClr val="dk1"/>
              </a:buClr>
              <a:buSzPts val="2200"/>
              <a:buFont typeface="Times New Roman"/>
              <a:buAutoNum type="arabicPeriod"/>
            </a:pPr>
            <a:r>
              <a:rPr lang="en-US" sz="2200">
                <a:solidFill>
                  <a:schemeClr val="dk1"/>
                </a:solidFill>
                <a:latin typeface="Times New Roman"/>
                <a:ea typeface="Times New Roman"/>
                <a:cs typeface="Times New Roman"/>
                <a:sym typeface="Times New Roman"/>
              </a:rPr>
              <a:t>What are your thoughts about the rhythm pattern of this poem?</a:t>
            </a:r>
            <a:endParaRPr sz="2200">
              <a:solidFill>
                <a:schemeClr val="dk1"/>
              </a:solidFill>
              <a:latin typeface="Times New Roman"/>
              <a:ea typeface="Times New Roman"/>
              <a:cs typeface="Times New Roman"/>
              <a:sym typeface="Times New Roman"/>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marR="0" lvl="0" indent="0" algn="l" rtl="0">
              <a:lnSpc>
                <a:spcPct val="100000"/>
              </a:lnSpc>
              <a:spcBef>
                <a:spcPts val="1000"/>
              </a:spcBef>
              <a:spcAft>
                <a:spcPts val="0"/>
              </a:spcAft>
              <a:buNone/>
            </a:pPr>
            <a:endParaRPr sz="2000" b="0" i="0" u="none">
              <a:solidFill>
                <a:schemeClr val="dk1"/>
              </a:solidFill>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0"/>
          <p:cNvSpPr txBox="1">
            <a:spLocks noGrp="1"/>
          </p:cNvSpPr>
          <p:nvPr>
            <p:ph type="title"/>
          </p:nvPr>
        </p:nvSpPr>
        <p:spPr>
          <a:xfrm>
            <a:off x="239125" y="609600"/>
            <a:ext cx="87519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5000">
                <a:solidFill>
                  <a:schemeClr val="dk1"/>
                </a:solidFill>
              </a:rPr>
              <a:t>Know What They Know: Poetry</a:t>
            </a:r>
            <a:endParaRPr/>
          </a:p>
        </p:txBody>
      </p:sp>
      <p:sp>
        <p:nvSpPr>
          <p:cNvPr id="340" name="Google Shape;340;p50"/>
          <p:cNvSpPr txBox="1"/>
          <p:nvPr/>
        </p:nvSpPr>
        <p:spPr>
          <a:xfrm>
            <a:off x="533400" y="1828800"/>
            <a:ext cx="8142000" cy="459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000"/>
              </a:spcBef>
              <a:spcAft>
                <a:spcPts val="0"/>
              </a:spcAft>
              <a:buClr>
                <a:schemeClr val="dk1"/>
              </a:buClr>
              <a:buSzPts val="2000"/>
              <a:buFont typeface="Times New Roman"/>
              <a:buNone/>
            </a:pPr>
            <a:r>
              <a:rPr lang="en-US" sz="3200">
                <a:solidFill>
                  <a:schemeClr val="dk1"/>
                </a:solidFill>
                <a:latin typeface="Times New Roman"/>
                <a:ea typeface="Times New Roman"/>
                <a:cs typeface="Times New Roman"/>
                <a:sym typeface="Times New Roman"/>
              </a:rPr>
              <a:t>“Refugee Blues”</a:t>
            </a:r>
            <a:endParaRPr sz="3200">
              <a:solidFill>
                <a:schemeClr val="dk1"/>
              </a:solidFill>
              <a:latin typeface="Times New Roman"/>
              <a:ea typeface="Times New Roman"/>
              <a:cs typeface="Times New Roman"/>
              <a:sym typeface="Times New Roman"/>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Say this city has ten million souls,</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Some are living in mansions, some are living in holes:</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Yet there’s no place for us, my dear, yet there’s no place for us.</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Once we had a country and we thought it fair,</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Look in the atlas and you’ll find it there:</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We cannot go there now, my dear, we cannot go there now.</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In the village churchyard there grows an old yew,</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Every spring it blossoms anew;</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Old passports can’t do that, my dear, old passports can’t do that.</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marR="0" lvl="0" indent="0" algn="l" rtl="0">
              <a:lnSpc>
                <a:spcPct val="100000"/>
              </a:lnSpc>
              <a:spcBef>
                <a:spcPts val="1000"/>
              </a:spcBef>
              <a:spcAft>
                <a:spcPts val="0"/>
              </a:spcAft>
              <a:buNone/>
            </a:pPr>
            <a:endParaRPr sz="2000" b="0" i="0" u="none">
              <a:solidFill>
                <a:schemeClr val="dk1"/>
              </a:solidFill>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1"/>
          <p:cNvSpPr txBox="1">
            <a:spLocks noGrp="1"/>
          </p:cNvSpPr>
          <p:nvPr>
            <p:ph type="title"/>
          </p:nvPr>
        </p:nvSpPr>
        <p:spPr>
          <a:xfrm>
            <a:off x="200850" y="609600"/>
            <a:ext cx="8780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5000">
                <a:solidFill>
                  <a:schemeClr val="dk1"/>
                </a:solidFill>
              </a:rPr>
              <a:t>Know What They Know: Poetry</a:t>
            </a:r>
            <a:endParaRPr/>
          </a:p>
        </p:txBody>
      </p:sp>
      <p:sp>
        <p:nvSpPr>
          <p:cNvPr id="346" name="Google Shape;346;p51"/>
          <p:cNvSpPr txBox="1"/>
          <p:nvPr/>
        </p:nvSpPr>
        <p:spPr>
          <a:xfrm>
            <a:off x="533400" y="1828800"/>
            <a:ext cx="8142000" cy="459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000"/>
              </a:spcBef>
              <a:spcAft>
                <a:spcPts val="0"/>
              </a:spcAft>
              <a:buClr>
                <a:schemeClr val="dk1"/>
              </a:buClr>
              <a:buSzPts val="2000"/>
              <a:buFont typeface="Times New Roman"/>
              <a:buNone/>
            </a:pPr>
            <a:r>
              <a:rPr lang="en-US" sz="3200">
                <a:solidFill>
                  <a:schemeClr val="dk1"/>
                </a:solidFill>
                <a:latin typeface="Times New Roman"/>
                <a:ea typeface="Times New Roman"/>
                <a:cs typeface="Times New Roman"/>
                <a:sym typeface="Times New Roman"/>
              </a:rPr>
              <a:t>“Refugee Blues”</a:t>
            </a:r>
            <a:endParaRPr sz="3200">
              <a:solidFill>
                <a:schemeClr val="dk1"/>
              </a:solidFill>
              <a:latin typeface="Times New Roman"/>
              <a:ea typeface="Times New Roman"/>
              <a:cs typeface="Times New Roman"/>
              <a:sym typeface="Times New Roman"/>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The consul banged the table and said:</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‘If you’ve got no passport, you’re officially dead’;</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But we are still alive, my dear, but we are still alive.</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Went to a committee; they offered me a chair;</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Asked me politely to return next year:</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But where shall we go today, my dear, but where shall we go today?</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Came to a public meeting; the speaker got up and said:</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‘If we let them in, they will steal our daily bread’;</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He was talking of you and me, my dear, he was talking of you and me.</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marR="0" lvl="0" indent="0" algn="l" rtl="0">
              <a:lnSpc>
                <a:spcPct val="100000"/>
              </a:lnSpc>
              <a:spcBef>
                <a:spcPts val="1000"/>
              </a:spcBef>
              <a:spcAft>
                <a:spcPts val="0"/>
              </a:spcAft>
              <a:buNone/>
            </a:pPr>
            <a:endParaRPr sz="2000" b="0" i="0" u="none">
              <a:solidFill>
                <a:schemeClr val="dk1"/>
              </a:solidFill>
              <a:latin typeface="Times New Roman"/>
              <a:ea typeface="Times New Roman"/>
              <a:cs typeface="Times New Roman"/>
              <a:sym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2"/>
          <p:cNvSpPr txBox="1">
            <a:spLocks noGrp="1"/>
          </p:cNvSpPr>
          <p:nvPr>
            <p:ph type="title"/>
          </p:nvPr>
        </p:nvSpPr>
        <p:spPr>
          <a:xfrm>
            <a:off x="229550" y="609600"/>
            <a:ext cx="87519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5000">
                <a:solidFill>
                  <a:schemeClr val="dk1"/>
                </a:solidFill>
              </a:rPr>
              <a:t>Know What They Know: Poetry</a:t>
            </a:r>
            <a:endParaRPr/>
          </a:p>
        </p:txBody>
      </p:sp>
      <p:sp>
        <p:nvSpPr>
          <p:cNvPr id="352" name="Google Shape;352;p52"/>
          <p:cNvSpPr txBox="1"/>
          <p:nvPr/>
        </p:nvSpPr>
        <p:spPr>
          <a:xfrm>
            <a:off x="533400" y="1828800"/>
            <a:ext cx="8142000" cy="459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000"/>
              </a:spcBef>
              <a:spcAft>
                <a:spcPts val="0"/>
              </a:spcAft>
              <a:buClr>
                <a:schemeClr val="dk1"/>
              </a:buClr>
              <a:buSzPts val="2000"/>
              <a:buFont typeface="Times New Roman"/>
              <a:buNone/>
            </a:pPr>
            <a:r>
              <a:rPr lang="en-US" sz="3200">
                <a:solidFill>
                  <a:schemeClr val="dk1"/>
                </a:solidFill>
                <a:latin typeface="Times New Roman"/>
                <a:ea typeface="Times New Roman"/>
                <a:cs typeface="Times New Roman"/>
                <a:sym typeface="Times New Roman"/>
              </a:rPr>
              <a:t>“Refugee Blues”</a:t>
            </a:r>
            <a:endParaRPr sz="3200">
              <a:solidFill>
                <a:schemeClr val="dk1"/>
              </a:solidFill>
              <a:latin typeface="Times New Roman"/>
              <a:ea typeface="Times New Roman"/>
              <a:cs typeface="Times New Roman"/>
              <a:sym typeface="Times New Roman"/>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Thought I heard the thunder rumbling in the sky;</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It was Hitler over Europe, saying: ‘They must die’;</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We were in his mind, my dear, we were in his mind.</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Saw a poodle in a jacket fastened with a pin,</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Saw a door opened and a cat let in:</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But they weren’t German Jews, my dear, but they weren’t German Jews.</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Went down the harbour and stood upon the quay,</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Saw the fish swimming as if they were free:</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Only ten feet away, my dear, only ten feet away.</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marR="0" lvl="0" indent="0" algn="l" rtl="0">
              <a:lnSpc>
                <a:spcPct val="100000"/>
              </a:lnSpc>
              <a:spcBef>
                <a:spcPts val="1000"/>
              </a:spcBef>
              <a:spcAft>
                <a:spcPts val="0"/>
              </a:spcAft>
              <a:buNone/>
            </a:pPr>
            <a:endParaRPr sz="2000" b="0" i="0" u="none">
              <a:solidFill>
                <a:schemeClr val="dk1"/>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3"/>
          <p:cNvSpPr txBox="1">
            <a:spLocks noGrp="1"/>
          </p:cNvSpPr>
          <p:nvPr>
            <p:ph type="title"/>
          </p:nvPr>
        </p:nvSpPr>
        <p:spPr>
          <a:xfrm>
            <a:off x="220000" y="609600"/>
            <a:ext cx="87327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5000">
                <a:solidFill>
                  <a:schemeClr val="dk1"/>
                </a:solidFill>
              </a:rPr>
              <a:t>Know What They Know: Poetry</a:t>
            </a:r>
            <a:endParaRPr/>
          </a:p>
        </p:txBody>
      </p:sp>
      <p:sp>
        <p:nvSpPr>
          <p:cNvPr id="358" name="Google Shape;358;p53"/>
          <p:cNvSpPr txBox="1"/>
          <p:nvPr/>
        </p:nvSpPr>
        <p:spPr>
          <a:xfrm>
            <a:off x="533400" y="1828800"/>
            <a:ext cx="8142000" cy="459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000"/>
              </a:spcBef>
              <a:spcAft>
                <a:spcPts val="0"/>
              </a:spcAft>
              <a:buClr>
                <a:schemeClr val="dk1"/>
              </a:buClr>
              <a:buSzPts val="2000"/>
              <a:buFont typeface="Times New Roman"/>
              <a:buNone/>
            </a:pPr>
            <a:r>
              <a:rPr lang="en-US" sz="3200">
                <a:solidFill>
                  <a:schemeClr val="dk1"/>
                </a:solidFill>
                <a:latin typeface="Times New Roman"/>
                <a:ea typeface="Times New Roman"/>
                <a:cs typeface="Times New Roman"/>
                <a:sym typeface="Times New Roman"/>
              </a:rPr>
              <a:t>“Refugee Blues”</a:t>
            </a:r>
            <a:endParaRPr sz="3200">
              <a:solidFill>
                <a:schemeClr val="dk1"/>
              </a:solidFill>
              <a:latin typeface="Times New Roman"/>
              <a:ea typeface="Times New Roman"/>
              <a:cs typeface="Times New Roman"/>
              <a:sym typeface="Times New Roman"/>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Walked through a wood, saw the birds in the trees;</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They had no politicians and sang at their ease:</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They weren’t the human race, my dear, they weren’t the human race.</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Dreamed I saw a building with a thousand floors,</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A thousand windows and a thousand doors;</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Not one of them was ours, my dear, not one of them was ours.</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Stood on a great plain in the falling snow;</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Ten thousand soldiers marched to and fro:</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US" sz="1600">
                <a:solidFill>
                  <a:srgbClr val="292929"/>
                </a:solidFill>
                <a:latin typeface="Georgia"/>
                <a:ea typeface="Georgia"/>
                <a:cs typeface="Georgia"/>
                <a:sym typeface="Georgia"/>
              </a:rPr>
              <a:t>Looking for you and me, my dear, looking for you and me.</a:t>
            </a:r>
            <a:endParaRPr sz="1600">
              <a:solidFill>
                <a:srgbClr val="292929"/>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endParaRPr sz="1100">
              <a:solidFill>
                <a:schemeClr val="dk1"/>
              </a:solidFill>
            </a:endParaRPr>
          </a:p>
          <a:p>
            <a:pPr marL="0" lvl="0" indent="0" algn="l" rtl="0">
              <a:lnSpc>
                <a:spcPct val="218181"/>
              </a:lnSpc>
              <a:spcBef>
                <a:spcPts val="3200"/>
              </a:spcBef>
              <a:spcAft>
                <a:spcPts val="0"/>
              </a:spcAft>
              <a:buClr>
                <a:schemeClr val="dk1"/>
              </a:buClr>
              <a:buSzPts val="1100"/>
              <a:buFont typeface="Arial"/>
              <a:buNone/>
            </a:pPr>
            <a:endParaRPr sz="1600">
              <a:solidFill>
                <a:srgbClr val="292929"/>
              </a:solidFill>
              <a:highlight>
                <a:srgbClr val="FFFFFF"/>
              </a:highlight>
              <a:latin typeface="Georgia"/>
              <a:ea typeface="Georgia"/>
              <a:cs typeface="Georgia"/>
              <a:sym typeface="Georgia"/>
            </a:endParaRPr>
          </a:p>
          <a:p>
            <a:pPr marL="0" marR="0" lvl="0" indent="0" algn="ctr" rtl="0">
              <a:lnSpc>
                <a:spcPct val="100000"/>
              </a:lnSpc>
              <a:spcBef>
                <a:spcPts val="1000"/>
              </a:spcBef>
              <a:spcAft>
                <a:spcPts val="0"/>
              </a:spcAft>
              <a:buClr>
                <a:schemeClr val="dk1"/>
              </a:buClr>
              <a:buSzPts val="2000"/>
              <a:buFont typeface="Times New Roman"/>
              <a:buNone/>
            </a:pPr>
            <a:endParaRPr sz="32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b="0" i="0" u="none">
              <a:solidFill>
                <a:schemeClr val="dk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685800" y="457200"/>
            <a:ext cx="7924800" cy="838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Times New Roman"/>
              <a:buNone/>
            </a:pPr>
            <a:r>
              <a:rPr lang="en-US" sz="4000"/>
              <a:t>Know What They Know</a:t>
            </a:r>
            <a:endParaRPr/>
          </a:p>
        </p:txBody>
      </p:sp>
      <p:sp>
        <p:nvSpPr>
          <p:cNvPr id="118" name="Google Shape;118;p18"/>
          <p:cNvSpPr txBox="1">
            <a:spLocks noGrp="1"/>
          </p:cNvSpPr>
          <p:nvPr>
            <p:ph type="body" idx="1"/>
          </p:nvPr>
        </p:nvSpPr>
        <p:spPr>
          <a:xfrm>
            <a:off x="685800" y="1447800"/>
            <a:ext cx="7772400" cy="5105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Times New Roman"/>
              <a:buChar char="•"/>
            </a:pPr>
            <a:r>
              <a:rPr lang="en-US" sz="2800"/>
              <a:t>This is very critical especially because a lot of Holocaust-related literature has unique vocabulary that can intimidate students</a:t>
            </a:r>
            <a:endParaRPr sz="2800"/>
          </a:p>
          <a:p>
            <a:pPr marL="342900" lvl="0" indent="-342900" algn="l" rtl="0">
              <a:lnSpc>
                <a:spcPct val="100000"/>
              </a:lnSpc>
              <a:spcBef>
                <a:spcPts val="0"/>
              </a:spcBef>
              <a:spcAft>
                <a:spcPts val="0"/>
              </a:spcAft>
              <a:buClr>
                <a:schemeClr val="dk1"/>
              </a:buClr>
              <a:buSzPts val="2800"/>
              <a:buFont typeface="Times New Roman"/>
              <a:buChar char="•"/>
            </a:pPr>
            <a:r>
              <a:rPr lang="en-US" sz="2800"/>
              <a:t>Religious and Historical Background Information</a:t>
            </a:r>
            <a:r>
              <a:rPr lang="en-US" sz="2800" b="0" i="0" u="none">
                <a:solidFill>
                  <a:schemeClr val="dk1"/>
                </a:solidFill>
                <a:latin typeface="Times New Roman"/>
                <a:ea typeface="Times New Roman"/>
                <a:cs typeface="Times New Roman"/>
                <a:sym typeface="Times New Roman"/>
              </a:rPr>
              <a:t>:</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Discuss Judaism – Help them understand what Judaism is and some of the things many Jewish people do or use as a part of their religion</a:t>
            </a:r>
            <a:endParaRPr sz="2800" b="0" i="0" u="none">
              <a:solidFill>
                <a:schemeClr val="dk1"/>
              </a:solidFill>
              <a:latin typeface="Times New Roman"/>
              <a:ea typeface="Times New Roman"/>
              <a:cs typeface="Times New Roman"/>
              <a:sym typeface="Times New Roman"/>
            </a:endParaRPr>
          </a:p>
          <a:p>
            <a:pPr marL="1143000" lvl="2" indent="-26670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Special Times: Passover, Yom Kippur, Chanukah, Bar and Bat Mitzvahs, etc.</a:t>
            </a:r>
            <a:endParaRPr/>
          </a:p>
          <a:p>
            <a:pPr marL="1143000" lvl="2" indent="-26670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Objects: Menorah, </a:t>
            </a:r>
            <a:r>
              <a:rPr lang="en-US"/>
              <a:t>Y</a:t>
            </a:r>
            <a:r>
              <a:rPr lang="en-US" sz="2400" b="0" i="0" u="none">
                <a:solidFill>
                  <a:schemeClr val="dk1"/>
                </a:solidFill>
                <a:latin typeface="Times New Roman"/>
                <a:ea typeface="Times New Roman"/>
                <a:cs typeface="Times New Roman"/>
                <a:sym typeface="Times New Roman"/>
              </a:rPr>
              <a:t>armulke, Star of David, </a:t>
            </a:r>
            <a:r>
              <a:rPr lang="en-US"/>
              <a:t>M</a:t>
            </a:r>
            <a:r>
              <a:rPr lang="en-US" sz="2400" b="0" i="0" u="none">
                <a:solidFill>
                  <a:schemeClr val="dk1"/>
                </a:solidFill>
                <a:latin typeface="Times New Roman"/>
                <a:ea typeface="Times New Roman"/>
                <a:cs typeface="Times New Roman"/>
                <a:sym typeface="Times New Roman"/>
              </a:rPr>
              <a:t>ezuzah, </a:t>
            </a:r>
            <a:r>
              <a:rPr lang="en-US"/>
              <a:t>D</a:t>
            </a:r>
            <a:r>
              <a:rPr lang="en-US" sz="2400" b="0" i="0" u="none">
                <a:solidFill>
                  <a:schemeClr val="dk1"/>
                </a:solidFill>
                <a:latin typeface="Times New Roman"/>
                <a:ea typeface="Times New Roman"/>
                <a:cs typeface="Times New Roman"/>
                <a:sym typeface="Times New Roman"/>
              </a:rPr>
              <a:t>reidel, etc.</a:t>
            </a:r>
            <a:endParaRPr/>
          </a:p>
          <a:p>
            <a:pPr marL="1143000" lvl="2" indent="-26670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Other: Clothing, the concept of Kosher food, etc.</a:t>
            </a:r>
            <a:endParaRPr sz="2400" b="0" i="0" u="none">
              <a:solidFill>
                <a:schemeClr val="dk1"/>
              </a:solidFill>
              <a:latin typeface="Times New Roman"/>
              <a:ea typeface="Times New Roman"/>
              <a:cs typeface="Times New Roman"/>
              <a:sym typeface="Times New Roman"/>
            </a:endParaRPr>
          </a:p>
          <a:p>
            <a:pPr marL="742950" lvl="1" indent="-285750" algn="l" rtl="0">
              <a:lnSpc>
                <a:spcPct val="100000"/>
              </a:lnSpc>
              <a:spcBef>
                <a:spcPts val="480"/>
              </a:spcBef>
              <a:spcAft>
                <a:spcPts val="0"/>
              </a:spcAft>
              <a:buSzPts val="1800"/>
              <a:buChar char="–"/>
            </a:pPr>
            <a:r>
              <a:rPr lang="en-US"/>
              <a:t>Life before the Holocaust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4"/>
          <p:cNvSpPr txBox="1">
            <a:spLocks noGrp="1"/>
          </p:cNvSpPr>
          <p:nvPr>
            <p:ph type="title"/>
          </p:nvPr>
        </p:nvSpPr>
        <p:spPr>
          <a:xfrm>
            <a:off x="172175" y="609600"/>
            <a:ext cx="87423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Times New Roman"/>
              <a:buNone/>
            </a:pPr>
            <a:r>
              <a:rPr lang="en-US" sz="5000">
                <a:solidFill>
                  <a:schemeClr val="dk1"/>
                </a:solidFill>
              </a:rPr>
              <a:t>Know What They Know: Poetry</a:t>
            </a:r>
            <a:endParaRPr/>
          </a:p>
        </p:txBody>
      </p:sp>
      <p:sp>
        <p:nvSpPr>
          <p:cNvPr id="364" name="Google Shape;364;p54"/>
          <p:cNvSpPr txBox="1"/>
          <p:nvPr/>
        </p:nvSpPr>
        <p:spPr>
          <a:xfrm>
            <a:off x="533400" y="1828800"/>
            <a:ext cx="5334000" cy="459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“Refugee Blues”</a:t>
            </a:r>
            <a:endParaRPr/>
          </a:p>
          <a:p>
            <a:pPr marL="0" marR="0" lvl="0" indent="0" algn="ctr" rtl="0">
              <a:lnSpc>
                <a:spcPct val="100000"/>
              </a:lnSpc>
              <a:spcBef>
                <a:spcPts val="1000"/>
              </a:spcBef>
              <a:spcAft>
                <a:spcPts val="0"/>
              </a:spcAft>
              <a:buClr>
                <a:schemeClr val="dk1"/>
              </a:buClr>
              <a:buSzPts val="2000"/>
              <a:buFont typeface="Times New Roman"/>
              <a:buNone/>
            </a:pPr>
            <a:r>
              <a:rPr lang="en-US" sz="2000" b="1" u="sng">
                <a:solidFill>
                  <a:schemeClr val="dk1"/>
                </a:solidFill>
                <a:latin typeface="Times New Roman"/>
                <a:ea typeface="Times New Roman"/>
                <a:cs typeface="Times New Roman"/>
                <a:sym typeface="Times New Roman"/>
              </a:rPr>
              <a:t>Discussion:</a:t>
            </a:r>
            <a:endParaRPr sz="2000" b="1" u="sng">
              <a:solidFill>
                <a:schemeClr val="dk1"/>
              </a:solidFill>
              <a:latin typeface="Times New Roman"/>
              <a:ea typeface="Times New Roman"/>
              <a:cs typeface="Times New Roman"/>
              <a:sym typeface="Times New Roman"/>
            </a:endParaRPr>
          </a:p>
          <a:p>
            <a:pPr marL="0" lvl="0" indent="0" algn="l" rtl="0">
              <a:spcBef>
                <a:spcPts val="1000"/>
              </a:spcBef>
              <a:spcAft>
                <a:spcPts val="0"/>
              </a:spcAft>
              <a:buNone/>
            </a:pPr>
            <a:r>
              <a:rPr lang="en-US" sz="2000">
                <a:solidFill>
                  <a:schemeClr val="dk1"/>
                </a:solidFill>
                <a:latin typeface="Times New Roman"/>
                <a:ea typeface="Times New Roman"/>
                <a:cs typeface="Times New Roman"/>
                <a:sym typeface="Times New Roman"/>
              </a:rPr>
              <a:t>Learning tasks: Please do these with me</a:t>
            </a:r>
            <a:endParaRPr sz="2200">
              <a:solidFill>
                <a:schemeClr val="dk1"/>
              </a:solidFill>
              <a:latin typeface="Times New Roman"/>
              <a:ea typeface="Times New Roman"/>
              <a:cs typeface="Times New Roman"/>
              <a:sym typeface="Times New Roman"/>
            </a:endParaRPr>
          </a:p>
          <a:p>
            <a:pPr marL="457200" lvl="0" indent="-368300" algn="l" rtl="0">
              <a:spcBef>
                <a:spcPts val="1000"/>
              </a:spcBef>
              <a:spcAft>
                <a:spcPts val="0"/>
              </a:spcAft>
              <a:buClr>
                <a:schemeClr val="dk1"/>
              </a:buClr>
              <a:buSzPts val="2200"/>
              <a:buFont typeface="Times New Roman"/>
              <a:buAutoNum type="arabicPeriod"/>
            </a:pPr>
            <a:r>
              <a:rPr lang="en-US" sz="2200">
                <a:solidFill>
                  <a:schemeClr val="dk1"/>
                </a:solidFill>
                <a:latin typeface="Times New Roman"/>
                <a:ea typeface="Times New Roman"/>
                <a:cs typeface="Times New Roman"/>
                <a:sym typeface="Times New Roman"/>
              </a:rPr>
              <a:t>How can this poem be divided by events of the Holocaust?</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AutoNum type="arabicPeriod"/>
            </a:pPr>
            <a:r>
              <a:rPr lang="en-US" sz="2200">
                <a:solidFill>
                  <a:schemeClr val="dk1"/>
                </a:solidFill>
                <a:latin typeface="Times New Roman"/>
                <a:ea typeface="Times New Roman"/>
                <a:cs typeface="Times New Roman"/>
                <a:sym typeface="Times New Roman"/>
              </a:rPr>
              <a:t>What is the impact of repeating “my dear” throughout the poem?</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AutoNum type="arabicPeriod"/>
            </a:pPr>
            <a:r>
              <a:rPr lang="en-US" sz="2200">
                <a:solidFill>
                  <a:schemeClr val="dk1"/>
                </a:solidFill>
                <a:latin typeface="Times New Roman"/>
                <a:ea typeface="Times New Roman"/>
                <a:cs typeface="Times New Roman"/>
                <a:sym typeface="Times New Roman"/>
              </a:rPr>
              <a:t>What are your thoughts about the rhythm pattern of this poem?</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AutoNum type="arabicPeriod"/>
            </a:pPr>
            <a:r>
              <a:rPr lang="en-US" sz="2200">
                <a:solidFill>
                  <a:schemeClr val="dk1"/>
                </a:solidFill>
                <a:latin typeface="Times New Roman"/>
                <a:ea typeface="Times New Roman"/>
                <a:cs typeface="Times New Roman"/>
                <a:sym typeface="Times New Roman"/>
              </a:rPr>
              <a:t>How can you tie this poem to “Hangman” - same topic but different</a:t>
            </a:r>
            <a:endParaRPr sz="2200">
              <a:solidFill>
                <a:schemeClr val="dk1"/>
              </a:solidFill>
              <a:latin typeface="Times New Roman"/>
              <a:ea typeface="Times New Roman"/>
              <a:cs typeface="Times New Roman"/>
              <a:sym typeface="Times New Roman"/>
            </a:endParaRPr>
          </a:p>
          <a:p>
            <a:pPr marL="0" lvl="0" indent="0" algn="l" rtl="0">
              <a:spcBef>
                <a:spcPts val="1000"/>
              </a:spcBef>
              <a:spcAft>
                <a:spcPts val="0"/>
              </a:spcAft>
              <a:buNone/>
            </a:pP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endParaRPr sz="2000">
              <a:solidFill>
                <a:schemeClr val="dk1"/>
              </a:solidFill>
              <a:latin typeface="Times New Roman"/>
              <a:ea typeface="Times New Roman"/>
              <a:cs typeface="Times New Roman"/>
              <a:sym typeface="Times New Roman"/>
            </a:endParaRPr>
          </a:p>
          <a:p>
            <a:pPr marL="0" marR="0" lvl="0" indent="0" algn="ctr" rtl="0">
              <a:lnSpc>
                <a:spcPct val="100000"/>
              </a:lnSpc>
              <a:spcBef>
                <a:spcPts val="1000"/>
              </a:spcBef>
              <a:spcAft>
                <a:spcPts val="0"/>
              </a:spcAft>
              <a:buClr>
                <a:schemeClr val="dk1"/>
              </a:buClr>
              <a:buSzPts val="2000"/>
              <a:buFont typeface="Times New Roman"/>
              <a:buNone/>
            </a:pP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b="0" i="0" u="none">
              <a:solidFill>
                <a:schemeClr val="dk1"/>
              </a:solidFill>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Mak</a:t>
            </a:r>
            <a:r>
              <a:rPr lang="en-US"/>
              <a:t>e</a:t>
            </a:r>
            <a:r>
              <a:rPr lang="en-US" sz="4400" b="0" i="0" u="none">
                <a:solidFill>
                  <a:schemeClr val="dk2"/>
                </a:solidFill>
                <a:latin typeface="Times New Roman"/>
                <a:ea typeface="Times New Roman"/>
                <a:cs typeface="Times New Roman"/>
                <a:sym typeface="Times New Roman"/>
              </a:rPr>
              <a:t> It Personal: Poetry</a:t>
            </a:r>
            <a:endParaRPr/>
          </a:p>
        </p:txBody>
      </p:sp>
      <p:sp>
        <p:nvSpPr>
          <p:cNvPr id="370" name="Google Shape;370;p5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sz="3200" b="1" i="0" u="none">
                <a:solidFill>
                  <a:schemeClr val="dk1"/>
                </a:solidFill>
                <a:latin typeface="Times New Roman"/>
                <a:ea typeface="Times New Roman"/>
                <a:cs typeface="Times New Roman"/>
                <a:sym typeface="Times New Roman"/>
              </a:rPr>
              <a:t>English Teacher Alert:</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The poetry section of this unit works well with</a:t>
            </a:r>
            <a:endParaRPr/>
          </a:p>
          <a:p>
            <a:pPr marL="742950" lvl="1" indent="-285750" algn="l" rtl="0">
              <a:lnSpc>
                <a:spcPct val="100000"/>
              </a:lnSpc>
              <a:spcBef>
                <a:spcPts val="56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	Illinois English/Language Arts State Goal 1.B.4b:</a:t>
            </a:r>
            <a:endParaRPr/>
          </a:p>
          <a:p>
            <a:pPr marL="742950" lvl="1" indent="-285750" algn="ctr" rtl="0">
              <a:lnSpc>
                <a:spcPct val="100000"/>
              </a:lnSpc>
              <a:spcBef>
                <a:spcPts val="56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“Analyze, interpret and compare a variety</a:t>
            </a:r>
            <a:endParaRPr/>
          </a:p>
          <a:p>
            <a:pPr marL="742950" lvl="1" indent="-285750" algn="ctr" rtl="0">
              <a:lnSpc>
                <a:spcPct val="100000"/>
              </a:lnSpc>
              <a:spcBef>
                <a:spcPts val="56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 of texts for purpose, structure, content, </a:t>
            </a:r>
            <a:endParaRPr/>
          </a:p>
          <a:p>
            <a:pPr marL="742950" lvl="1" indent="-285750" algn="ctr" rtl="0">
              <a:lnSpc>
                <a:spcPct val="100000"/>
              </a:lnSpc>
              <a:spcBef>
                <a:spcPts val="56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detail, and effect”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600"/>
              <a:buFont typeface="Times New Roman"/>
              <a:buNone/>
            </a:pPr>
            <a:r>
              <a:rPr lang="en-US" sz="4600" b="0" i="0" u="none">
                <a:solidFill>
                  <a:schemeClr val="dk2"/>
                </a:solidFill>
                <a:latin typeface="Times New Roman"/>
                <a:ea typeface="Times New Roman"/>
                <a:cs typeface="Times New Roman"/>
                <a:sym typeface="Times New Roman"/>
              </a:rPr>
              <a:t>Student comments on reading Holocaust poetry</a:t>
            </a:r>
            <a:endParaRPr/>
          </a:p>
        </p:txBody>
      </p:sp>
      <p:sp>
        <p:nvSpPr>
          <p:cNvPr id="376" name="Google Shape;376;p56"/>
          <p:cNvSpPr txBox="1">
            <a:spLocks noGrp="1"/>
          </p:cNvSpPr>
          <p:nvPr>
            <p:ph type="body" idx="1"/>
          </p:nvPr>
        </p:nvSpPr>
        <p:spPr>
          <a:xfrm>
            <a:off x="685800" y="1981200"/>
            <a:ext cx="7772400" cy="45720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“I liked the poems the best.  They were short, and we read them in class.”</a:t>
            </a:r>
            <a:endParaRPr/>
          </a:p>
          <a:p>
            <a:pPr marL="342900" lvl="0" indent="-342900" algn="l" rtl="0">
              <a:lnSpc>
                <a:spcPct val="90000"/>
              </a:lnSpc>
              <a:spcBef>
                <a:spcPts val="480"/>
              </a:spcBef>
              <a:spcAft>
                <a:spcPts val="0"/>
              </a:spcAft>
              <a:buClr>
                <a:schemeClr val="dk1"/>
              </a:buClr>
              <a:buSzPts val="2400"/>
              <a:buFont typeface="Times New Roman"/>
              <a:buNone/>
            </a:pPr>
            <a:endParaRPr sz="2400" b="0" i="0" u="none">
              <a:solidFill>
                <a:schemeClr val="dk1"/>
              </a:solidFill>
              <a:latin typeface="Times New Roman"/>
              <a:ea typeface="Times New Roman"/>
              <a:cs typeface="Times New Roman"/>
              <a:sym typeface="Times New Roman"/>
            </a:endParaRPr>
          </a:p>
          <a:p>
            <a:pPr marL="342900" lvl="0" indent="-342900" algn="l" rtl="0">
              <a:lnSpc>
                <a:spcPct val="90000"/>
              </a:lnSpc>
              <a:spcBef>
                <a:spcPts val="48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“Reading the poems was the best part. ‘A Single Hair’ was so sad. I will never forget it.  I almost cried when you read it to us.”</a:t>
            </a:r>
            <a:endParaRPr/>
          </a:p>
          <a:p>
            <a:pPr marL="342900" lvl="0" indent="-342900" algn="l" rtl="0">
              <a:lnSpc>
                <a:spcPct val="90000"/>
              </a:lnSpc>
              <a:spcBef>
                <a:spcPts val="480"/>
              </a:spcBef>
              <a:spcAft>
                <a:spcPts val="0"/>
              </a:spcAft>
              <a:buClr>
                <a:schemeClr val="dk1"/>
              </a:buClr>
              <a:buSzPts val="2400"/>
              <a:buFont typeface="Times New Roman"/>
              <a:buNone/>
            </a:pPr>
            <a:endParaRPr sz="2400" b="0" i="0" u="none">
              <a:solidFill>
                <a:schemeClr val="dk1"/>
              </a:solidFill>
              <a:latin typeface="Times New Roman"/>
              <a:ea typeface="Times New Roman"/>
              <a:cs typeface="Times New Roman"/>
              <a:sym typeface="Times New Roman"/>
            </a:endParaRPr>
          </a:p>
          <a:p>
            <a:pPr marL="342900" lvl="0" indent="-342900" algn="l" rtl="0">
              <a:lnSpc>
                <a:spcPct val="90000"/>
              </a:lnSpc>
              <a:spcBef>
                <a:spcPts val="48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“I liked the poetry. My favorite was ‘Hangman.’  It said a lot about being a bystander.</a:t>
            </a:r>
            <a:endParaRPr/>
          </a:p>
          <a:p>
            <a:pPr marL="342900" lvl="0" indent="-342900" algn="l" rtl="0">
              <a:lnSpc>
                <a:spcPct val="90000"/>
              </a:lnSpc>
              <a:spcBef>
                <a:spcPts val="480"/>
              </a:spcBef>
              <a:spcAft>
                <a:spcPts val="0"/>
              </a:spcAft>
              <a:buClr>
                <a:schemeClr val="dk1"/>
              </a:buClr>
              <a:buSzPts val="2400"/>
              <a:buFont typeface="Times New Roman"/>
              <a:buNone/>
            </a:pPr>
            <a:endParaRPr sz="2400" b="0" i="0" u="none">
              <a:solidFill>
                <a:schemeClr val="dk1"/>
              </a:solidFill>
              <a:latin typeface="Times New Roman"/>
              <a:ea typeface="Times New Roman"/>
              <a:cs typeface="Times New Roman"/>
              <a:sym typeface="Times New Roman"/>
            </a:endParaRPr>
          </a:p>
          <a:p>
            <a:pPr marL="342900" lvl="0" indent="-342900" algn="l" rtl="0">
              <a:lnSpc>
                <a:spcPct val="90000"/>
              </a:lnSpc>
              <a:spcBef>
                <a:spcPts val="48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“Cut the poetry section. It is boring, and no one understands them except for you.”</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Making It Personal: Drama</a:t>
            </a:r>
            <a:endParaRPr/>
          </a:p>
        </p:txBody>
      </p:sp>
      <p:sp>
        <p:nvSpPr>
          <p:cNvPr id="382" name="Google Shape;382;p5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Why use Holocaust dramas?</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Hear the voices</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Variety of perspectives</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Active participation</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Strong images</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Accessible</a:t>
            </a:r>
            <a:endParaRPr/>
          </a:p>
          <a:p>
            <a:pPr marL="342900" lvl="0" indent="-165100" algn="l" rtl="0">
              <a:spcBef>
                <a:spcPts val="560"/>
              </a:spcBef>
              <a:spcAft>
                <a:spcPts val="0"/>
              </a:spcAft>
              <a:buClr>
                <a:schemeClr val="dk1"/>
              </a:buClr>
              <a:buSzPts val="2800"/>
              <a:buFont typeface="Times New Roman"/>
              <a:buNone/>
            </a:pPr>
            <a:endParaRPr sz="2800" b="0" i="0" u="none">
              <a:solidFill>
                <a:schemeClr val="dk1"/>
              </a:solidFill>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Making It Personal: Drama</a:t>
            </a:r>
            <a:endParaRPr/>
          </a:p>
        </p:txBody>
      </p:sp>
      <p:sp>
        <p:nvSpPr>
          <p:cNvPr id="388" name="Google Shape;388;p5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Plays used in my classes:</a:t>
            </a:r>
            <a:endParaRPr/>
          </a:p>
          <a:p>
            <a:pPr marL="342900" lvl="0" indent="-342900" algn="l" rtl="0">
              <a:lnSpc>
                <a:spcPct val="100000"/>
              </a:lnSpc>
              <a:spcBef>
                <a:spcPts val="56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	</a:t>
            </a:r>
            <a:r>
              <a:rPr lang="en-US" sz="2800" b="0" i="1" u="none">
                <a:solidFill>
                  <a:schemeClr val="dk1"/>
                </a:solidFill>
                <a:latin typeface="Times New Roman"/>
                <a:ea typeface="Times New Roman"/>
                <a:cs typeface="Times New Roman"/>
                <a:sym typeface="Times New Roman"/>
              </a:rPr>
              <a:t>The Diary of Anne Frank</a:t>
            </a:r>
            <a:r>
              <a:rPr lang="en-US" sz="2800" b="0" i="0" u="none">
                <a:solidFill>
                  <a:schemeClr val="dk1"/>
                </a:solidFill>
                <a:latin typeface="Times New Roman"/>
                <a:ea typeface="Times New Roman"/>
                <a:cs typeface="Times New Roman"/>
                <a:sym typeface="Times New Roman"/>
              </a:rPr>
              <a:t> by Frances Goodrich and Albert Hackett </a:t>
            </a:r>
            <a:endParaRPr/>
          </a:p>
          <a:p>
            <a:pPr marL="342900" lvl="0" indent="-342900" algn="l" rtl="0">
              <a:lnSpc>
                <a:spcPct val="100000"/>
              </a:lnSpc>
              <a:spcBef>
                <a:spcPts val="56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	</a:t>
            </a:r>
            <a:r>
              <a:rPr lang="en-US" sz="2800" b="0" i="1" u="none">
                <a:solidFill>
                  <a:schemeClr val="dk1"/>
                </a:solidFill>
                <a:latin typeface="Times New Roman"/>
                <a:ea typeface="Times New Roman"/>
                <a:cs typeface="Times New Roman"/>
                <a:sym typeface="Times New Roman"/>
              </a:rPr>
              <a:t>Who Will Carry the Word?</a:t>
            </a:r>
            <a:r>
              <a:rPr lang="en-US" sz="2800" b="0" i="0" u="none">
                <a:solidFill>
                  <a:schemeClr val="dk1"/>
                </a:solidFill>
                <a:latin typeface="Times New Roman"/>
                <a:ea typeface="Times New Roman"/>
                <a:cs typeface="Times New Roman"/>
                <a:sym typeface="Times New Roman"/>
              </a:rPr>
              <a:t> By Charlotte Delbo</a:t>
            </a:r>
            <a:endParaRPr/>
          </a:p>
          <a:p>
            <a:pPr marL="342900" lvl="0" indent="-342900" algn="l" rtl="0">
              <a:lnSpc>
                <a:spcPct val="100000"/>
              </a:lnSpc>
              <a:spcBef>
                <a:spcPts val="560"/>
              </a:spcBef>
              <a:spcAft>
                <a:spcPts val="0"/>
              </a:spcAft>
              <a:buClr>
                <a:schemeClr val="dk1"/>
              </a:buClr>
              <a:buSzPts val="2800"/>
              <a:buFont typeface="Times New Roman"/>
              <a:buNone/>
            </a:pPr>
            <a:endParaRPr sz="2800" b="0" i="0" u="none">
              <a:solidFill>
                <a:schemeClr val="dk1"/>
              </a:solidFill>
              <a:latin typeface="Times New Roman"/>
              <a:ea typeface="Times New Roman"/>
              <a:cs typeface="Times New Roman"/>
              <a:sym typeface="Times New Roman"/>
            </a:endParaRPr>
          </a:p>
          <a:p>
            <a:pPr marL="342900" lvl="0" indent="-342900" algn="l" rtl="0">
              <a:lnSpc>
                <a:spcPct val="100000"/>
              </a:lnSpc>
              <a:spcBef>
                <a:spcPts val="56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Plays performed at SHS:</a:t>
            </a:r>
            <a:endParaRPr/>
          </a:p>
          <a:p>
            <a:pPr marL="342900" lvl="0" indent="-342900" algn="l" rtl="0">
              <a:lnSpc>
                <a:spcPct val="100000"/>
              </a:lnSpc>
              <a:spcBef>
                <a:spcPts val="56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	</a:t>
            </a:r>
            <a:r>
              <a:rPr lang="en-US" sz="2800" b="0" i="1" u="none">
                <a:solidFill>
                  <a:schemeClr val="dk1"/>
                </a:solidFill>
                <a:latin typeface="Times New Roman"/>
                <a:ea typeface="Times New Roman"/>
                <a:cs typeface="Times New Roman"/>
                <a:sym typeface="Times New Roman"/>
              </a:rPr>
              <a:t>Who Will Carry the Word?</a:t>
            </a:r>
            <a:r>
              <a:rPr lang="en-US" sz="2800" b="0" i="0" u="none">
                <a:solidFill>
                  <a:schemeClr val="dk1"/>
                </a:solidFill>
                <a:latin typeface="Times New Roman"/>
                <a:ea typeface="Times New Roman"/>
                <a:cs typeface="Times New Roman"/>
                <a:sym typeface="Times New Roman"/>
              </a:rPr>
              <a:t> By Charlotte Delbo</a:t>
            </a:r>
            <a:endParaRPr/>
          </a:p>
          <a:p>
            <a:pPr marL="342900" lvl="0" indent="-342900" algn="l" rtl="0">
              <a:lnSpc>
                <a:spcPct val="100000"/>
              </a:lnSpc>
              <a:spcBef>
                <a:spcPts val="56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	</a:t>
            </a:r>
            <a:r>
              <a:rPr lang="en-US" sz="2800" b="0" i="1" u="none">
                <a:solidFill>
                  <a:schemeClr val="dk1"/>
                </a:solidFill>
                <a:latin typeface="Times New Roman"/>
                <a:ea typeface="Times New Roman"/>
                <a:cs typeface="Times New Roman"/>
                <a:sym typeface="Times New Roman"/>
              </a:rPr>
              <a:t>I Never Saw Another Butterfly</a:t>
            </a:r>
            <a:r>
              <a:rPr lang="en-US" sz="2800" b="0" i="0" u="none">
                <a:solidFill>
                  <a:schemeClr val="dk1"/>
                </a:solidFill>
                <a:latin typeface="Times New Roman"/>
                <a:ea typeface="Times New Roman"/>
                <a:cs typeface="Times New Roman"/>
                <a:sym typeface="Times New Roman"/>
              </a:rPr>
              <a:t> by Celeste Raspanti</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9"/>
          <p:cNvSpPr txBox="1">
            <a:spLocks noGrp="1"/>
          </p:cNvSpPr>
          <p:nvPr>
            <p:ph type="title"/>
          </p:nvPr>
        </p:nvSpPr>
        <p:spPr>
          <a:xfrm>
            <a:off x="685800" y="304800"/>
            <a:ext cx="7620000" cy="1447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600"/>
              <a:buFont typeface="Times New Roman"/>
              <a:buNone/>
            </a:pPr>
            <a:r>
              <a:rPr lang="en-US" sz="4600" b="0" i="0" u="none">
                <a:solidFill>
                  <a:schemeClr val="dk2"/>
                </a:solidFill>
                <a:latin typeface="Times New Roman"/>
                <a:ea typeface="Times New Roman"/>
                <a:cs typeface="Times New Roman"/>
                <a:sym typeface="Times New Roman"/>
              </a:rPr>
              <a:t>Student comments about Holocaust plays</a:t>
            </a:r>
            <a:endParaRPr/>
          </a:p>
        </p:txBody>
      </p:sp>
      <p:sp>
        <p:nvSpPr>
          <p:cNvPr id="394" name="Google Shape;394;p59"/>
          <p:cNvSpPr txBox="1">
            <a:spLocks noGrp="1"/>
          </p:cNvSpPr>
          <p:nvPr>
            <p:ph type="body" idx="1"/>
          </p:nvPr>
        </p:nvSpPr>
        <p:spPr>
          <a:xfrm>
            <a:off x="304800" y="1981200"/>
            <a:ext cx="8610600" cy="45720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200"/>
              <a:buFont typeface="Times New Roman"/>
              <a:buNone/>
            </a:pPr>
            <a:r>
              <a:rPr lang="en-US" sz="2200" b="0" i="0" u="none">
                <a:solidFill>
                  <a:schemeClr val="dk1"/>
                </a:solidFill>
                <a:latin typeface="Times New Roman"/>
                <a:ea typeface="Times New Roman"/>
                <a:cs typeface="Times New Roman"/>
                <a:sym typeface="Times New Roman"/>
              </a:rPr>
              <a:t>“Reading </a:t>
            </a:r>
            <a:r>
              <a:rPr lang="en-US" sz="2200" b="0" i="0" u="sng">
                <a:solidFill>
                  <a:schemeClr val="dk1"/>
                </a:solidFill>
                <a:latin typeface="Times New Roman"/>
                <a:ea typeface="Times New Roman"/>
                <a:cs typeface="Times New Roman"/>
                <a:sym typeface="Times New Roman"/>
              </a:rPr>
              <a:t>Who Will Carry the Word?</a:t>
            </a:r>
            <a:r>
              <a:rPr lang="en-US" sz="2200" b="0" i="0" u="none">
                <a:solidFill>
                  <a:schemeClr val="dk1"/>
                </a:solidFill>
                <a:latin typeface="Times New Roman"/>
                <a:ea typeface="Times New Roman"/>
                <a:cs typeface="Times New Roman"/>
                <a:sym typeface="Times New Roman"/>
              </a:rPr>
              <a:t> was really different.  We took our time and everyone in class was someone. I liked reading it aloud because we heard their voices.”</a:t>
            </a:r>
            <a:endParaRPr/>
          </a:p>
          <a:p>
            <a:pPr marL="342900" lvl="0" indent="-342900" algn="l" rtl="0">
              <a:lnSpc>
                <a:spcPct val="80000"/>
              </a:lnSpc>
              <a:spcBef>
                <a:spcPts val="440"/>
              </a:spcBef>
              <a:spcAft>
                <a:spcPts val="0"/>
              </a:spcAft>
              <a:buClr>
                <a:schemeClr val="dk1"/>
              </a:buClr>
              <a:buSzPts val="2200"/>
              <a:buFont typeface="Times New Roman"/>
              <a:buNone/>
            </a:pPr>
            <a:endParaRPr sz="2200" b="0" i="0" u="none">
              <a:solidFill>
                <a:schemeClr val="dk1"/>
              </a:solidFill>
              <a:latin typeface="Times New Roman"/>
              <a:ea typeface="Times New Roman"/>
              <a:cs typeface="Times New Roman"/>
              <a:sym typeface="Times New Roman"/>
            </a:endParaRPr>
          </a:p>
          <a:p>
            <a:pPr marL="342900" lvl="0" indent="-342900" algn="l" rtl="0">
              <a:lnSpc>
                <a:spcPct val="80000"/>
              </a:lnSpc>
              <a:spcBef>
                <a:spcPts val="440"/>
              </a:spcBef>
              <a:spcAft>
                <a:spcPts val="0"/>
              </a:spcAft>
              <a:buClr>
                <a:schemeClr val="dk1"/>
              </a:buClr>
              <a:buSzPts val="2200"/>
              <a:buFont typeface="Times New Roman"/>
              <a:buNone/>
            </a:pPr>
            <a:r>
              <a:rPr lang="en-US" sz="2200" b="0" i="0" u="none">
                <a:solidFill>
                  <a:schemeClr val="dk1"/>
                </a:solidFill>
                <a:latin typeface="Times New Roman"/>
                <a:ea typeface="Times New Roman"/>
                <a:cs typeface="Times New Roman"/>
                <a:sym typeface="Times New Roman"/>
              </a:rPr>
              <a:t>“My character died before she ever spoke.  That made me mad, but it made me realize that a lot of people were never heard.”</a:t>
            </a:r>
            <a:endParaRPr/>
          </a:p>
          <a:p>
            <a:pPr marL="342900" lvl="0" indent="-342900" algn="l" rtl="0">
              <a:lnSpc>
                <a:spcPct val="80000"/>
              </a:lnSpc>
              <a:spcBef>
                <a:spcPts val="440"/>
              </a:spcBef>
              <a:spcAft>
                <a:spcPts val="0"/>
              </a:spcAft>
              <a:buClr>
                <a:schemeClr val="dk1"/>
              </a:buClr>
              <a:buSzPts val="2200"/>
              <a:buFont typeface="Times New Roman"/>
              <a:buNone/>
            </a:pPr>
            <a:endParaRPr sz="2200" b="0" i="0" u="none">
              <a:solidFill>
                <a:schemeClr val="dk1"/>
              </a:solidFill>
              <a:latin typeface="Times New Roman"/>
              <a:ea typeface="Times New Roman"/>
              <a:cs typeface="Times New Roman"/>
              <a:sym typeface="Times New Roman"/>
            </a:endParaRPr>
          </a:p>
          <a:p>
            <a:pPr marL="342900" lvl="0" indent="-342900" algn="l" rtl="0">
              <a:lnSpc>
                <a:spcPct val="80000"/>
              </a:lnSpc>
              <a:spcBef>
                <a:spcPts val="440"/>
              </a:spcBef>
              <a:spcAft>
                <a:spcPts val="0"/>
              </a:spcAft>
              <a:buClr>
                <a:schemeClr val="dk1"/>
              </a:buClr>
              <a:buSzPts val="2200"/>
              <a:buFont typeface="Times New Roman"/>
              <a:buNone/>
            </a:pPr>
            <a:r>
              <a:rPr lang="en-US" sz="2200" b="0" i="0" u="none">
                <a:solidFill>
                  <a:schemeClr val="dk1"/>
                </a:solidFill>
                <a:latin typeface="Times New Roman"/>
                <a:ea typeface="Times New Roman"/>
                <a:cs typeface="Times New Roman"/>
                <a:sym typeface="Times New Roman"/>
              </a:rPr>
              <a:t>“I hadn’t realized that women were in camps too.”</a:t>
            </a:r>
            <a:endParaRPr/>
          </a:p>
          <a:p>
            <a:pPr marL="342900" lvl="0" indent="-342900" algn="l" rtl="0">
              <a:lnSpc>
                <a:spcPct val="80000"/>
              </a:lnSpc>
              <a:spcBef>
                <a:spcPts val="440"/>
              </a:spcBef>
              <a:spcAft>
                <a:spcPts val="0"/>
              </a:spcAft>
              <a:buClr>
                <a:schemeClr val="dk1"/>
              </a:buClr>
              <a:buSzPts val="2200"/>
              <a:buFont typeface="Times New Roman"/>
              <a:buNone/>
            </a:pPr>
            <a:endParaRPr sz="2200" b="0" i="0" u="none">
              <a:solidFill>
                <a:schemeClr val="dk1"/>
              </a:solidFill>
              <a:latin typeface="Times New Roman"/>
              <a:ea typeface="Times New Roman"/>
              <a:cs typeface="Times New Roman"/>
              <a:sym typeface="Times New Roman"/>
            </a:endParaRPr>
          </a:p>
          <a:p>
            <a:pPr marL="342900" lvl="0" indent="-342900" algn="l" rtl="0">
              <a:lnSpc>
                <a:spcPct val="80000"/>
              </a:lnSpc>
              <a:spcBef>
                <a:spcPts val="440"/>
              </a:spcBef>
              <a:spcAft>
                <a:spcPts val="0"/>
              </a:spcAft>
              <a:buClr>
                <a:schemeClr val="dk1"/>
              </a:buClr>
              <a:buSzPts val="2200"/>
              <a:buFont typeface="Times New Roman"/>
              <a:buNone/>
            </a:pPr>
            <a:r>
              <a:rPr lang="en-US" sz="2200" b="0" i="0" u="none">
                <a:solidFill>
                  <a:schemeClr val="dk1"/>
                </a:solidFill>
                <a:latin typeface="Times New Roman"/>
                <a:ea typeface="Times New Roman"/>
                <a:cs typeface="Times New Roman"/>
                <a:sym typeface="Times New Roman"/>
              </a:rPr>
              <a:t>“This play starts where the story of Anne Frank stops.  It was important to find out what happened to people after they were taken away.</a:t>
            </a:r>
            <a:endParaRPr/>
          </a:p>
          <a:p>
            <a:pPr marL="342900" lvl="0" indent="-342900" algn="l" rtl="0">
              <a:lnSpc>
                <a:spcPct val="80000"/>
              </a:lnSpc>
              <a:spcBef>
                <a:spcPts val="440"/>
              </a:spcBef>
              <a:spcAft>
                <a:spcPts val="0"/>
              </a:spcAft>
              <a:buClr>
                <a:schemeClr val="dk1"/>
              </a:buClr>
              <a:buSzPts val="2200"/>
              <a:buFont typeface="Times New Roman"/>
              <a:buNone/>
            </a:pPr>
            <a:endParaRPr sz="2200" b="0" i="0" u="none">
              <a:solidFill>
                <a:schemeClr val="dk1"/>
              </a:solidFill>
              <a:latin typeface="Times New Roman"/>
              <a:ea typeface="Times New Roman"/>
              <a:cs typeface="Times New Roman"/>
              <a:sym typeface="Times New Roman"/>
            </a:endParaRPr>
          </a:p>
          <a:p>
            <a:pPr marL="342900" lvl="0" indent="-342900" algn="l" rtl="0">
              <a:lnSpc>
                <a:spcPct val="80000"/>
              </a:lnSpc>
              <a:spcBef>
                <a:spcPts val="440"/>
              </a:spcBef>
              <a:spcAft>
                <a:spcPts val="0"/>
              </a:spcAft>
              <a:buClr>
                <a:schemeClr val="dk1"/>
              </a:buClr>
              <a:buSzPts val="2200"/>
              <a:buFont typeface="Times New Roman"/>
              <a:buNone/>
            </a:pPr>
            <a:r>
              <a:rPr lang="en-US" sz="2200" b="0" i="0" u="none">
                <a:solidFill>
                  <a:schemeClr val="dk1"/>
                </a:solidFill>
                <a:latin typeface="Times New Roman"/>
                <a:ea typeface="Times New Roman"/>
                <a:cs typeface="Times New Roman"/>
                <a:sym typeface="Times New Roman"/>
              </a:rPr>
              <a:t>“Being in ‘I Never Saw Another Butterfly’ was one of the most important things I did while I was in high school.  It was such a powerful play.</a:t>
            </a:r>
            <a:endParaRPr/>
          </a:p>
          <a:p>
            <a:pPr marL="342900" lvl="0" indent="-203200" algn="l" rtl="0">
              <a:spcBef>
                <a:spcPts val="440"/>
              </a:spcBef>
              <a:spcAft>
                <a:spcPts val="0"/>
              </a:spcAft>
              <a:buClr>
                <a:schemeClr val="dk1"/>
              </a:buClr>
              <a:buSzPts val="2200"/>
              <a:buFont typeface="Times New Roman"/>
              <a:buNone/>
            </a:pPr>
            <a:endParaRPr sz="2200" b="0" i="0" u="none">
              <a:solidFill>
                <a:schemeClr val="dk1"/>
              </a:solidFill>
              <a:latin typeface="Times New Roman"/>
              <a:ea typeface="Times New Roman"/>
              <a:cs typeface="Times New Roman"/>
              <a:sym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600"/>
              <a:buFont typeface="Times New Roman"/>
              <a:buNone/>
            </a:pPr>
            <a:r>
              <a:rPr lang="en-US" sz="5600" b="0" i="0" u="none">
                <a:solidFill>
                  <a:schemeClr val="dk2"/>
                </a:solidFill>
                <a:latin typeface="Times New Roman"/>
                <a:ea typeface="Times New Roman"/>
                <a:cs typeface="Times New Roman"/>
                <a:sym typeface="Times New Roman"/>
              </a:rPr>
              <a:t>Making It Personal: Film</a:t>
            </a:r>
            <a:endParaRPr/>
          </a:p>
        </p:txBody>
      </p:sp>
      <p:pic>
        <p:nvPicPr>
          <p:cNvPr id="400" name="Google Shape;400;p60" descr="Uprising"/>
          <p:cNvPicPr preferRelativeResize="0">
            <a:picLocks noGrp="1"/>
          </p:cNvPicPr>
          <p:nvPr>
            <p:ph type="body" idx="1"/>
          </p:nvPr>
        </p:nvPicPr>
        <p:blipFill rotWithShape="1">
          <a:blip r:embed="rId3">
            <a:alphaModFix/>
          </a:blip>
          <a:srcRect/>
          <a:stretch/>
        </p:blipFill>
        <p:spPr>
          <a:xfrm>
            <a:off x="304800" y="1828800"/>
            <a:ext cx="2884487" cy="4114800"/>
          </a:xfrm>
          <a:prstGeom prst="rect">
            <a:avLst/>
          </a:prstGeom>
          <a:noFill/>
          <a:ln>
            <a:noFill/>
          </a:ln>
        </p:spPr>
      </p:pic>
      <p:sp>
        <p:nvSpPr>
          <p:cNvPr id="401" name="Google Shape;401;p60"/>
          <p:cNvSpPr txBox="1"/>
          <p:nvPr/>
        </p:nvSpPr>
        <p:spPr>
          <a:xfrm>
            <a:off x="3657600" y="1981200"/>
            <a:ext cx="4800600" cy="3257550"/>
          </a:xfrm>
          <a:prstGeom prst="rect">
            <a:avLst/>
          </a:prstGeom>
          <a:noFill/>
          <a:ln>
            <a:noFill/>
          </a:ln>
        </p:spPr>
        <p:txBody>
          <a:bodyPr spcFirstLastPara="1" wrap="square" lIns="91425" tIns="45700" rIns="91425" bIns="45700" anchor="t" anchorCtr="0">
            <a:noAutofit/>
          </a:bodyPr>
          <a:lstStyle/>
          <a:p>
            <a:pPr marL="0" marR="0" lvl="0" indent="-177800" algn="l" rtl="0">
              <a:lnSpc>
                <a:spcPct val="100000"/>
              </a:lnSpc>
              <a:spcBef>
                <a:spcPts val="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Why use Holocaust films?</a:t>
            </a:r>
            <a:endParaRPr/>
          </a:p>
          <a:p>
            <a:pPr marL="457200" marR="0" lvl="1"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Variety of perspectives</a:t>
            </a:r>
            <a:endParaRPr/>
          </a:p>
          <a:p>
            <a:pPr marL="457200" marR="0" lvl="1"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Good for visual learners</a:t>
            </a:r>
            <a:endParaRPr/>
          </a:p>
          <a:p>
            <a:pPr marL="457200" marR="0" lvl="1"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Strong images</a:t>
            </a:r>
            <a:endParaRPr/>
          </a:p>
          <a:p>
            <a:pPr marL="457200" marR="0" lvl="1"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Accessible</a:t>
            </a:r>
            <a:endParaRPr/>
          </a:p>
          <a:p>
            <a:pPr marL="457200" marR="0" lvl="1"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New</a:t>
            </a:r>
            <a:endParaRPr/>
          </a:p>
          <a:p>
            <a:pPr marL="457200" marR="0" lvl="1"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Special</a:t>
            </a:r>
            <a:endParaRPr/>
          </a:p>
          <a:p>
            <a:pPr marL="0" marR="0" lvl="0" indent="0" algn="l" rtl="0">
              <a:lnSpc>
                <a:spcPct val="100000"/>
              </a:lnSpc>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Making It Personal: Film</a:t>
            </a:r>
            <a:br>
              <a:rPr lang="en-US" sz="5000" b="0" i="0" u="none">
                <a:solidFill>
                  <a:schemeClr val="dk2"/>
                </a:solidFill>
                <a:latin typeface="Times New Roman"/>
                <a:ea typeface="Times New Roman"/>
                <a:cs typeface="Times New Roman"/>
                <a:sym typeface="Times New Roman"/>
              </a:rPr>
            </a:br>
            <a:endParaRPr/>
          </a:p>
        </p:txBody>
      </p:sp>
      <p:pic>
        <p:nvPicPr>
          <p:cNvPr id="407" name="Google Shape;407;p61" descr="Miracle at Moreaux"/>
          <p:cNvPicPr preferRelativeResize="0"/>
          <p:nvPr/>
        </p:nvPicPr>
        <p:blipFill rotWithShape="1">
          <a:blip r:embed="rId3">
            <a:alphaModFix/>
          </a:blip>
          <a:srcRect/>
          <a:stretch/>
        </p:blipFill>
        <p:spPr>
          <a:xfrm>
            <a:off x="381000" y="1524000"/>
            <a:ext cx="3327400" cy="4724400"/>
          </a:xfrm>
          <a:prstGeom prst="rect">
            <a:avLst/>
          </a:prstGeom>
          <a:noFill/>
          <a:ln>
            <a:noFill/>
          </a:ln>
        </p:spPr>
      </p:pic>
      <p:sp>
        <p:nvSpPr>
          <p:cNvPr id="408" name="Google Shape;408;p61"/>
          <p:cNvSpPr txBox="1"/>
          <p:nvPr/>
        </p:nvSpPr>
        <p:spPr>
          <a:xfrm>
            <a:off x="3962400" y="1524000"/>
            <a:ext cx="4572000" cy="45354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sng">
                <a:solidFill>
                  <a:schemeClr val="dk1"/>
                </a:solidFill>
                <a:latin typeface="Times New Roman"/>
                <a:ea typeface="Times New Roman"/>
                <a:cs typeface="Times New Roman"/>
                <a:sym typeface="Times New Roman"/>
              </a:rPr>
              <a:t>Miracle at Moreaux</a:t>
            </a:r>
            <a:endParaRPr/>
          </a:p>
          <a:p>
            <a:pPr marL="0" marR="0" lvl="0" indent="-152400" algn="l" rtl="0">
              <a:lnSpc>
                <a:spcPct val="100000"/>
              </a:lnSpc>
              <a:spcBef>
                <a:spcPts val="120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 Good for younger children and teenagers</a:t>
            </a:r>
            <a:endParaRPr/>
          </a:p>
          <a:p>
            <a:pPr marL="0" marR="0" lvl="0" indent="-152400" algn="l" rtl="0">
              <a:lnSpc>
                <a:spcPct val="100000"/>
              </a:lnSpc>
              <a:spcBef>
                <a:spcPts val="120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 Shows rescuer aspect</a:t>
            </a:r>
            <a:endParaRPr/>
          </a:p>
          <a:p>
            <a:pPr marL="0" marR="0" lvl="0" indent="-152400" algn="l" rtl="0">
              <a:lnSpc>
                <a:spcPct val="100000"/>
              </a:lnSpc>
              <a:spcBef>
                <a:spcPts val="120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 Deals with Anti-Semitism</a:t>
            </a:r>
            <a:endParaRPr/>
          </a:p>
          <a:p>
            <a:pPr marL="0" marR="0" lvl="0" indent="-152400" algn="l" rtl="0">
              <a:lnSpc>
                <a:spcPct val="100000"/>
              </a:lnSpc>
              <a:spcBef>
                <a:spcPts val="120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 Deals with aspects of Judaism and Catholicism</a:t>
            </a:r>
            <a:endParaRPr/>
          </a:p>
          <a:p>
            <a:pPr marL="0" marR="0" lvl="0" indent="-152400" algn="l" rtl="0">
              <a:lnSpc>
                <a:spcPct val="100000"/>
              </a:lnSpc>
              <a:spcBef>
                <a:spcPts val="120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 Based on a true story</a:t>
            </a:r>
            <a:endParaRPr/>
          </a:p>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2"/>
          <p:cNvSpPr txBox="1">
            <a:spLocks noGrp="1"/>
          </p:cNvSpPr>
          <p:nvPr>
            <p:ph type="title"/>
          </p:nvPr>
        </p:nvSpPr>
        <p:spPr>
          <a:xfrm>
            <a:off x="685800" y="304800"/>
            <a:ext cx="7772400" cy="76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Making It Personal: Film</a:t>
            </a:r>
            <a:endParaRPr/>
          </a:p>
        </p:txBody>
      </p:sp>
      <p:sp>
        <p:nvSpPr>
          <p:cNvPr id="414" name="Google Shape;414;p62"/>
          <p:cNvSpPr txBox="1">
            <a:spLocks noGrp="1"/>
          </p:cNvSpPr>
          <p:nvPr>
            <p:ph type="body" idx="1"/>
          </p:nvPr>
        </p:nvSpPr>
        <p:spPr>
          <a:xfrm>
            <a:off x="3581400" y="1143000"/>
            <a:ext cx="4876800" cy="41910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800"/>
              <a:buFont typeface="Times New Roman"/>
              <a:buNone/>
            </a:pPr>
            <a:r>
              <a:rPr lang="en-US" sz="2800" b="0" i="0" u="sng">
                <a:solidFill>
                  <a:schemeClr val="dk1"/>
                </a:solidFill>
                <a:latin typeface="Times New Roman"/>
                <a:ea typeface="Times New Roman"/>
                <a:cs typeface="Times New Roman"/>
                <a:sym typeface="Times New Roman"/>
              </a:rPr>
              <a:t>Freedom Writers</a:t>
            </a:r>
            <a:endParaRPr/>
          </a:p>
          <a:p>
            <a:pPr marL="342900" lvl="0" indent="-342900" algn="l" rtl="0">
              <a:lnSpc>
                <a:spcPct val="8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Newer movie</a:t>
            </a:r>
            <a:endParaRPr/>
          </a:p>
          <a:p>
            <a:pPr marL="342900" lvl="0" indent="-342900" algn="l" rtl="0">
              <a:lnSpc>
                <a:spcPct val="8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Connects students to the Holocaust through watching inner city students reading the </a:t>
            </a:r>
            <a:r>
              <a:rPr lang="en-US" sz="2800" b="0" i="0" u="sng">
                <a:solidFill>
                  <a:schemeClr val="dk1"/>
                </a:solidFill>
                <a:latin typeface="Times New Roman"/>
                <a:ea typeface="Times New Roman"/>
                <a:cs typeface="Times New Roman"/>
                <a:sym typeface="Times New Roman"/>
              </a:rPr>
              <a:t>Diary of Anne Frank</a:t>
            </a:r>
            <a:r>
              <a:rPr lang="en-US" sz="2800" b="0" i="0" u="none">
                <a:solidFill>
                  <a:schemeClr val="dk1"/>
                </a:solidFill>
                <a:latin typeface="Times New Roman"/>
                <a:ea typeface="Times New Roman"/>
                <a:cs typeface="Times New Roman"/>
                <a:sym typeface="Times New Roman"/>
              </a:rPr>
              <a:t> and meeting Miep Gies</a:t>
            </a:r>
            <a:endParaRPr/>
          </a:p>
          <a:p>
            <a:pPr marL="342900" lvl="0" indent="-342900" algn="l" rtl="0">
              <a:lnSpc>
                <a:spcPct val="8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Good for ethics discussions</a:t>
            </a:r>
            <a:endParaRPr/>
          </a:p>
          <a:p>
            <a:pPr marL="342900" lvl="0" indent="-342900" algn="l" rtl="0">
              <a:lnSpc>
                <a:spcPct val="8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Rescuer aspect</a:t>
            </a:r>
            <a:endParaRPr/>
          </a:p>
          <a:p>
            <a:pPr marL="342900" lvl="0" indent="-342900" algn="l" rtl="0">
              <a:lnSpc>
                <a:spcPct val="8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Relevance??? Extra Credit???</a:t>
            </a:r>
            <a:endParaRPr/>
          </a:p>
        </p:txBody>
      </p:sp>
      <p:pic>
        <p:nvPicPr>
          <p:cNvPr id="415" name="Google Shape;415;p62" descr="Movie Poster Image for Freedom Writers"/>
          <p:cNvPicPr preferRelativeResize="0"/>
          <p:nvPr/>
        </p:nvPicPr>
        <p:blipFill rotWithShape="1">
          <a:blip r:embed="rId3">
            <a:alphaModFix/>
          </a:blip>
          <a:srcRect/>
          <a:stretch/>
        </p:blipFill>
        <p:spPr>
          <a:xfrm>
            <a:off x="304800" y="1143000"/>
            <a:ext cx="2851150" cy="422116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600"/>
              <a:buFont typeface="Times New Roman"/>
              <a:buNone/>
            </a:pPr>
            <a:r>
              <a:rPr lang="en-US" sz="5600" b="0" i="0" u="none">
                <a:solidFill>
                  <a:schemeClr val="dk2"/>
                </a:solidFill>
                <a:latin typeface="Times New Roman"/>
                <a:ea typeface="Times New Roman"/>
                <a:cs typeface="Times New Roman"/>
                <a:sym typeface="Times New Roman"/>
              </a:rPr>
              <a:t>Making It Personal: Film</a:t>
            </a:r>
            <a:endParaRPr/>
          </a:p>
        </p:txBody>
      </p:sp>
      <p:pic>
        <p:nvPicPr>
          <p:cNvPr id="421" name="Google Shape;421;p63" descr="500616~Triumph-of-the-Spirit-Posters"/>
          <p:cNvPicPr preferRelativeResize="0">
            <a:picLocks noGrp="1"/>
          </p:cNvPicPr>
          <p:nvPr>
            <p:ph type="body" idx="1"/>
          </p:nvPr>
        </p:nvPicPr>
        <p:blipFill rotWithShape="1">
          <a:blip r:embed="rId3">
            <a:alphaModFix/>
          </a:blip>
          <a:srcRect/>
          <a:stretch/>
        </p:blipFill>
        <p:spPr>
          <a:xfrm>
            <a:off x="228600" y="1828800"/>
            <a:ext cx="2743200" cy="4048125"/>
          </a:xfrm>
          <a:prstGeom prst="rect">
            <a:avLst/>
          </a:prstGeom>
          <a:noFill/>
          <a:ln>
            <a:noFill/>
          </a:ln>
        </p:spPr>
      </p:pic>
      <p:pic>
        <p:nvPicPr>
          <p:cNvPr id="422" name="Google Shape;422;p63" descr="pianist"/>
          <p:cNvPicPr preferRelativeResize="0">
            <a:picLocks noGrp="1"/>
          </p:cNvPicPr>
          <p:nvPr>
            <p:ph type="body" idx="2"/>
          </p:nvPr>
        </p:nvPicPr>
        <p:blipFill rotWithShape="1">
          <a:blip r:embed="rId4">
            <a:alphaModFix/>
          </a:blip>
          <a:srcRect/>
          <a:stretch/>
        </p:blipFill>
        <p:spPr>
          <a:xfrm>
            <a:off x="6019800" y="1828800"/>
            <a:ext cx="2871787" cy="4038600"/>
          </a:xfrm>
          <a:prstGeom prst="rect">
            <a:avLst/>
          </a:prstGeom>
          <a:noFill/>
          <a:ln>
            <a:noFill/>
          </a:ln>
        </p:spPr>
      </p:pic>
      <p:pic>
        <p:nvPicPr>
          <p:cNvPr id="423" name="Google Shape;423;p63" descr="v08376eiqsn"/>
          <p:cNvPicPr preferRelativeResize="0">
            <a:picLocks noGrp="1"/>
          </p:cNvPicPr>
          <p:nvPr>
            <p:ph type="body" idx="3"/>
          </p:nvPr>
        </p:nvPicPr>
        <p:blipFill rotWithShape="1">
          <a:blip r:embed="rId5">
            <a:alphaModFix/>
          </a:blip>
          <a:srcRect/>
          <a:stretch/>
        </p:blipFill>
        <p:spPr>
          <a:xfrm>
            <a:off x="3200400" y="1828800"/>
            <a:ext cx="2590800" cy="4038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685800" y="457200"/>
            <a:ext cx="7924800" cy="838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Times New Roman"/>
              <a:buNone/>
            </a:pPr>
            <a:r>
              <a:rPr lang="en-US" sz="4000"/>
              <a:t>Know What They Know</a:t>
            </a:r>
            <a:endParaRPr/>
          </a:p>
        </p:txBody>
      </p:sp>
      <p:sp>
        <p:nvSpPr>
          <p:cNvPr id="124" name="Google Shape;124;p19"/>
          <p:cNvSpPr txBox="1">
            <a:spLocks noGrp="1"/>
          </p:cNvSpPr>
          <p:nvPr>
            <p:ph type="body" idx="1"/>
          </p:nvPr>
        </p:nvSpPr>
        <p:spPr>
          <a:xfrm>
            <a:off x="685800" y="1447800"/>
            <a:ext cx="7772400" cy="5105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Times New Roman"/>
              <a:buChar char="•"/>
            </a:pPr>
            <a:r>
              <a:rPr lang="en-US" sz="2800"/>
              <a:t>Look at the literature you select</a:t>
            </a:r>
            <a:endParaRPr sz="2800"/>
          </a:p>
          <a:p>
            <a:pPr marL="342900" lvl="0" indent="0" algn="l" rtl="0">
              <a:lnSpc>
                <a:spcPct val="100000"/>
              </a:lnSpc>
              <a:spcBef>
                <a:spcPts val="0"/>
              </a:spcBef>
              <a:spcAft>
                <a:spcPts val="0"/>
              </a:spcAft>
              <a:buNone/>
            </a:pPr>
            <a:endParaRPr sz="2800"/>
          </a:p>
          <a:p>
            <a:pPr marL="742950" lvl="1" indent="-349250" algn="l" rtl="0">
              <a:lnSpc>
                <a:spcPct val="100000"/>
              </a:lnSpc>
              <a:spcBef>
                <a:spcPts val="0"/>
              </a:spcBef>
              <a:spcAft>
                <a:spcPts val="0"/>
              </a:spcAft>
              <a:buSzPts val="2800"/>
              <a:buChar char="–"/>
            </a:pPr>
            <a:r>
              <a:rPr lang="en-US"/>
              <a:t>What vocabulary words do they need to know to feel comfortable with reading the literature?</a:t>
            </a:r>
            <a:endParaRPr/>
          </a:p>
          <a:p>
            <a:pPr marL="1143000" lvl="2" indent="-228600" algn="l" rtl="0">
              <a:lnSpc>
                <a:spcPct val="100000"/>
              </a:lnSpc>
              <a:spcBef>
                <a:spcPts val="0"/>
              </a:spcBef>
              <a:spcAft>
                <a:spcPts val="0"/>
              </a:spcAft>
              <a:buSzPts val="1800"/>
              <a:buChar char="•"/>
            </a:pPr>
            <a:r>
              <a:rPr lang="en-US"/>
              <a:t>Can you give them a pre-reading vocabulary list?</a:t>
            </a:r>
            <a:endParaRPr/>
          </a:p>
          <a:p>
            <a:pPr marL="1143000" lvl="0" indent="0" algn="l" rtl="0">
              <a:lnSpc>
                <a:spcPct val="100000"/>
              </a:lnSpc>
              <a:spcBef>
                <a:spcPts val="0"/>
              </a:spcBef>
              <a:spcAft>
                <a:spcPts val="0"/>
              </a:spcAft>
              <a:buNone/>
            </a:pPr>
            <a:endParaRPr/>
          </a:p>
          <a:p>
            <a:pPr marL="742950" lvl="1" indent="-285750" algn="l" rtl="0">
              <a:lnSpc>
                <a:spcPct val="100000"/>
              </a:lnSpc>
              <a:spcBef>
                <a:spcPts val="0"/>
              </a:spcBef>
              <a:spcAft>
                <a:spcPts val="0"/>
              </a:spcAft>
              <a:buSzPts val="1800"/>
              <a:buChar char="–"/>
            </a:pPr>
            <a:r>
              <a:rPr lang="en-US"/>
              <a:t>What historical events do they need to understand to be prepared for their reading?</a:t>
            </a:r>
            <a:endParaRPr/>
          </a:p>
          <a:p>
            <a:pPr marL="1143000" lvl="2" indent="-228600" algn="l" rtl="0">
              <a:lnSpc>
                <a:spcPct val="100000"/>
              </a:lnSpc>
              <a:spcBef>
                <a:spcPts val="0"/>
              </a:spcBef>
              <a:spcAft>
                <a:spcPts val="0"/>
              </a:spcAft>
              <a:buSzPts val="1800"/>
              <a:buChar char="•"/>
            </a:pPr>
            <a:r>
              <a:rPr lang="en-US"/>
              <a:t>Can you review these events before reading?</a:t>
            </a:r>
            <a:endParaRPr/>
          </a:p>
          <a:p>
            <a:pPr marL="1143000" lvl="0" indent="0" algn="l" rtl="0">
              <a:lnSpc>
                <a:spcPct val="100000"/>
              </a:lnSpc>
              <a:spcBef>
                <a:spcPts val="0"/>
              </a:spcBef>
              <a:spcAft>
                <a:spcPts val="0"/>
              </a:spcAft>
              <a:buNone/>
            </a:pPr>
            <a:endParaRPr/>
          </a:p>
          <a:p>
            <a:pPr marL="742950" lvl="1" indent="-285750" algn="l" rtl="0">
              <a:lnSpc>
                <a:spcPct val="100000"/>
              </a:lnSpc>
              <a:spcBef>
                <a:spcPts val="0"/>
              </a:spcBef>
              <a:spcAft>
                <a:spcPts val="0"/>
              </a:spcAft>
              <a:buSzPts val="1800"/>
              <a:buChar char="–"/>
            </a:pPr>
            <a:r>
              <a:rPr lang="en-US"/>
              <a:t>What locations do they need to know about?</a:t>
            </a:r>
            <a:endParaRPr/>
          </a:p>
          <a:p>
            <a:pPr marL="1143000" lvl="2" indent="-228600" algn="l" rtl="0">
              <a:lnSpc>
                <a:spcPct val="100000"/>
              </a:lnSpc>
              <a:spcBef>
                <a:spcPts val="0"/>
              </a:spcBef>
              <a:spcAft>
                <a:spcPts val="0"/>
              </a:spcAft>
              <a:buSzPts val="1800"/>
              <a:buChar char="•"/>
            </a:pPr>
            <a:r>
              <a:rPr lang="en-US"/>
              <a:t> Can you find maps?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600"/>
              <a:buFont typeface="Times New Roman"/>
              <a:buNone/>
            </a:pPr>
            <a:r>
              <a:rPr lang="en-US" sz="5600" b="0" i="0" u="none">
                <a:solidFill>
                  <a:schemeClr val="dk2"/>
                </a:solidFill>
                <a:latin typeface="Times New Roman"/>
                <a:ea typeface="Times New Roman"/>
                <a:cs typeface="Times New Roman"/>
                <a:sym typeface="Times New Roman"/>
              </a:rPr>
              <a:t>Making It Personal: Film</a:t>
            </a:r>
            <a:endParaRPr/>
          </a:p>
        </p:txBody>
      </p:sp>
      <p:pic>
        <p:nvPicPr>
          <p:cNvPr id="429" name="Google Shape;429;p64" descr="B00003CWS3"/>
          <p:cNvPicPr preferRelativeResize="0"/>
          <p:nvPr/>
        </p:nvPicPr>
        <p:blipFill rotWithShape="1">
          <a:blip r:embed="rId3">
            <a:alphaModFix/>
          </a:blip>
          <a:srcRect/>
          <a:stretch/>
        </p:blipFill>
        <p:spPr>
          <a:xfrm>
            <a:off x="228600" y="1752600"/>
            <a:ext cx="3028950" cy="4524375"/>
          </a:xfrm>
          <a:prstGeom prst="rect">
            <a:avLst/>
          </a:prstGeom>
          <a:noFill/>
          <a:ln>
            <a:noFill/>
          </a:ln>
        </p:spPr>
      </p:pic>
      <p:pic>
        <p:nvPicPr>
          <p:cNvPr id="430" name="Google Shape;430;p64" descr="Movie Poster Image for Schindler's List"/>
          <p:cNvPicPr preferRelativeResize="0"/>
          <p:nvPr/>
        </p:nvPicPr>
        <p:blipFill rotWithShape="1">
          <a:blip r:embed="rId4">
            <a:alphaModFix/>
          </a:blip>
          <a:srcRect/>
          <a:stretch/>
        </p:blipFill>
        <p:spPr>
          <a:xfrm>
            <a:off x="5867400" y="1752600"/>
            <a:ext cx="3000375" cy="4572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Making It Personal: Film</a:t>
            </a:r>
            <a:endParaRPr/>
          </a:p>
        </p:txBody>
      </p:sp>
      <p:pic>
        <p:nvPicPr>
          <p:cNvPr id="436" name="Google Shape;436;p65" descr="104923"/>
          <p:cNvPicPr preferRelativeResize="0"/>
          <p:nvPr/>
        </p:nvPicPr>
        <p:blipFill rotWithShape="1">
          <a:blip r:embed="rId3">
            <a:alphaModFix/>
          </a:blip>
          <a:srcRect/>
          <a:stretch/>
        </p:blipFill>
        <p:spPr>
          <a:xfrm>
            <a:off x="4953000" y="1752600"/>
            <a:ext cx="3221037" cy="4724400"/>
          </a:xfrm>
          <a:prstGeom prst="rect">
            <a:avLst/>
          </a:prstGeom>
          <a:noFill/>
          <a:ln>
            <a:noFill/>
          </a:ln>
        </p:spPr>
      </p:pic>
      <p:pic>
        <p:nvPicPr>
          <p:cNvPr id="437" name="Google Shape;437;p65"/>
          <p:cNvPicPr preferRelativeResize="0"/>
          <p:nvPr/>
        </p:nvPicPr>
        <p:blipFill>
          <a:blip r:embed="rId4">
            <a:alphaModFix/>
          </a:blip>
          <a:stretch>
            <a:fillRect/>
          </a:stretch>
        </p:blipFill>
        <p:spPr>
          <a:xfrm>
            <a:off x="582800" y="1714500"/>
            <a:ext cx="3200400" cy="4800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Student comments about films</a:t>
            </a:r>
            <a:endParaRPr/>
          </a:p>
        </p:txBody>
      </p:sp>
      <p:sp>
        <p:nvSpPr>
          <p:cNvPr id="443" name="Google Shape;443;p66"/>
          <p:cNvSpPr txBox="1">
            <a:spLocks noGrp="1"/>
          </p:cNvSpPr>
          <p:nvPr>
            <p:ph type="body" idx="1"/>
          </p:nvPr>
        </p:nvSpPr>
        <p:spPr>
          <a:xfrm>
            <a:off x="685800" y="1600200"/>
            <a:ext cx="7772400" cy="50292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200"/>
              <a:buFont typeface="Times New Roman"/>
              <a:buNone/>
            </a:pPr>
            <a:r>
              <a:rPr lang="en-US" sz="2200" b="0" i="0" u="none">
                <a:solidFill>
                  <a:schemeClr val="dk1"/>
                </a:solidFill>
                <a:latin typeface="Times New Roman"/>
                <a:ea typeface="Times New Roman"/>
                <a:cs typeface="Times New Roman"/>
                <a:sym typeface="Times New Roman"/>
              </a:rPr>
              <a:t>“Watching ‘Hanna’s War’ was really neat.  She was a brave woman.”</a:t>
            </a:r>
            <a:endParaRPr/>
          </a:p>
          <a:p>
            <a:pPr marL="342900" lvl="0" indent="-342900" algn="l" rtl="0">
              <a:lnSpc>
                <a:spcPct val="80000"/>
              </a:lnSpc>
              <a:spcBef>
                <a:spcPts val="440"/>
              </a:spcBef>
              <a:spcAft>
                <a:spcPts val="0"/>
              </a:spcAft>
              <a:buClr>
                <a:schemeClr val="dk1"/>
              </a:buClr>
              <a:buSzPts val="2200"/>
              <a:buFont typeface="Times New Roman"/>
              <a:buNone/>
            </a:pPr>
            <a:endParaRPr sz="2200" b="0" i="0" u="none">
              <a:solidFill>
                <a:schemeClr val="dk1"/>
              </a:solidFill>
              <a:latin typeface="Times New Roman"/>
              <a:ea typeface="Times New Roman"/>
              <a:cs typeface="Times New Roman"/>
              <a:sym typeface="Times New Roman"/>
            </a:endParaRPr>
          </a:p>
          <a:p>
            <a:pPr marL="342900" lvl="0" indent="-342900" algn="l" rtl="0">
              <a:lnSpc>
                <a:spcPct val="80000"/>
              </a:lnSpc>
              <a:spcBef>
                <a:spcPts val="440"/>
              </a:spcBef>
              <a:spcAft>
                <a:spcPts val="0"/>
              </a:spcAft>
              <a:buClr>
                <a:schemeClr val="dk1"/>
              </a:buClr>
              <a:buSzPts val="2200"/>
              <a:buFont typeface="Times New Roman"/>
              <a:buNone/>
            </a:pPr>
            <a:r>
              <a:rPr lang="en-US" sz="2200" b="0" i="0" u="none">
                <a:solidFill>
                  <a:schemeClr val="dk1"/>
                </a:solidFill>
                <a:latin typeface="Times New Roman"/>
                <a:ea typeface="Times New Roman"/>
                <a:cs typeface="Times New Roman"/>
                <a:sym typeface="Times New Roman"/>
              </a:rPr>
              <a:t>“I’ll never forget watching ‘Schindler’s List’ in your room with all those people.  We were so quiet. I’m glad you discussed parts of it with us.  I rented it and made my mom watch it with me.”</a:t>
            </a:r>
            <a:endParaRPr/>
          </a:p>
          <a:p>
            <a:pPr marL="342900" lvl="0" indent="-342900" algn="l" rtl="0">
              <a:lnSpc>
                <a:spcPct val="80000"/>
              </a:lnSpc>
              <a:spcBef>
                <a:spcPts val="440"/>
              </a:spcBef>
              <a:spcAft>
                <a:spcPts val="0"/>
              </a:spcAft>
              <a:buClr>
                <a:schemeClr val="dk1"/>
              </a:buClr>
              <a:buSzPts val="2200"/>
              <a:buFont typeface="Times New Roman"/>
              <a:buNone/>
            </a:pPr>
            <a:endParaRPr sz="2200" b="0" i="0" u="none">
              <a:solidFill>
                <a:schemeClr val="dk1"/>
              </a:solidFill>
              <a:latin typeface="Times New Roman"/>
              <a:ea typeface="Times New Roman"/>
              <a:cs typeface="Times New Roman"/>
              <a:sym typeface="Times New Roman"/>
            </a:endParaRPr>
          </a:p>
          <a:p>
            <a:pPr marL="342900" lvl="0" indent="-342900" algn="l" rtl="0">
              <a:lnSpc>
                <a:spcPct val="80000"/>
              </a:lnSpc>
              <a:spcBef>
                <a:spcPts val="440"/>
              </a:spcBef>
              <a:spcAft>
                <a:spcPts val="0"/>
              </a:spcAft>
              <a:buClr>
                <a:schemeClr val="dk1"/>
              </a:buClr>
              <a:buSzPts val="2200"/>
              <a:buFont typeface="Times New Roman"/>
              <a:buNone/>
            </a:pPr>
            <a:r>
              <a:rPr lang="en-US" sz="2200" b="0" i="0" u="none">
                <a:solidFill>
                  <a:schemeClr val="dk1"/>
                </a:solidFill>
                <a:latin typeface="Times New Roman"/>
                <a:ea typeface="Times New Roman"/>
                <a:cs typeface="Times New Roman"/>
                <a:sym typeface="Times New Roman"/>
              </a:rPr>
              <a:t>“That movie about Simon W. was pretty good. I liked how it showed what happened after the war.  It made me mad though. How could they find that guy not guilty?</a:t>
            </a:r>
            <a:endParaRPr/>
          </a:p>
          <a:p>
            <a:pPr marL="342900" lvl="0" indent="-342900" algn="l" rtl="0">
              <a:lnSpc>
                <a:spcPct val="80000"/>
              </a:lnSpc>
              <a:spcBef>
                <a:spcPts val="440"/>
              </a:spcBef>
              <a:spcAft>
                <a:spcPts val="0"/>
              </a:spcAft>
              <a:buClr>
                <a:schemeClr val="dk1"/>
              </a:buClr>
              <a:buSzPts val="2200"/>
              <a:buFont typeface="Times New Roman"/>
              <a:buNone/>
            </a:pPr>
            <a:endParaRPr sz="2200" b="0" i="0" u="none">
              <a:solidFill>
                <a:schemeClr val="dk1"/>
              </a:solidFill>
              <a:latin typeface="Times New Roman"/>
              <a:ea typeface="Times New Roman"/>
              <a:cs typeface="Times New Roman"/>
              <a:sym typeface="Times New Roman"/>
            </a:endParaRPr>
          </a:p>
          <a:p>
            <a:pPr marL="342900" lvl="0" indent="-342900" algn="l" rtl="0">
              <a:lnSpc>
                <a:spcPct val="80000"/>
              </a:lnSpc>
              <a:spcBef>
                <a:spcPts val="440"/>
              </a:spcBef>
              <a:spcAft>
                <a:spcPts val="0"/>
              </a:spcAft>
              <a:buClr>
                <a:schemeClr val="dk1"/>
              </a:buClr>
              <a:buSzPts val="2200"/>
              <a:buFont typeface="Times New Roman"/>
              <a:buNone/>
            </a:pPr>
            <a:r>
              <a:rPr lang="en-US" sz="2200" b="0" i="0" u="none">
                <a:solidFill>
                  <a:schemeClr val="dk1"/>
                </a:solidFill>
                <a:latin typeface="Times New Roman"/>
                <a:ea typeface="Times New Roman"/>
                <a:cs typeface="Times New Roman"/>
                <a:sym typeface="Times New Roman"/>
              </a:rPr>
              <a:t>“The movie about the kids and the nuns was one of the best things we watched.  That one girl was really mean at the beginning but was nicer at the end when she understood.  I thought it was funny when Louie explained to the Nazi guy where the Jews were.</a:t>
            </a:r>
            <a:endParaRPr/>
          </a:p>
          <a:p>
            <a:pPr marL="342900" lvl="0" indent="-203200" algn="l" rtl="0">
              <a:spcBef>
                <a:spcPts val="440"/>
              </a:spcBef>
              <a:spcAft>
                <a:spcPts val="0"/>
              </a:spcAft>
              <a:buClr>
                <a:schemeClr val="dk1"/>
              </a:buClr>
              <a:buSzPts val="2200"/>
              <a:buFont typeface="Times New Roman"/>
              <a:buNone/>
            </a:pPr>
            <a:endParaRPr sz="2200" b="0" i="0" u="none">
              <a:solidFill>
                <a:schemeClr val="dk1"/>
              </a:solidFill>
              <a:latin typeface="Times New Roman"/>
              <a:ea typeface="Times New Roman"/>
              <a:cs typeface="Times New Roman"/>
              <a:sym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Specific Curricular Ideas</a:t>
            </a:r>
            <a:endParaRPr/>
          </a:p>
        </p:txBody>
      </p:sp>
      <p:sp>
        <p:nvSpPr>
          <p:cNvPr id="449" name="Google Shape;449;p67"/>
          <p:cNvSpPr txBox="1">
            <a:spLocks noGrp="1"/>
          </p:cNvSpPr>
          <p:nvPr>
            <p:ph type="body" idx="1"/>
          </p:nvPr>
        </p:nvSpPr>
        <p:spPr>
          <a:xfrm>
            <a:off x="685800" y="1524000"/>
            <a:ext cx="7772400" cy="495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None/>
            </a:pPr>
            <a:r>
              <a:rPr lang="en-US" sz="2800" b="0" i="0" u="none">
                <a:solidFill>
                  <a:schemeClr val="dk1"/>
                </a:solidFill>
                <a:latin typeface="Times New Roman"/>
                <a:ea typeface="Times New Roman"/>
                <a:cs typeface="Times New Roman"/>
                <a:sym typeface="Times New Roman"/>
              </a:rPr>
              <a:t>Poetry Writing </a:t>
            </a:r>
            <a:endParaRPr/>
          </a:p>
          <a:p>
            <a:pPr marL="742950" lvl="1" indent="-285750" algn="l" rtl="0">
              <a:lnSpc>
                <a:spcPct val="10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“A Picture is Worth a Thousand Words” </a:t>
            </a:r>
            <a:endParaRPr/>
          </a:p>
          <a:p>
            <a:pPr marL="1143000" lvl="2" indent="-228600" algn="l" rtl="0">
              <a:lnSpc>
                <a:spcPct val="90000"/>
              </a:lnSpc>
              <a:spcBef>
                <a:spcPts val="48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USHMM: Photo Archives</a:t>
            </a:r>
            <a:endParaRPr/>
          </a:p>
          <a:p>
            <a:pPr marL="0" lvl="0" indent="0" algn="l" rtl="0">
              <a:lnSpc>
                <a:spcPct val="90000"/>
              </a:lnSpc>
              <a:spcBef>
                <a:spcPts val="480"/>
              </a:spcBef>
              <a:spcAft>
                <a:spcPts val="0"/>
              </a:spcAft>
              <a:buNone/>
            </a:pPr>
            <a:endParaRPr sz="2400" b="0" i="0" u="none">
              <a:solidFill>
                <a:schemeClr val="dk1"/>
              </a:solidFill>
              <a:latin typeface="Times New Roman"/>
              <a:ea typeface="Times New Roman"/>
              <a:cs typeface="Times New Roman"/>
              <a:sym typeface="Times New Roman"/>
            </a:endParaRPr>
          </a:p>
          <a:p>
            <a:pPr marL="742950" lvl="1" indent="-323850" algn="l" rtl="0">
              <a:lnSpc>
                <a:spcPct val="90000"/>
              </a:lnSpc>
              <a:spcBef>
                <a:spcPts val="480"/>
              </a:spcBef>
              <a:spcAft>
                <a:spcPts val="0"/>
              </a:spcAft>
              <a:buSzPts val="2400"/>
              <a:buChar char="–"/>
            </a:pPr>
            <a:r>
              <a:rPr lang="en-US" sz="2400"/>
              <a:t>Go to document</a:t>
            </a:r>
            <a:endParaRPr sz="2400"/>
          </a:p>
          <a:p>
            <a:pPr marL="342900" lvl="0" indent="-190500" algn="l" rtl="0">
              <a:spcBef>
                <a:spcPts val="480"/>
              </a:spcBef>
              <a:spcAft>
                <a:spcPts val="0"/>
              </a:spcAft>
              <a:buClr>
                <a:schemeClr val="dk1"/>
              </a:buClr>
              <a:buSzPts val="2400"/>
              <a:buFont typeface="Times New Roman"/>
              <a:buNone/>
            </a:pPr>
            <a:endParaRPr sz="2400" b="0" i="0" u="none">
              <a:solidFill>
                <a:schemeClr val="dk1"/>
              </a:solidFill>
              <a:latin typeface="Times New Roman"/>
              <a:ea typeface="Times New Roman"/>
              <a:cs typeface="Times New Roman"/>
              <a:sym typeface="Times New Roman"/>
            </a:endParaRPr>
          </a:p>
        </p:txBody>
      </p:sp>
      <p:pic>
        <p:nvPicPr>
          <p:cNvPr id="450" name="Google Shape;450;p67" descr="03261"/>
          <p:cNvPicPr preferRelativeResize="0"/>
          <p:nvPr/>
        </p:nvPicPr>
        <p:blipFill rotWithShape="1">
          <a:blip r:embed="rId3">
            <a:alphaModFix/>
          </a:blip>
          <a:srcRect/>
          <a:stretch/>
        </p:blipFill>
        <p:spPr>
          <a:xfrm>
            <a:off x="6629400" y="2590800"/>
            <a:ext cx="2124075" cy="35242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8"/>
          <p:cNvSpPr txBox="1">
            <a:spLocks noGrp="1"/>
          </p:cNvSpPr>
          <p:nvPr>
            <p:ph type="title"/>
          </p:nvPr>
        </p:nvSpPr>
        <p:spPr>
          <a:xfrm>
            <a:off x="685800" y="265275"/>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Specific Curricular Ideas</a:t>
            </a:r>
            <a:endParaRPr/>
          </a:p>
        </p:txBody>
      </p:sp>
      <p:sp>
        <p:nvSpPr>
          <p:cNvPr id="456" name="Google Shape;456;p68"/>
          <p:cNvSpPr txBox="1">
            <a:spLocks noGrp="1"/>
          </p:cNvSpPr>
          <p:nvPr>
            <p:ph type="body" idx="1"/>
          </p:nvPr>
        </p:nvSpPr>
        <p:spPr>
          <a:xfrm>
            <a:off x="647525" y="1214750"/>
            <a:ext cx="7772400" cy="456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Poetry Writing</a:t>
            </a:r>
            <a:endParaRPr sz="2400"/>
          </a:p>
          <a:p>
            <a:pPr marL="0" marR="0" lvl="0" indent="457200" algn="l" rtl="0">
              <a:lnSpc>
                <a:spcPct val="100000"/>
              </a:lnSpc>
              <a:spcBef>
                <a:spcPts val="0"/>
              </a:spcBef>
              <a:spcAft>
                <a:spcPts val="0"/>
              </a:spcAft>
              <a:buNone/>
            </a:pPr>
            <a:r>
              <a:rPr lang="en-US" sz="2400" b="0" i="0" u="none" strike="noStrike" cap="none">
                <a:solidFill>
                  <a:schemeClr val="dk1"/>
                </a:solidFill>
                <a:latin typeface="Times New Roman"/>
                <a:ea typeface="Times New Roman"/>
                <a:cs typeface="Times New Roman"/>
                <a:sym typeface="Times New Roman"/>
              </a:rPr>
              <a:t>“Tell Them We  Remember”</a:t>
            </a:r>
            <a:endParaRPr/>
          </a:p>
          <a:p>
            <a:pPr marL="1143000" marR="0" lvl="2" indent="-228600" algn="l" rtl="0">
              <a:lnSpc>
                <a:spcPct val="90000"/>
              </a:lnSpc>
              <a:spcBef>
                <a:spcPts val="48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USHMM: 597 ID Cards</a:t>
            </a:r>
            <a:endParaRPr/>
          </a:p>
          <a:p>
            <a:pPr marL="0" marR="0" lvl="0" indent="0" algn="l" rtl="0">
              <a:lnSpc>
                <a:spcPct val="90000"/>
              </a:lnSpc>
              <a:spcBef>
                <a:spcPts val="480"/>
              </a:spcBef>
              <a:spcAft>
                <a:spcPts val="0"/>
              </a:spcAft>
              <a:buNone/>
            </a:pPr>
            <a:endParaRPr sz="2400" b="0" i="0" u="none" strike="noStrike" cap="none">
              <a:solidFill>
                <a:schemeClr val="dk1"/>
              </a:solidFill>
              <a:latin typeface="Times New Roman"/>
              <a:ea typeface="Times New Roman"/>
              <a:cs typeface="Times New Roman"/>
              <a:sym typeface="Times New Roman"/>
            </a:endParaRPr>
          </a:p>
          <a:p>
            <a:pPr marL="1600200" marR="0" lvl="3" indent="-228600" algn="l" rtl="0">
              <a:lnSpc>
                <a:spcPct val="90000"/>
              </a:lnSpc>
              <a:spcBef>
                <a:spcPts val="480"/>
              </a:spcBef>
              <a:spcAft>
                <a:spcPts val="0"/>
              </a:spcAft>
              <a:buSzPts val="2400"/>
              <a:buChar char="–"/>
            </a:pPr>
            <a:r>
              <a:rPr lang="en-US" sz="2400"/>
              <a:t>Go to document</a:t>
            </a:r>
            <a:endParaRPr sz="2400"/>
          </a:p>
          <a:p>
            <a:pPr marL="742950" marR="0" lvl="1" indent="-133350" algn="l" rtl="0">
              <a:lnSpc>
                <a:spcPct val="100000"/>
              </a:lnSpc>
              <a:spcBef>
                <a:spcPts val="480"/>
              </a:spcBef>
              <a:spcAft>
                <a:spcPts val="0"/>
              </a:spcAft>
              <a:buClr>
                <a:schemeClr val="dk1"/>
              </a:buClr>
              <a:buSzPts val="2400"/>
              <a:buFont typeface="Times New Roman"/>
              <a:buNone/>
            </a:pPr>
            <a:endParaRPr sz="2400" b="0" i="0" u="none" strike="noStrike" cap="none">
              <a:solidFill>
                <a:schemeClr val="dk1"/>
              </a:solidFill>
              <a:latin typeface="Times New Roman"/>
              <a:ea typeface="Times New Roman"/>
              <a:cs typeface="Times New Roman"/>
              <a:sym typeface="Times New Roman"/>
            </a:endParaRPr>
          </a:p>
          <a:p>
            <a:pPr marL="342900" marR="0" lvl="0" indent="-190500" algn="l" rtl="0">
              <a:spcBef>
                <a:spcPts val="480"/>
              </a:spcBef>
              <a:spcAft>
                <a:spcPts val="0"/>
              </a:spcAft>
              <a:buClr>
                <a:schemeClr val="dk1"/>
              </a:buClr>
              <a:buSzPts val="2400"/>
              <a:buFont typeface="Times New Roman"/>
              <a:buNone/>
            </a:pPr>
            <a:endParaRPr sz="2400" b="0" i="0" u="none" strike="noStrike" cap="none">
              <a:solidFill>
                <a:schemeClr val="dk1"/>
              </a:solidFill>
              <a:latin typeface="Times New Roman"/>
              <a:ea typeface="Times New Roman"/>
              <a:cs typeface="Times New Roman"/>
              <a:sym typeface="Times New Roman"/>
            </a:endParaRPr>
          </a:p>
        </p:txBody>
      </p:sp>
      <p:pic>
        <p:nvPicPr>
          <p:cNvPr id="457" name="Google Shape;457;p68" descr="43992"/>
          <p:cNvPicPr preferRelativeResize="0"/>
          <p:nvPr/>
        </p:nvPicPr>
        <p:blipFill rotWithShape="1">
          <a:blip r:embed="rId3">
            <a:alphaModFix/>
          </a:blip>
          <a:srcRect/>
          <a:stretch/>
        </p:blipFill>
        <p:spPr>
          <a:xfrm>
            <a:off x="228600" y="4114800"/>
            <a:ext cx="1331912" cy="2438400"/>
          </a:xfrm>
          <a:prstGeom prst="rect">
            <a:avLst/>
          </a:prstGeom>
          <a:noFill/>
          <a:ln>
            <a:noFill/>
          </a:ln>
        </p:spPr>
      </p:pic>
      <p:pic>
        <p:nvPicPr>
          <p:cNvPr id="458" name="Google Shape;458;p68" descr="97811"/>
          <p:cNvPicPr preferRelativeResize="0"/>
          <p:nvPr/>
        </p:nvPicPr>
        <p:blipFill rotWithShape="1">
          <a:blip r:embed="rId4">
            <a:alphaModFix/>
          </a:blip>
          <a:srcRect/>
          <a:stretch/>
        </p:blipFill>
        <p:spPr>
          <a:xfrm>
            <a:off x="5562600" y="4267200"/>
            <a:ext cx="3581400" cy="2228850"/>
          </a:xfrm>
          <a:prstGeom prst="rect">
            <a:avLst/>
          </a:prstGeom>
          <a:noFill/>
          <a:ln>
            <a:noFill/>
          </a:ln>
        </p:spPr>
      </p:pic>
      <p:pic>
        <p:nvPicPr>
          <p:cNvPr id="459" name="Google Shape;459;p68" descr="38536"/>
          <p:cNvPicPr preferRelativeResize="0"/>
          <p:nvPr/>
        </p:nvPicPr>
        <p:blipFill rotWithShape="1">
          <a:blip r:embed="rId5">
            <a:alphaModFix/>
          </a:blip>
          <a:srcRect/>
          <a:stretch/>
        </p:blipFill>
        <p:spPr>
          <a:xfrm>
            <a:off x="1828800" y="4114800"/>
            <a:ext cx="3478212" cy="242728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9"/>
          <p:cNvSpPr txBox="1">
            <a:spLocks noGrp="1"/>
          </p:cNvSpPr>
          <p:nvPr>
            <p:ph type="title"/>
          </p:nvPr>
        </p:nvSpPr>
        <p:spPr>
          <a:xfrm>
            <a:off x="685800" y="265275"/>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Specific Curricular Ideas</a:t>
            </a:r>
            <a:endParaRPr/>
          </a:p>
        </p:txBody>
      </p:sp>
      <p:sp>
        <p:nvSpPr>
          <p:cNvPr id="465" name="Google Shape;465;p69"/>
          <p:cNvSpPr txBox="1">
            <a:spLocks noGrp="1"/>
          </p:cNvSpPr>
          <p:nvPr>
            <p:ph type="body" idx="1"/>
          </p:nvPr>
        </p:nvSpPr>
        <p:spPr>
          <a:xfrm>
            <a:off x="1371600" y="1214750"/>
            <a:ext cx="7772400" cy="456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Poetry Writing</a:t>
            </a:r>
            <a:endParaRPr sz="2400"/>
          </a:p>
          <a:p>
            <a:pPr marL="1600200" marR="0" lvl="3" indent="-228600" algn="l" rtl="0">
              <a:lnSpc>
                <a:spcPct val="90000"/>
              </a:lnSpc>
              <a:spcBef>
                <a:spcPts val="480"/>
              </a:spcBef>
              <a:spcAft>
                <a:spcPts val="0"/>
              </a:spcAft>
              <a:buSzPts val="2400"/>
              <a:buChar char="–"/>
            </a:pPr>
            <a:r>
              <a:rPr lang="en-US" sz="2400"/>
              <a:t>“Blackout Poetry” with </a:t>
            </a:r>
            <a:r>
              <a:rPr lang="en-US" sz="2400" i="1"/>
              <a:t>Night</a:t>
            </a:r>
            <a:endParaRPr sz="2400" i="1"/>
          </a:p>
          <a:p>
            <a:pPr marL="1600200" marR="0" lvl="3" indent="-228600" algn="l" rtl="0">
              <a:lnSpc>
                <a:spcPct val="90000"/>
              </a:lnSpc>
              <a:spcBef>
                <a:spcPts val="480"/>
              </a:spcBef>
              <a:spcAft>
                <a:spcPts val="0"/>
              </a:spcAft>
              <a:buSzPts val="2400"/>
              <a:buChar char="–"/>
            </a:pPr>
            <a:r>
              <a:rPr lang="en-US" sz="2400"/>
              <a:t>Go to Assignment</a:t>
            </a:r>
            <a:endParaRPr sz="2400"/>
          </a:p>
          <a:p>
            <a:pPr marL="1600200" marR="0" lvl="0" indent="0" algn="l" rtl="0">
              <a:lnSpc>
                <a:spcPct val="90000"/>
              </a:lnSpc>
              <a:spcBef>
                <a:spcPts val="480"/>
              </a:spcBef>
              <a:spcAft>
                <a:spcPts val="0"/>
              </a:spcAft>
              <a:buNone/>
            </a:pPr>
            <a:endParaRPr sz="2400"/>
          </a:p>
          <a:p>
            <a:pPr marL="742950" marR="0" lvl="1" indent="-133350" algn="l" rtl="0">
              <a:lnSpc>
                <a:spcPct val="100000"/>
              </a:lnSpc>
              <a:spcBef>
                <a:spcPts val="480"/>
              </a:spcBef>
              <a:spcAft>
                <a:spcPts val="0"/>
              </a:spcAft>
              <a:buClr>
                <a:schemeClr val="dk1"/>
              </a:buClr>
              <a:buSzPts val="2400"/>
              <a:buFont typeface="Times New Roman"/>
              <a:buNone/>
            </a:pPr>
            <a:endParaRPr sz="2400" b="0" i="0" u="none" strike="noStrike" cap="none">
              <a:solidFill>
                <a:schemeClr val="dk1"/>
              </a:solidFill>
              <a:latin typeface="Times New Roman"/>
              <a:ea typeface="Times New Roman"/>
              <a:cs typeface="Times New Roman"/>
              <a:sym typeface="Times New Roman"/>
            </a:endParaRPr>
          </a:p>
          <a:p>
            <a:pPr marL="342900" marR="0" lvl="0" indent="-190500" algn="l" rtl="0">
              <a:spcBef>
                <a:spcPts val="480"/>
              </a:spcBef>
              <a:spcAft>
                <a:spcPts val="0"/>
              </a:spcAft>
              <a:buClr>
                <a:schemeClr val="dk1"/>
              </a:buClr>
              <a:buSzPts val="2400"/>
              <a:buFont typeface="Times New Roman"/>
              <a:buNone/>
            </a:pPr>
            <a:endParaRPr sz="2400" b="0" i="0" u="none" strike="noStrike" cap="none">
              <a:solidFill>
                <a:schemeClr val="dk1"/>
              </a:solidFill>
              <a:latin typeface="Times New Roman"/>
              <a:ea typeface="Times New Roman"/>
              <a:cs typeface="Times New Roman"/>
              <a:sym typeface="Times New Roman"/>
            </a:endParaRPr>
          </a:p>
        </p:txBody>
      </p:sp>
      <p:sp>
        <p:nvSpPr>
          <p:cNvPr id="466" name="Google Shape;466;p69"/>
          <p:cNvSpPr txBox="1"/>
          <p:nvPr/>
        </p:nvSpPr>
        <p:spPr>
          <a:xfrm>
            <a:off x="225075" y="2603600"/>
            <a:ext cx="8607000" cy="3767700"/>
          </a:xfrm>
          <a:prstGeom prst="rect">
            <a:avLst/>
          </a:prstGeom>
          <a:noFill/>
          <a:ln>
            <a:noFill/>
          </a:ln>
        </p:spPr>
        <p:txBody>
          <a:bodyPr spcFirstLastPara="1" wrap="square" lIns="91425" tIns="91425" rIns="91425" bIns="91425" anchor="t" anchorCtr="0">
            <a:noAutofit/>
          </a:bodyPr>
          <a:lstStyle/>
          <a:p>
            <a:pPr marL="0" lvl="0" indent="457200" algn="l" rtl="0">
              <a:lnSpc>
                <a:spcPct val="200000"/>
              </a:lnSpc>
              <a:spcBef>
                <a:spcPts val="0"/>
              </a:spcBef>
              <a:spcAft>
                <a:spcPts val="0"/>
              </a:spcAft>
              <a:buClr>
                <a:schemeClr val="dk1"/>
              </a:buClr>
              <a:buSzPts val="1100"/>
              <a:buFont typeface="Arial"/>
              <a:buNone/>
            </a:pPr>
            <a:r>
              <a:rPr lang="en-US" sz="1200">
                <a:solidFill>
                  <a:schemeClr val="dk1"/>
                </a:solidFill>
                <a:latin typeface="Cambria"/>
                <a:ea typeface="Cambria"/>
                <a:cs typeface="Cambria"/>
                <a:sym typeface="Cambria"/>
              </a:rPr>
              <a:t>It had to be</a:t>
            </a:r>
            <a:r>
              <a:rPr lang="en-US" sz="1200">
                <a:solidFill>
                  <a:schemeClr val="dk1"/>
                </a:solidFill>
                <a:highlight>
                  <a:srgbClr val="FFFF00"/>
                </a:highlight>
                <a:latin typeface="Cambria"/>
                <a:ea typeface="Cambria"/>
                <a:cs typeface="Cambria"/>
                <a:sym typeface="Cambria"/>
              </a:rPr>
              <a:t> Juliek</a:t>
            </a:r>
            <a:r>
              <a:rPr lang="en-US" sz="1200">
                <a:solidFill>
                  <a:schemeClr val="dk1"/>
                </a:solidFill>
                <a:latin typeface="Cambria"/>
                <a:ea typeface="Cambria"/>
                <a:cs typeface="Cambria"/>
                <a:sym typeface="Cambria"/>
              </a:rPr>
              <a:t>.</a:t>
            </a:r>
            <a:endParaRPr sz="1200">
              <a:solidFill>
                <a:schemeClr val="dk1"/>
              </a:solidFill>
              <a:latin typeface="Cambria"/>
              <a:ea typeface="Cambria"/>
              <a:cs typeface="Cambria"/>
              <a:sym typeface="Cambria"/>
            </a:endParaRPr>
          </a:p>
          <a:p>
            <a:pPr marL="0" lvl="0" indent="457200" algn="l" rtl="0">
              <a:lnSpc>
                <a:spcPct val="200000"/>
              </a:lnSpc>
              <a:spcBef>
                <a:spcPts val="0"/>
              </a:spcBef>
              <a:spcAft>
                <a:spcPts val="0"/>
              </a:spcAft>
              <a:buClr>
                <a:schemeClr val="dk1"/>
              </a:buClr>
              <a:buSzPts val="1100"/>
              <a:buFont typeface="Arial"/>
              <a:buNone/>
            </a:pPr>
            <a:r>
              <a:rPr lang="en-US" sz="1200">
                <a:solidFill>
                  <a:schemeClr val="dk1"/>
                </a:solidFill>
                <a:latin typeface="Cambria"/>
                <a:ea typeface="Cambria"/>
                <a:cs typeface="Cambria"/>
                <a:sym typeface="Cambria"/>
              </a:rPr>
              <a:t>He was</a:t>
            </a:r>
            <a:r>
              <a:rPr lang="en-US" sz="1200">
                <a:solidFill>
                  <a:schemeClr val="dk1"/>
                </a:solidFill>
                <a:highlight>
                  <a:srgbClr val="FFFF00"/>
                </a:highlight>
                <a:latin typeface="Cambria"/>
                <a:ea typeface="Cambria"/>
                <a:cs typeface="Cambria"/>
                <a:sym typeface="Cambria"/>
              </a:rPr>
              <a:t> playing</a:t>
            </a:r>
            <a:r>
              <a:rPr lang="en-US" sz="1200">
                <a:solidFill>
                  <a:schemeClr val="dk1"/>
                </a:solidFill>
                <a:latin typeface="Cambria"/>
                <a:ea typeface="Cambria"/>
                <a:cs typeface="Cambria"/>
                <a:sym typeface="Cambria"/>
              </a:rPr>
              <a:t> a fragment of a </a:t>
            </a:r>
            <a:r>
              <a:rPr lang="en-US" sz="1200">
                <a:solidFill>
                  <a:schemeClr val="dk1"/>
                </a:solidFill>
                <a:highlight>
                  <a:srgbClr val="FFFF00"/>
                </a:highlight>
                <a:latin typeface="Cambria"/>
                <a:ea typeface="Cambria"/>
                <a:cs typeface="Cambria"/>
                <a:sym typeface="Cambria"/>
              </a:rPr>
              <a:t>Beethoven concerto</a:t>
            </a:r>
            <a:r>
              <a:rPr lang="en-US" sz="1200">
                <a:solidFill>
                  <a:schemeClr val="dk1"/>
                </a:solidFill>
                <a:latin typeface="Cambria"/>
                <a:ea typeface="Cambria"/>
                <a:cs typeface="Cambria"/>
                <a:sym typeface="Cambria"/>
              </a:rPr>
              <a:t>. Never before had I heard such </a:t>
            </a:r>
            <a:r>
              <a:rPr lang="en-US" sz="1200">
                <a:solidFill>
                  <a:schemeClr val="dk1"/>
                </a:solidFill>
                <a:highlight>
                  <a:srgbClr val="FFFF00"/>
                </a:highlight>
                <a:latin typeface="Cambria"/>
                <a:ea typeface="Cambria"/>
                <a:cs typeface="Cambria"/>
                <a:sym typeface="Cambria"/>
              </a:rPr>
              <a:t>a beautiful sound</a:t>
            </a:r>
            <a:r>
              <a:rPr lang="en-US" sz="1200">
                <a:solidFill>
                  <a:schemeClr val="dk1"/>
                </a:solidFill>
                <a:latin typeface="Cambria"/>
                <a:ea typeface="Cambria"/>
                <a:cs typeface="Cambria"/>
                <a:sym typeface="Cambria"/>
              </a:rPr>
              <a:t>. In such silence.</a:t>
            </a:r>
            <a:endParaRPr sz="1200">
              <a:solidFill>
                <a:schemeClr val="dk1"/>
              </a:solidFill>
              <a:latin typeface="Cambria"/>
              <a:ea typeface="Cambria"/>
              <a:cs typeface="Cambria"/>
              <a:sym typeface="Cambria"/>
            </a:endParaRPr>
          </a:p>
          <a:p>
            <a:pPr marL="0" lvl="0" indent="457200" algn="l" rtl="0">
              <a:lnSpc>
                <a:spcPct val="200000"/>
              </a:lnSpc>
              <a:spcBef>
                <a:spcPts val="0"/>
              </a:spcBef>
              <a:spcAft>
                <a:spcPts val="0"/>
              </a:spcAft>
              <a:buClr>
                <a:schemeClr val="dk1"/>
              </a:buClr>
              <a:buSzPts val="1100"/>
              <a:buFont typeface="Arial"/>
              <a:buNone/>
            </a:pPr>
            <a:r>
              <a:rPr lang="en-US" sz="1200">
                <a:solidFill>
                  <a:schemeClr val="dk1"/>
                </a:solidFill>
                <a:latin typeface="Cambria"/>
                <a:ea typeface="Cambria"/>
                <a:cs typeface="Cambria"/>
                <a:sym typeface="Cambria"/>
              </a:rPr>
              <a:t>How had he succeeded in disengaging himself? To slip out from under my body without my feeling it?</a:t>
            </a:r>
            <a:endParaRPr sz="1200">
              <a:solidFill>
                <a:schemeClr val="dk1"/>
              </a:solidFill>
              <a:latin typeface="Cambria"/>
              <a:ea typeface="Cambria"/>
              <a:cs typeface="Cambria"/>
              <a:sym typeface="Cambria"/>
            </a:endParaRPr>
          </a:p>
          <a:p>
            <a:pPr marL="0" lvl="0" indent="457200" algn="l" rtl="0">
              <a:lnSpc>
                <a:spcPct val="200000"/>
              </a:lnSpc>
              <a:spcBef>
                <a:spcPts val="0"/>
              </a:spcBef>
              <a:spcAft>
                <a:spcPts val="0"/>
              </a:spcAft>
              <a:buClr>
                <a:schemeClr val="dk1"/>
              </a:buClr>
              <a:buSzPts val="1100"/>
              <a:buFont typeface="Arial"/>
              <a:buNone/>
            </a:pPr>
            <a:r>
              <a:rPr lang="en-US" sz="1200">
                <a:solidFill>
                  <a:schemeClr val="dk1"/>
                </a:solidFill>
                <a:latin typeface="Cambria"/>
                <a:ea typeface="Cambria"/>
                <a:cs typeface="Cambria"/>
                <a:sym typeface="Cambria"/>
              </a:rPr>
              <a:t>The darkness enveloped us. All I could hear was the violin, and it was as if Juliek's</a:t>
            </a:r>
            <a:r>
              <a:rPr lang="en-US" sz="1200">
                <a:solidFill>
                  <a:schemeClr val="dk1"/>
                </a:solidFill>
                <a:highlight>
                  <a:srgbClr val="FFFF00"/>
                </a:highlight>
                <a:latin typeface="Cambria"/>
                <a:ea typeface="Cambria"/>
                <a:cs typeface="Cambria"/>
                <a:sym typeface="Cambria"/>
              </a:rPr>
              <a:t> soul had become his bow</a:t>
            </a:r>
            <a:r>
              <a:rPr lang="en-US" sz="1200">
                <a:solidFill>
                  <a:schemeClr val="dk1"/>
                </a:solidFill>
                <a:latin typeface="Cambria"/>
                <a:ea typeface="Cambria"/>
                <a:cs typeface="Cambria"/>
                <a:sym typeface="Cambria"/>
              </a:rPr>
              <a:t>. </a:t>
            </a:r>
            <a:r>
              <a:rPr lang="en-US" sz="1200">
                <a:solidFill>
                  <a:schemeClr val="dk1"/>
                </a:solidFill>
                <a:highlight>
                  <a:srgbClr val="FFFF00"/>
                </a:highlight>
                <a:latin typeface="Cambria"/>
                <a:ea typeface="Cambria"/>
                <a:cs typeface="Cambria"/>
                <a:sym typeface="Cambria"/>
              </a:rPr>
              <a:t>He was playing his life</a:t>
            </a:r>
            <a:r>
              <a:rPr lang="en-US" sz="1200">
                <a:solidFill>
                  <a:schemeClr val="dk1"/>
                </a:solidFill>
                <a:latin typeface="Cambria"/>
                <a:ea typeface="Cambria"/>
                <a:cs typeface="Cambria"/>
                <a:sym typeface="Cambria"/>
              </a:rPr>
              <a:t>. His whole being was gliding over the strings. His unfulfilled hopes. His charred past, his extinguished future. He played that which he would never play again.</a:t>
            </a:r>
            <a:endParaRPr sz="1200">
              <a:solidFill>
                <a:schemeClr val="dk1"/>
              </a:solidFill>
              <a:latin typeface="Cambria"/>
              <a:ea typeface="Cambria"/>
              <a:cs typeface="Cambria"/>
              <a:sym typeface="Cambria"/>
            </a:endParaRPr>
          </a:p>
          <a:p>
            <a:pPr marL="0" lvl="0" indent="457200" algn="l" rtl="0">
              <a:lnSpc>
                <a:spcPct val="200000"/>
              </a:lnSpc>
              <a:spcBef>
                <a:spcPts val="0"/>
              </a:spcBef>
              <a:spcAft>
                <a:spcPts val="0"/>
              </a:spcAft>
              <a:buClr>
                <a:schemeClr val="dk1"/>
              </a:buClr>
              <a:buSzPts val="1100"/>
              <a:buFont typeface="Arial"/>
              <a:buNone/>
            </a:pPr>
            <a:r>
              <a:rPr lang="en-US" sz="1200">
                <a:solidFill>
                  <a:schemeClr val="dk1"/>
                </a:solidFill>
                <a:highlight>
                  <a:srgbClr val="FFFF00"/>
                </a:highlight>
                <a:latin typeface="Cambria"/>
                <a:ea typeface="Cambria"/>
                <a:cs typeface="Cambria"/>
                <a:sym typeface="Cambria"/>
              </a:rPr>
              <a:t>I shall never forget Juliek. </a:t>
            </a:r>
            <a:r>
              <a:rPr lang="en-US" sz="1200">
                <a:solidFill>
                  <a:schemeClr val="dk1"/>
                </a:solidFill>
                <a:latin typeface="Cambria"/>
                <a:ea typeface="Cambria"/>
                <a:cs typeface="Cambria"/>
                <a:sym typeface="Cambria"/>
              </a:rPr>
              <a:t>How could I forget this concert given before an audience of the dead and dying? Even today, when I hear that particular piece by Beethoven, my eyes close and out of the darkness emerges the pale and melancholy face of </a:t>
            </a:r>
            <a:r>
              <a:rPr lang="en-US" sz="1200">
                <a:solidFill>
                  <a:schemeClr val="dk1"/>
                </a:solidFill>
                <a:highlight>
                  <a:srgbClr val="FFFF00"/>
                </a:highlight>
                <a:latin typeface="Cambria"/>
                <a:ea typeface="Cambria"/>
                <a:cs typeface="Cambria"/>
                <a:sym typeface="Cambria"/>
              </a:rPr>
              <a:t>my Polish comrade bidding farewell to an audience of dying men</a:t>
            </a:r>
            <a:r>
              <a:rPr lang="en-US" sz="1200">
                <a:solidFill>
                  <a:schemeClr val="dk1"/>
                </a:solidFill>
                <a:latin typeface="Cambria"/>
                <a:ea typeface="Cambria"/>
                <a:cs typeface="Cambria"/>
                <a:sym typeface="Cambria"/>
              </a:rPr>
              <a:t>.</a:t>
            </a:r>
            <a:endParaRPr sz="1200">
              <a:solidFill>
                <a:schemeClr val="dk1"/>
              </a:solidFill>
              <a:latin typeface="Cambria"/>
              <a:ea typeface="Cambria"/>
              <a:cs typeface="Cambria"/>
              <a:sym typeface="Cambria"/>
            </a:endParaRPr>
          </a:p>
          <a:p>
            <a:pPr marL="0" lvl="0" indent="457200" algn="l" rtl="0">
              <a:lnSpc>
                <a:spcPct val="200000"/>
              </a:lnSpc>
              <a:spcBef>
                <a:spcPts val="0"/>
              </a:spcBef>
              <a:spcAft>
                <a:spcPts val="0"/>
              </a:spcAft>
              <a:buClr>
                <a:schemeClr val="dk1"/>
              </a:buClr>
              <a:buSzPts val="1100"/>
              <a:buFont typeface="Arial"/>
              <a:buNone/>
            </a:pPr>
            <a:r>
              <a:rPr lang="en-US" sz="1200">
                <a:solidFill>
                  <a:schemeClr val="dk1"/>
                </a:solidFill>
                <a:latin typeface="Cambria"/>
                <a:ea typeface="Cambria"/>
                <a:cs typeface="Cambria"/>
                <a:sym typeface="Cambria"/>
              </a:rPr>
              <a:t>I don't know how long he played. I was overcome by sleep. </a:t>
            </a:r>
            <a:r>
              <a:rPr lang="en-US" sz="1200">
                <a:solidFill>
                  <a:schemeClr val="dk1"/>
                </a:solidFill>
                <a:highlight>
                  <a:srgbClr val="FFFF00"/>
                </a:highlight>
                <a:latin typeface="Cambria"/>
                <a:ea typeface="Cambria"/>
                <a:cs typeface="Cambria"/>
                <a:sym typeface="Cambria"/>
              </a:rPr>
              <a:t>When I awok</a:t>
            </a:r>
            <a:r>
              <a:rPr lang="en-US" sz="1200">
                <a:solidFill>
                  <a:schemeClr val="dk1"/>
                </a:solidFill>
                <a:latin typeface="Cambria"/>
                <a:ea typeface="Cambria"/>
                <a:cs typeface="Cambria"/>
                <a:sym typeface="Cambria"/>
              </a:rPr>
              <a:t>e at daybreak, </a:t>
            </a:r>
            <a:r>
              <a:rPr lang="en-US" sz="1200">
                <a:solidFill>
                  <a:schemeClr val="dk1"/>
                </a:solidFill>
                <a:highlight>
                  <a:srgbClr val="FFFF00"/>
                </a:highlight>
                <a:latin typeface="Cambria"/>
                <a:ea typeface="Cambria"/>
                <a:cs typeface="Cambria"/>
                <a:sym typeface="Cambria"/>
              </a:rPr>
              <a:t>I saw Juliek </a:t>
            </a:r>
            <a:r>
              <a:rPr lang="en-US" sz="1200">
                <a:solidFill>
                  <a:schemeClr val="dk1"/>
                </a:solidFill>
                <a:latin typeface="Cambria"/>
                <a:ea typeface="Cambria"/>
                <a:cs typeface="Cambria"/>
                <a:sym typeface="Cambria"/>
              </a:rPr>
              <a:t>facing me, hunched over, </a:t>
            </a:r>
            <a:r>
              <a:rPr lang="en-US" sz="1200">
                <a:solidFill>
                  <a:schemeClr val="dk1"/>
                </a:solidFill>
                <a:highlight>
                  <a:srgbClr val="FFFF00"/>
                </a:highlight>
                <a:latin typeface="Cambria"/>
                <a:ea typeface="Cambria"/>
                <a:cs typeface="Cambria"/>
                <a:sym typeface="Cambria"/>
              </a:rPr>
              <a:t>dead</a:t>
            </a:r>
            <a:r>
              <a:rPr lang="en-US" sz="1200">
                <a:solidFill>
                  <a:schemeClr val="dk1"/>
                </a:solidFill>
                <a:latin typeface="Cambria"/>
                <a:ea typeface="Cambria"/>
                <a:cs typeface="Cambria"/>
                <a:sym typeface="Cambria"/>
              </a:rPr>
              <a:t>. </a:t>
            </a:r>
            <a:r>
              <a:rPr lang="en-US" sz="1200">
                <a:solidFill>
                  <a:schemeClr val="dk1"/>
                </a:solidFill>
                <a:highlight>
                  <a:srgbClr val="FFFF00"/>
                </a:highlight>
                <a:latin typeface="Cambria"/>
                <a:ea typeface="Cambria"/>
                <a:cs typeface="Cambria"/>
                <a:sym typeface="Cambria"/>
              </a:rPr>
              <a:t>Next to him</a:t>
            </a:r>
            <a:r>
              <a:rPr lang="en-US" sz="1200">
                <a:solidFill>
                  <a:schemeClr val="dk1"/>
                </a:solidFill>
                <a:latin typeface="Cambria"/>
                <a:ea typeface="Cambria"/>
                <a:cs typeface="Cambria"/>
                <a:sym typeface="Cambria"/>
              </a:rPr>
              <a:t> lay </a:t>
            </a:r>
            <a:r>
              <a:rPr lang="en-US" sz="1200">
                <a:solidFill>
                  <a:schemeClr val="dk1"/>
                </a:solidFill>
                <a:highlight>
                  <a:srgbClr val="FFFF00"/>
                </a:highlight>
                <a:latin typeface="Cambria"/>
                <a:ea typeface="Cambria"/>
                <a:cs typeface="Cambria"/>
                <a:sym typeface="Cambria"/>
              </a:rPr>
              <a:t>his violin</a:t>
            </a:r>
            <a:r>
              <a:rPr lang="en-US" sz="1200">
                <a:solidFill>
                  <a:schemeClr val="dk1"/>
                </a:solidFill>
                <a:latin typeface="Cambria"/>
                <a:ea typeface="Cambria"/>
                <a:cs typeface="Cambria"/>
                <a:sym typeface="Cambria"/>
              </a:rPr>
              <a:t>, trampled, </a:t>
            </a:r>
            <a:r>
              <a:rPr lang="en-US" sz="1200">
                <a:solidFill>
                  <a:schemeClr val="dk1"/>
                </a:solidFill>
                <a:highlight>
                  <a:srgbClr val="FFFF00"/>
                </a:highlight>
                <a:latin typeface="Cambria"/>
                <a:ea typeface="Cambria"/>
                <a:cs typeface="Cambria"/>
                <a:sym typeface="Cambria"/>
              </a:rPr>
              <a:t>an eerily poignant little corpse</a:t>
            </a:r>
            <a:r>
              <a:rPr lang="en-US" sz="1200">
                <a:solidFill>
                  <a:schemeClr val="dk1"/>
                </a:solidFill>
                <a:latin typeface="Cambria"/>
                <a:ea typeface="Cambria"/>
                <a:cs typeface="Cambria"/>
                <a:sym typeface="Cambria"/>
              </a:rPr>
              <a:t>.</a:t>
            </a:r>
            <a:endParaRPr sz="1200">
              <a:solidFill>
                <a:schemeClr val="dk1"/>
              </a:solidFill>
              <a:latin typeface="Cambria"/>
              <a:ea typeface="Cambria"/>
              <a:cs typeface="Cambria"/>
              <a:sym typeface="Cambria"/>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Specific Curricular Ideas</a:t>
            </a:r>
            <a:endParaRPr/>
          </a:p>
        </p:txBody>
      </p:sp>
      <p:sp>
        <p:nvSpPr>
          <p:cNvPr id="472" name="Google Shape;472;p70"/>
          <p:cNvSpPr txBox="1">
            <a:spLocks noGrp="1"/>
          </p:cNvSpPr>
          <p:nvPr>
            <p:ph type="body" idx="1"/>
          </p:nvPr>
        </p:nvSpPr>
        <p:spPr>
          <a:xfrm>
            <a:off x="685800" y="1981200"/>
            <a:ext cx="7772400" cy="4495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“Visualizing People Connected to the Holocaust”</a:t>
            </a:r>
            <a:endParaRPr/>
          </a:p>
          <a:p>
            <a:pPr marL="742950" marR="0" lvl="1" indent="-285750" algn="l" rtl="0">
              <a:lnSpc>
                <a:spcPct val="100000"/>
              </a:lnSpc>
              <a:spcBef>
                <a:spcPts val="48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A Teacher’s Guide to the Holocaust</a:t>
            </a:r>
            <a:endParaRPr/>
          </a:p>
          <a:p>
            <a:pPr marL="742950" marR="0" lvl="1" indent="-28575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	Go to “People” and click on links…</a:t>
            </a:r>
            <a:endParaRPr/>
          </a:p>
          <a:p>
            <a:pPr marL="742950" marR="0" lvl="1" indent="-28575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	Some of the available ones include::</a:t>
            </a:r>
            <a:endParaRPr/>
          </a:p>
          <a:p>
            <a:pPr marL="342900" marR="0" lvl="0" indent="-342900" algn="l" rtl="0">
              <a:lnSpc>
                <a:spcPct val="100000"/>
              </a:lnSpc>
              <a:spcBef>
                <a:spcPts val="48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		Survivors, rescuers, resistors, liberators, and others</a:t>
            </a:r>
            <a:endParaRPr/>
          </a:p>
          <a:p>
            <a:pPr marL="742950" marR="0" lvl="1" indent="-285750" algn="l" rtl="0">
              <a:lnSpc>
                <a:spcPct val="90000"/>
              </a:lnSpc>
              <a:spcBef>
                <a:spcPts val="48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USHMM: Personal Histories</a:t>
            </a:r>
            <a:endParaRPr/>
          </a:p>
          <a:p>
            <a:pPr marL="1143000" marR="0" lvl="2" indent="-228600" algn="l" rtl="0">
              <a:lnSpc>
                <a:spcPct val="90000"/>
              </a:lnSpc>
              <a:spcBef>
                <a:spcPts val="48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History dropdown</a:t>
            </a:r>
            <a:endParaRPr/>
          </a:p>
          <a:p>
            <a:pPr marL="1143000" marR="0" lvl="2" indent="-228600" algn="l" rtl="0">
              <a:lnSpc>
                <a:spcPct val="90000"/>
              </a:lnSpc>
              <a:spcBef>
                <a:spcPts val="48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Select Personal Histories</a:t>
            </a:r>
            <a:endParaRPr/>
          </a:p>
          <a:p>
            <a:pPr marL="1143000" marR="0" lvl="2" indent="-228600" algn="l" rtl="0">
              <a:lnSpc>
                <a:spcPct val="90000"/>
              </a:lnSpc>
              <a:spcBef>
                <a:spcPts val="48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Select area of interest</a:t>
            </a:r>
            <a:endParaRPr/>
          </a:p>
          <a:p>
            <a:pPr marL="342900" marR="0" lvl="0" indent="-190500" algn="l" rtl="0">
              <a:spcBef>
                <a:spcPts val="480"/>
              </a:spcBef>
              <a:spcAft>
                <a:spcPts val="0"/>
              </a:spcAft>
              <a:buClr>
                <a:schemeClr val="dk1"/>
              </a:buClr>
              <a:buSzPts val="2400"/>
              <a:buFont typeface="Times New Roman"/>
              <a:buNone/>
            </a:pPr>
            <a:endParaRPr sz="2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Specific Curricular Ideas</a:t>
            </a:r>
            <a:endParaRPr/>
          </a:p>
        </p:txBody>
      </p:sp>
      <p:sp>
        <p:nvSpPr>
          <p:cNvPr id="478" name="Google Shape;478;p7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“Holocaust Alphabet Book”</a:t>
            </a:r>
            <a:endParaRPr/>
          </a:p>
          <a:p>
            <a:pPr marL="342900" marR="0" lvl="0" indent="-342900" algn="l" rtl="0">
              <a:lnSpc>
                <a:spcPct val="100000"/>
              </a:lnSpc>
              <a:spcBef>
                <a:spcPts val="64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“Holocaust Research Projects” – Assigned Topics or Personal Choice???</a:t>
            </a:r>
            <a:endParaRPr sz="32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640"/>
              </a:spcBef>
              <a:spcAft>
                <a:spcPts val="0"/>
              </a:spcAft>
              <a:buNone/>
            </a:pPr>
            <a:endParaRPr/>
          </a:p>
          <a:p>
            <a:pPr marL="0" marR="0" lvl="0" indent="0" algn="l" rtl="0">
              <a:lnSpc>
                <a:spcPct val="100000"/>
              </a:lnSpc>
              <a:spcBef>
                <a:spcPts val="640"/>
              </a:spcBef>
              <a:spcAft>
                <a:spcPts val="0"/>
              </a:spcAft>
              <a:buNone/>
            </a:pPr>
            <a:r>
              <a:rPr lang="en-US"/>
              <a:t>Other Ideas I am willing to discuss:</a:t>
            </a:r>
            <a:endParaRPr/>
          </a:p>
          <a:p>
            <a:pPr marL="342900" marR="0" lvl="0" indent="-342900" algn="l" rtl="0">
              <a:lnSpc>
                <a:spcPct val="100000"/>
              </a:lnSpc>
              <a:spcBef>
                <a:spcPts val="64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 Food and dance as a part of the unit</a:t>
            </a:r>
            <a:endParaRPr sz="3200" b="0" i="0" u="none">
              <a:solidFill>
                <a:schemeClr val="dk1"/>
              </a:solidFill>
              <a:latin typeface="Times New Roman"/>
              <a:ea typeface="Times New Roman"/>
              <a:cs typeface="Times New Roman"/>
              <a:sym typeface="Times New Roman"/>
            </a:endParaRPr>
          </a:p>
          <a:p>
            <a:pPr marL="342900" marR="0" lvl="0" indent="-342900" algn="l" rtl="0">
              <a:lnSpc>
                <a:spcPct val="100000"/>
              </a:lnSpc>
              <a:spcBef>
                <a:spcPts val="64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Cross-curricular projects</a:t>
            </a:r>
            <a:endParaRPr/>
          </a:p>
          <a:p>
            <a:pPr marL="342900" marR="0" lvl="0" indent="-342900" algn="l" rtl="0">
              <a:lnSpc>
                <a:spcPct val="100000"/>
              </a:lnSpc>
              <a:spcBef>
                <a:spcPts val="64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The Winter Celebration</a:t>
            </a:r>
            <a:endParaRPr/>
          </a:p>
          <a:p>
            <a:pPr marL="342900" marR="0" lvl="0" indent="-342900" algn="l" rtl="0">
              <a:lnSpc>
                <a:spcPct val="100000"/>
              </a:lnSpc>
              <a:spcBef>
                <a:spcPts val="64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Learning Yiddish</a:t>
            </a:r>
            <a:endParaRPr/>
          </a:p>
          <a:p>
            <a:pPr marL="342900" marR="0" lvl="0" indent="-139700" algn="l" rtl="0">
              <a:spcBef>
                <a:spcPts val="640"/>
              </a:spcBef>
              <a:spcAft>
                <a:spcPts val="0"/>
              </a:spcAft>
              <a:buClr>
                <a:schemeClr val="dk1"/>
              </a:buClr>
              <a:buSzPts val="3200"/>
              <a:buFont typeface="Times New Roman"/>
              <a:buNone/>
            </a:pPr>
            <a:endParaRPr sz="3200" b="0" i="0" u="none">
              <a:solidFill>
                <a:schemeClr val="dk1"/>
              </a:solidFill>
              <a:latin typeface="Times New Roman"/>
              <a:ea typeface="Times New Roman"/>
              <a:cs typeface="Times New Roman"/>
              <a:sym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Thanks for listening…</a:t>
            </a:r>
            <a:endParaRPr/>
          </a:p>
        </p:txBody>
      </p:sp>
      <p:sp>
        <p:nvSpPr>
          <p:cNvPr id="484" name="Google Shape;484;p7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chemeClr val="dk1"/>
              </a:buClr>
              <a:buSzPts val="9600"/>
              <a:buFont typeface="Times New Roman"/>
              <a:buNone/>
            </a:pPr>
            <a:r>
              <a:rPr lang="en-US" sz="9600" b="1" i="0" u="none">
                <a:solidFill>
                  <a:schemeClr val="dk1"/>
                </a:solidFill>
                <a:latin typeface="Times New Roman"/>
                <a:ea typeface="Times New Roman"/>
                <a:cs typeface="Times New Roman"/>
                <a:sym typeface="Times New Roman"/>
              </a:rPr>
              <a:t>Any </a:t>
            </a:r>
            <a:endParaRPr/>
          </a:p>
          <a:p>
            <a:pPr marL="342900" lvl="0" indent="-342900" algn="ctr" rtl="0">
              <a:lnSpc>
                <a:spcPct val="100000"/>
              </a:lnSpc>
              <a:spcBef>
                <a:spcPts val="1920"/>
              </a:spcBef>
              <a:spcAft>
                <a:spcPts val="0"/>
              </a:spcAft>
              <a:buClr>
                <a:schemeClr val="dk1"/>
              </a:buClr>
              <a:buSzPts val="9600"/>
              <a:buFont typeface="Times New Roman"/>
              <a:buNone/>
            </a:pPr>
            <a:r>
              <a:rPr lang="en-US" sz="9600" b="1" i="0" u="none">
                <a:solidFill>
                  <a:schemeClr val="dk1"/>
                </a:solidFill>
                <a:latin typeface="Times New Roman"/>
                <a:ea typeface="Times New Roman"/>
                <a:cs typeface="Times New Roman"/>
                <a:sym typeface="Times New Roman"/>
              </a:rPr>
              <a:t>Questions???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685800" y="457200"/>
            <a:ext cx="7924800" cy="838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Times New Roman"/>
              <a:buNone/>
            </a:pPr>
            <a:r>
              <a:rPr lang="en-US" sz="4000"/>
              <a:t>Make It Personal</a:t>
            </a:r>
            <a:endParaRPr/>
          </a:p>
        </p:txBody>
      </p:sp>
      <p:sp>
        <p:nvSpPr>
          <p:cNvPr id="130" name="Google Shape;130;p20"/>
          <p:cNvSpPr txBox="1">
            <a:spLocks noGrp="1"/>
          </p:cNvSpPr>
          <p:nvPr>
            <p:ph type="body" idx="1"/>
          </p:nvPr>
        </p:nvSpPr>
        <p:spPr>
          <a:xfrm>
            <a:off x="685800" y="1447800"/>
            <a:ext cx="7772400" cy="5105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Times New Roman"/>
              <a:buChar char="•"/>
            </a:pPr>
            <a:r>
              <a:rPr lang="en-US"/>
              <a:t>Select literature that is about people close to their age</a:t>
            </a:r>
            <a:endParaRPr/>
          </a:p>
          <a:p>
            <a:pPr marL="342900" lvl="0" indent="-279400" algn="l" rtl="0">
              <a:lnSpc>
                <a:spcPct val="100000"/>
              </a:lnSpc>
              <a:spcBef>
                <a:spcPts val="0"/>
              </a:spcBef>
              <a:spcAft>
                <a:spcPts val="0"/>
              </a:spcAft>
              <a:buSzPts val="1800"/>
              <a:buChar char="•"/>
            </a:pPr>
            <a:r>
              <a:rPr lang="en-US"/>
              <a:t>Select literature that involves issues they can relate to</a:t>
            </a:r>
            <a:endParaRPr/>
          </a:p>
          <a:p>
            <a:pPr marL="342900" lvl="0" indent="-279400" algn="l" rtl="0">
              <a:lnSpc>
                <a:spcPct val="100000"/>
              </a:lnSpc>
              <a:spcBef>
                <a:spcPts val="0"/>
              </a:spcBef>
              <a:spcAft>
                <a:spcPts val="0"/>
              </a:spcAft>
              <a:buSzPts val="1800"/>
              <a:buChar char="•"/>
            </a:pPr>
            <a:r>
              <a:rPr lang="en-US"/>
              <a:t>Allow them to find pieces of literature</a:t>
            </a:r>
            <a:endParaRPr/>
          </a:p>
          <a:p>
            <a:pPr marL="342900" lvl="0" indent="-279400" algn="l" rtl="0">
              <a:lnSpc>
                <a:spcPct val="100000"/>
              </a:lnSpc>
              <a:spcBef>
                <a:spcPts val="0"/>
              </a:spcBef>
              <a:spcAft>
                <a:spcPts val="0"/>
              </a:spcAft>
              <a:buSzPts val="1800"/>
              <a:buChar char="•"/>
            </a:pPr>
            <a:r>
              <a:rPr lang="en-US"/>
              <a:t>Have them react and respond</a:t>
            </a:r>
            <a:endParaRPr/>
          </a:p>
          <a:p>
            <a:pPr marL="342900" lvl="0" indent="-279400" algn="l" rtl="0">
              <a:lnSpc>
                <a:spcPct val="100000"/>
              </a:lnSpc>
              <a:spcBef>
                <a:spcPts val="0"/>
              </a:spcBef>
              <a:spcAft>
                <a:spcPts val="0"/>
              </a:spcAft>
              <a:buSzPts val="1800"/>
              <a:buChar char="•"/>
            </a:pPr>
            <a:r>
              <a:rPr lang="en-US"/>
              <a:t>Make writing assignments meaningful</a:t>
            </a:r>
            <a:endParaRPr/>
          </a:p>
          <a:p>
            <a:pPr marL="342900" lvl="0" indent="-279400" algn="l" rtl="0">
              <a:lnSpc>
                <a:spcPct val="100000"/>
              </a:lnSpc>
              <a:spcBef>
                <a:spcPts val="0"/>
              </a:spcBef>
              <a:spcAft>
                <a:spcPts val="0"/>
              </a:spcAft>
              <a:buSzPts val="1800"/>
              <a:buChar char="•"/>
            </a:pPr>
            <a:r>
              <a:rPr lang="en-US"/>
              <a:t>Use resources (like USHMM ID cards) to help them connect to individuals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685800" y="457200"/>
            <a:ext cx="7924800" cy="838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Times New Roman"/>
              <a:buNone/>
            </a:pPr>
            <a:r>
              <a:rPr lang="en-US" sz="4000"/>
              <a:t>Make It Personal</a:t>
            </a:r>
            <a:endParaRPr/>
          </a:p>
        </p:txBody>
      </p:sp>
      <p:sp>
        <p:nvSpPr>
          <p:cNvPr id="136" name="Google Shape;136;p21"/>
          <p:cNvSpPr txBox="1">
            <a:spLocks noGrp="1"/>
          </p:cNvSpPr>
          <p:nvPr>
            <p:ph type="body" idx="1"/>
          </p:nvPr>
        </p:nvSpPr>
        <p:spPr>
          <a:xfrm>
            <a:off x="685800" y="1447800"/>
            <a:ext cx="7772400" cy="5105400"/>
          </a:xfrm>
          <a:prstGeom prst="rect">
            <a:avLst/>
          </a:prstGeom>
          <a:noFill/>
          <a:ln>
            <a:noFill/>
          </a:ln>
        </p:spPr>
        <p:txBody>
          <a:bodyPr spcFirstLastPara="1" wrap="square" lIns="91425" tIns="45700" rIns="91425" bIns="45700" anchor="t" anchorCtr="0">
            <a:noAutofit/>
          </a:bodyPr>
          <a:lstStyle/>
          <a:p>
            <a:pPr marL="342900" lvl="0" indent="-279400" algn="l" rtl="0">
              <a:lnSpc>
                <a:spcPct val="100000"/>
              </a:lnSpc>
              <a:spcBef>
                <a:spcPts val="0"/>
              </a:spcBef>
              <a:spcAft>
                <a:spcPts val="0"/>
              </a:spcAft>
              <a:buSzPts val="1800"/>
              <a:buChar char="•"/>
            </a:pPr>
            <a:r>
              <a:rPr lang="en-US"/>
              <a:t>There are many pieces about people who are different ages and genders and in different victim groups</a:t>
            </a:r>
            <a:endParaRPr/>
          </a:p>
          <a:p>
            <a:pPr marL="342900" lvl="0" indent="0" algn="l" rtl="0">
              <a:lnSpc>
                <a:spcPct val="100000"/>
              </a:lnSpc>
              <a:spcBef>
                <a:spcPts val="0"/>
              </a:spcBef>
              <a:spcAft>
                <a:spcPts val="0"/>
              </a:spcAft>
              <a:buNone/>
            </a:pPr>
            <a:endParaRPr/>
          </a:p>
          <a:p>
            <a:pPr marL="342900" lvl="0" indent="-279400" algn="l" rtl="0">
              <a:lnSpc>
                <a:spcPct val="100000"/>
              </a:lnSpc>
              <a:spcBef>
                <a:spcPts val="0"/>
              </a:spcBef>
              <a:spcAft>
                <a:spcPts val="0"/>
              </a:spcAft>
              <a:buSzPts val="1800"/>
              <a:buChar char="•"/>
            </a:pPr>
            <a:r>
              <a:rPr lang="en-US"/>
              <a:t>Think about your students and what kinds of people will they connect to best</a:t>
            </a:r>
            <a:endParaRPr/>
          </a:p>
          <a:p>
            <a:pPr marL="342900" lvl="0" indent="0" algn="l" rtl="0">
              <a:lnSpc>
                <a:spcPct val="100000"/>
              </a:lnSpc>
              <a:spcBef>
                <a:spcPts val="0"/>
              </a:spcBef>
              <a:spcAft>
                <a:spcPts val="0"/>
              </a:spcAft>
              <a:buNone/>
            </a:pPr>
            <a:endParaRPr/>
          </a:p>
          <a:p>
            <a:pPr marL="342900" lvl="0" indent="-279400" algn="l" rtl="0">
              <a:lnSpc>
                <a:spcPct val="100000"/>
              </a:lnSpc>
              <a:spcBef>
                <a:spcPts val="0"/>
              </a:spcBef>
              <a:spcAft>
                <a:spcPts val="0"/>
              </a:spcAft>
              <a:buSzPts val="1800"/>
              <a:buChar char="•"/>
            </a:pPr>
            <a:r>
              <a:rPr lang="en-US"/>
              <a:t>Provide a variety of options for assignments if you can - poetry, research, drawing, art, music, dance, food, etc.</a:t>
            </a:r>
            <a:endParaRPr/>
          </a:p>
          <a:p>
            <a:pPr marL="0" lvl="0" indent="0" algn="l" rtl="0">
              <a:lnSpc>
                <a:spcPct val="100000"/>
              </a:lnSpc>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685800" y="381000"/>
            <a:ext cx="7772400" cy="1371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a:t>
            </a:r>
            <a:br>
              <a:rPr lang="en-US" sz="5000" b="0" i="0" u="none">
                <a:solidFill>
                  <a:schemeClr val="dk2"/>
                </a:solidFill>
                <a:latin typeface="Times New Roman"/>
                <a:ea typeface="Times New Roman"/>
                <a:cs typeface="Times New Roman"/>
                <a:sym typeface="Times New Roman"/>
              </a:rPr>
            </a:br>
            <a:r>
              <a:rPr lang="en-US" sz="5000" b="0" i="0" u="none">
                <a:solidFill>
                  <a:schemeClr val="dk2"/>
                </a:solidFill>
                <a:latin typeface="Times New Roman"/>
                <a:ea typeface="Times New Roman"/>
                <a:cs typeface="Times New Roman"/>
                <a:sym typeface="Times New Roman"/>
              </a:rPr>
              <a:t>Connect to Self</a:t>
            </a:r>
            <a:endParaRPr/>
          </a:p>
        </p:txBody>
      </p:sp>
      <p:sp>
        <p:nvSpPr>
          <p:cNvPr id="142" name="Google Shape;142;p22"/>
          <p:cNvSpPr txBox="1">
            <a:spLocks noGrp="1"/>
          </p:cNvSpPr>
          <p:nvPr>
            <p:ph type="body" idx="1"/>
          </p:nvPr>
        </p:nvSpPr>
        <p:spPr>
          <a:xfrm>
            <a:off x="685800" y="1752600"/>
            <a:ext cx="7772400" cy="4343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None/>
            </a:pPr>
            <a:r>
              <a:rPr lang="en-US" sz="3200" b="0" i="0" u="none">
                <a:solidFill>
                  <a:schemeClr val="dk1"/>
                </a:solidFill>
                <a:latin typeface="Times New Roman"/>
                <a:ea typeface="Times New Roman"/>
                <a:cs typeface="Times New Roman"/>
                <a:sym typeface="Times New Roman"/>
              </a:rPr>
              <a:t>Once the victims are recognized as people, have students connect to them on a personal level</a:t>
            </a:r>
            <a:endParaRPr/>
          </a:p>
          <a:p>
            <a:pPr marL="342900" lvl="0" indent="-342900" algn="l" rtl="0">
              <a:lnSpc>
                <a:spcPct val="100000"/>
              </a:lnSpc>
              <a:spcBef>
                <a:spcPts val="64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Memoirs, poetry, drama, and film</a:t>
            </a:r>
            <a:endParaRPr/>
          </a:p>
          <a:p>
            <a:pPr marL="342900" lvl="0" indent="-342900" algn="l" rtl="0">
              <a:lnSpc>
                <a:spcPct val="100000"/>
              </a:lnSpc>
              <a:spcBef>
                <a:spcPts val="64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Online Biographies</a:t>
            </a:r>
            <a:endParaRPr/>
          </a:p>
          <a:p>
            <a:pPr marL="342900" lvl="0" indent="-342900" algn="l" rtl="0">
              <a:lnSpc>
                <a:spcPct val="100000"/>
              </a:lnSpc>
              <a:spcBef>
                <a:spcPts val="64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Online photo exhibits</a:t>
            </a:r>
            <a:endParaRPr/>
          </a:p>
          <a:p>
            <a:pPr marL="342900" lvl="0" indent="-342900" algn="l" rtl="0">
              <a:lnSpc>
                <a:spcPct val="100000"/>
              </a:lnSpc>
              <a:spcBef>
                <a:spcPts val="64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Survivors, rescuers, resistors, liberators, and other testimonies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5000"/>
              <a:buFont typeface="Times New Roman"/>
              <a:buNone/>
            </a:pPr>
            <a:r>
              <a:rPr lang="en-US" sz="5000" b="0" i="0" u="none">
                <a:solidFill>
                  <a:schemeClr val="dk2"/>
                </a:solidFill>
                <a:latin typeface="Times New Roman"/>
                <a:ea typeface="Times New Roman"/>
                <a:cs typeface="Times New Roman"/>
                <a:sym typeface="Times New Roman"/>
              </a:rPr>
              <a:t>Mak</a:t>
            </a:r>
            <a:r>
              <a:rPr lang="en-US" sz="5000"/>
              <a:t>e</a:t>
            </a:r>
            <a:r>
              <a:rPr lang="en-US" sz="5000" b="0" i="0" u="none">
                <a:solidFill>
                  <a:schemeClr val="dk2"/>
                </a:solidFill>
                <a:latin typeface="Times New Roman"/>
                <a:ea typeface="Times New Roman"/>
                <a:cs typeface="Times New Roman"/>
                <a:sym typeface="Times New Roman"/>
              </a:rPr>
              <a:t> It Personal: </a:t>
            </a:r>
            <a:br>
              <a:rPr lang="en-US" sz="5000" b="0" i="0" u="none">
                <a:solidFill>
                  <a:schemeClr val="dk2"/>
                </a:solidFill>
                <a:latin typeface="Times New Roman"/>
                <a:ea typeface="Times New Roman"/>
                <a:cs typeface="Times New Roman"/>
                <a:sym typeface="Times New Roman"/>
              </a:rPr>
            </a:br>
            <a:r>
              <a:rPr lang="en-US" sz="5000" b="0" i="0" u="none">
                <a:solidFill>
                  <a:schemeClr val="dk2"/>
                </a:solidFill>
                <a:latin typeface="Times New Roman"/>
                <a:ea typeface="Times New Roman"/>
                <a:cs typeface="Times New Roman"/>
                <a:sym typeface="Times New Roman"/>
              </a:rPr>
              <a:t>Connect to Self</a:t>
            </a:r>
            <a:endParaRPr/>
          </a:p>
        </p:txBody>
      </p:sp>
      <p:sp>
        <p:nvSpPr>
          <p:cNvPr id="148" name="Google Shape;148;p2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Why memoirs?</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Real person</a:t>
            </a:r>
            <a:endParaRPr/>
          </a:p>
          <a:p>
            <a:pPr marL="742950" lvl="1" indent="-285750" algn="l" rtl="0">
              <a:lnSpc>
                <a:spcPct val="100000"/>
              </a:lnSpc>
              <a:spcBef>
                <a:spcPts val="560"/>
              </a:spcBef>
              <a:spcAft>
                <a:spcPts val="0"/>
              </a:spcAft>
              <a:buClr>
                <a:schemeClr val="dk1"/>
              </a:buClr>
              <a:buSzPts val="2800"/>
              <a:buFont typeface="Times New Roman"/>
              <a:buChar char="–"/>
            </a:pPr>
            <a:r>
              <a:rPr lang="en-US" sz="2800" b="0" i="0" u="none">
                <a:solidFill>
                  <a:schemeClr val="dk1"/>
                </a:solidFill>
                <a:latin typeface="Times New Roman"/>
                <a:ea typeface="Times New Roman"/>
                <a:cs typeface="Times New Roman"/>
                <a:sym typeface="Times New Roman"/>
              </a:rPr>
              <a:t>Many good ones available</a:t>
            </a:r>
            <a:endParaRPr/>
          </a:p>
          <a:p>
            <a:pPr marL="742950" lvl="1" indent="-285750" algn="l" rtl="0">
              <a:lnSpc>
                <a:spcPct val="100000"/>
              </a:lnSpc>
              <a:spcBef>
                <a:spcPts val="560"/>
              </a:spcBef>
              <a:spcAft>
                <a:spcPts val="0"/>
              </a:spcAft>
              <a:buClr>
                <a:schemeClr val="dk1"/>
              </a:buClr>
              <a:buSzPts val="2800"/>
              <a:buFont typeface="Times New Roman"/>
              <a:buNone/>
            </a:pPr>
            <a:endParaRPr sz="2800" b="0" i="0" u="none">
              <a:solidFill>
                <a:schemeClr val="dk1"/>
              </a:solidFill>
              <a:latin typeface="Times New Roman"/>
              <a:ea typeface="Times New Roman"/>
              <a:cs typeface="Times New Roman"/>
              <a:sym typeface="Times New Roman"/>
            </a:endParaRPr>
          </a:p>
          <a:p>
            <a:pPr marL="342900" lvl="0" indent="-342900" algn="l" rtl="0">
              <a:lnSpc>
                <a:spcPct val="100000"/>
              </a:lnSpc>
              <a:spcBef>
                <a:spcPts val="640"/>
              </a:spcBef>
              <a:spcAft>
                <a:spcPts val="0"/>
              </a:spcAft>
              <a:buClr>
                <a:schemeClr val="dk1"/>
              </a:buClr>
              <a:buSzPts val="3200"/>
              <a:buFont typeface="Times New Roman"/>
              <a:buChar char="•"/>
            </a:pPr>
            <a:r>
              <a:rPr lang="en-US" sz="3200" b="0" i="0" u="none">
                <a:solidFill>
                  <a:schemeClr val="dk1"/>
                </a:solidFill>
                <a:latin typeface="Times New Roman"/>
                <a:ea typeface="Times New Roman"/>
                <a:cs typeface="Times New Roman"/>
                <a:sym typeface="Times New Roman"/>
              </a:rPr>
              <a:t>Other books are fine to use also, but most educators encourage memoirs and non-fiction over fiction.</a:t>
            </a:r>
            <a:endParaRPr/>
          </a:p>
        </p:txBody>
      </p:sp>
    </p:spTree>
  </p:cSld>
  <p:clrMapOvr>
    <a:masterClrMapping/>
  </p:clrMapOvr>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4417</Words>
  <Application>Microsoft Office PowerPoint</Application>
  <PresentationFormat>On-screen Show (4:3)</PresentationFormat>
  <Paragraphs>697</Paragraphs>
  <Slides>58</Slides>
  <Notes>58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Algerian</vt:lpstr>
      <vt:lpstr>Arial</vt:lpstr>
      <vt:lpstr>Balthazar</vt:lpstr>
      <vt:lpstr>Cambria</vt:lpstr>
      <vt:lpstr>Georgia</vt:lpstr>
      <vt:lpstr>Times New Roman</vt:lpstr>
      <vt:lpstr>Default Design</vt:lpstr>
      <vt:lpstr>Using Literature’s Light  to Illuminate the Darkness:   Incorporating Multiple Types of Literature   in the Study of the Holocaust:  </vt:lpstr>
      <vt:lpstr>Purpose of Our Time Together</vt:lpstr>
      <vt:lpstr>Some Key Thoughts:</vt:lpstr>
      <vt:lpstr>Know What They Know</vt:lpstr>
      <vt:lpstr>Know What They Know</vt:lpstr>
      <vt:lpstr>Make It Personal</vt:lpstr>
      <vt:lpstr>Make It Personal</vt:lpstr>
      <vt:lpstr>Make It Personal:  Connect to Self</vt:lpstr>
      <vt:lpstr>Make It Personal:  Connect to Self</vt:lpstr>
      <vt:lpstr>Make It Personal:  The Diary of Anne Frank</vt:lpstr>
      <vt:lpstr>Make It Personal: Night </vt:lpstr>
      <vt:lpstr>Student comments on reading Night</vt:lpstr>
      <vt:lpstr>Make It Personal:  On Both Sides of the Wall</vt:lpstr>
      <vt:lpstr>Make It Personal: Poetry</vt:lpstr>
      <vt:lpstr>Make It Personal: Poetry</vt:lpstr>
      <vt:lpstr>Make It Personal and Know What They Know: Poetry</vt:lpstr>
      <vt:lpstr>Make It Personal and Know What They Know: Poetry </vt:lpstr>
      <vt:lpstr>Make It Personal and Know What They Know: Poetry </vt:lpstr>
      <vt:lpstr>Make It Personal and Know What They Know: Poetry </vt:lpstr>
      <vt:lpstr>Make It Personal and Know What They Know: Poetry </vt:lpstr>
      <vt:lpstr>Make It Personal and Know What They Know: Poetry </vt:lpstr>
      <vt:lpstr>Make It Personal and Know What They Know: Poetry </vt:lpstr>
      <vt:lpstr>Make It Personal and Know What They Know: Poetry </vt:lpstr>
      <vt:lpstr>Make It Personal: Poetry</vt:lpstr>
      <vt:lpstr>Make It Personal: Poetry</vt:lpstr>
      <vt:lpstr>Make It Personal: Poetry</vt:lpstr>
      <vt:lpstr>Make It Personal: Poetry</vt:lpstr>
      <vt:lpstr>Make It Personal: Poetry</vt:lpstr>
      <vt:lpstr>Make It Personal: Poetry</vt:lpstr>
      <vt:lpstr>Make It Personal: Poetry</vt:lpstr>
      <vt:lpstr>Make It Personal: Poetry</vt:lpstr>
      <vt:lpstr>Make It Personal: Poetry</vt:lpstr>
      <vt:lpstr>Make It Personal: Poetry</vt:lpstr>
      <vt:lpstr>Make It Personal: Poetry</vt:lpstr>
      <vt:lpstr>Know What They Know: Poetry</vt:lpstr>
      <vt:lpstr>Know What They Know: Poetry</vt:lpstr>
      <vt:lpstr>Know What They Know: Poetry</vt:lpstr>
      <vt:lpstr>Know What They Know: Poetry</vt:lpstr>
      <vt:lpstr>Know What They Know: Poetry</vt:lpstr>
      <vt:lpstr>Know What They Know: Poetry</vt:lpstr>
      <vt:lpstr>Make It Personal: Poetry</vt:lpstr>
      <vt:lpstr>Student comments on reading Holocaust poetry</vt:lpstr>
      <vt:lpstr>Making It Personal: Drama</vt:lpstr>
      <vt:lpstr>Making It Personal: Drama</vt:lpstr>
      <vt:lpstr>Student comments about Holocaust plays</vt:lpstr>
      <vt:lpstr>Making It Personal: Film</vt:lpstr>
      <vt:lpstr>Making It Personal: Film </vt:lpstr>
      <vt:lpstr>Making It Personal: Film</vt:lpstr>
      <vt:lpstr>Making It Personal: Film</vt:lpstr>
      <vt:lpstr>Making It Personal: Film</vt:lpstr>
      <vt:lpstr>Making It Personal: Film</vt:lpstr>
      <vt:lpstr>Student comments about films</vt:lpstr>
      <vt:lpstr>Specific Curricular Ideas</vt:lpstr>
      <vt:lpstr>Specific Curricular Ideas</vt:lpstr>
      <vt:lpstr>Specific Curricular Ideas</vt:lpstr>
      <vt:lpstr>Specific Curricular Ideas</vt:lpstr>
      <vt:lpstr>Specific Curricular Ideas</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Literature’s Light  to Illuminate the Darkness:   Incorporating Multiple Types of Literature   in the Study of the Holocaust:  </dc:title>
  <dc:creator>Brian B. Kahn</dc:creator>
  <cp:lastModifiedBy>Kahn, Brian B</cp:lastModifiedBy>
  <cp:revision>1</cp:revision>
  <dcterms:modified xsi:type="dcterms:W3CDTF">2021-12-12T17:26:42Z</dcterms:modified>
</cp:coreProperties>
</file>