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8" autoAdjust="0"/>
    <p:restoredTop sz="94660"/>
  </p:normalViewPr>
  <p:slideViewPr>
    <p:cSldViewPr snapToGrid="0">
      <p:cViewPr varScale="1">
        <p:scale>
          <a:sx n="55" d="100"/>
          <a:sy n="55" d="100"/>
        </p:scale>
        <p:origin x="758"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EB1626-4903-3A4B-BFED-96FB020524D3}" type="datetimeFigureOut">
              <a:rPr lang="en-US" smtClean="0"/>
              <a:t>12/12/2021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12D7F4-509A-BE40-A539-6980E31ED7B6}" type="slidenum">
              <a:rPr lang="en-US" smtClean="0"/>
              <a:t>‹#›</a:t>
            </a:fld>
            <a:endParaRPr lang="en-US"/>
          </a:p>
        </p:txBody>
      </p:sp>
    </p:spTree>
    <p:extLst>
      <p:ext uri="{BB962C8B-B14F-4D97-AF65-F5344CB8AC3E}">
        <p14:creationId xmlns:p14="http://schemas.microsoft.com/office/powerpoint/2010/main" val="358506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 Knowledge</a:t>
            </a:r>
            <a:r>
              <a:rPr lang="en-US" baseline="0" dirty="0"/>
              <a:t> Base: Include their knowledge of basic facts as well as any inaccurate information and misconceptions they may have.</a:t>
            </a:r>
          </a:p>
          <a:p>
            <a:r>
              <a:rPr lang="en-US" dirty="0"/>
              <a:t>Depth of </a:t>
            </a:r>
            <a:r>
              <a:rPr lang="en-US" dirty="0" err="1"/>
              <a:t>Knoweldge</a:t>
            </a:r>
            <a:r>
              <a:rPr lang="en-US" dirty="0"/>
              <a:t>: Includes</a:t>
            </a:r>
            <a:r>
              <a:rPr lang="en-US" baseline="0" dirty="0"/>
              <a:t> their understanding of connections between and among key issues, events, and personages.</a:t>
            </a:r>
          </a:p>
          <a:p>
            <a:r>
              <a:rPr lang="en-US" baseline="0" dirty="0"/>
              <a:t>Crucial Questions: What they most want to learn or discover in this unit on the Holocaust/Genocide.</a:t>
            </a:r>
          </a:p>
          <a:p>
            <a:pPr algn="r"/>
            <a:r>
              <a:rPr lang="en-US" baseline="0" dirty="0"/>
              <a:t>Samuel Totten. </a:t>
            </a:r>
            <a:r>
              <a:rPr lang="en-US" i="1" baseline="0" dirty="0"/>
              <a:t>Holocaust Education: Issues and Approaches</a:t>
            </a:r>
            <a:r>
              <a:rPr lang="en-US" i="0" baseline="0" dirty="0"/>
              <a:t> pp24.</a:t>
            </a:r>
            <a:endParaRPr lang="en-US" dirty="0"/>
          </a:p>
        </p:txBody>
      </p:sp>
      <p:sp>
        <p:nvSpPr>
          <p:cNvPr id="4" name="Slide Number Placeholder 3"/>
          <p:cNvSpPr>
            <a:spLocks noGrp="1"/>
          </p:cNvSpPr>
          <p:nvPr>
            <p:ph type="sldNum" sz="quarter" idx="10"/>
          </p:nvPr>
        </p:nvSpPr>
        <p:spPr/>
        <p:txBody>
          <a:bodyPr/>
          <a:lstStyle/>
          <a:p>
            <a:fld id="{87B5BD4B-80C3-8E47-8CA5-E0BAAE8D6BA4}" type="slidenum">
              <a:rPr lang="en-US" smtClean="0"/>
              <a:t>11</a:t>
            </a:fld>
            <a:endParaRPr lang="en-US"/>
          </a:p>
        </p:txBody>
      </p:sp>
    </p:spTree>
    <p:extLst>
      <p:ext uri="{BB962C8B-B14F-4D97-AF65-F5344CB8AC3E}">
        <p14:creationId xmlns:p14="http://schemas.microsoft.com/office/powerpoint/2010/main" val="1728628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3DC6D-4473-418D-99C6-2018C7A82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59CB8C-5E3C-4C35-8C2F-8981B1A65B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B8884C-5FAB-458E-9E25-A282E27FFEC9}"/>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5" name="Footer Placeholder 4">
            <a:extLst>
              <a:ext uri="{FF2B5EF4-FFF2-40B4-BE49-F238E27FC236}">
                <a16:creationId xmlns:a16="http://schemas.microsoft.com/office/drawing/2014/main" id="{53FC6F49-CBC0-40DE-BBE7-D10AAA0C00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F67C8D-2C72-434D-9D9A-E0A212868F12}"/>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965317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10E2B-95A0-4560-B930-D2E90942BB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F25394-1CC0-4885-9DE8-C8BC12AEED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496257-1350-4B2E-AE28-3BE7CE8B810E}"/>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5" name="Footer Placeholder 4">
            <a:extLst>
              <a:ext uri="{FF2B5EF4-FFF2-40B4-BE49-F238E27FC236}">
                <a16:creationId xmlns:a16="http://schemas.microsoft.com/office/drawing/2014/main" id="{5CAE1C0D-60CB-4B0B-B0F8-D48B05FAF4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FCF31C-12AB-4EC8-A34A-7D2B4939D9A3}"/>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1167722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011CFC-EA99-4BE7-9E0A-672C1DB5EF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F6F546-D61D-409C-A059-93FAB3FC6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7F73A4-FDB3-47DA-8975-C9F67E676322}"/>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5" name="Footer Placeholder 4">
            <a:extLst>
              <a:ext uri="{FF2B5EF4-FFF2-40B4-BE49-F238E27FC236}">
                <a16:creationId xmlns:a16="http://schemas.microsoft.com/office/drawing/2014/main" id="{5B3C7E8E-D6CC-4BEB-99FC-FD0732579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083D15-52B3-4988-A2EC-03C451AA7188}"/>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1011647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615BC-BA05-4416-B5F7-6E993BC14F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D0D4F2-2F0B-4E55-8635-1D98F0DA77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6364F2-5562-4E12-8C26-AFC1C047905F}"/>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5" name="Footer Placeholder 4">
            <a:extLst>
              <a:ext uri="{FF2B5EF4-FFF2-40B4-BE49-F238E27FC236}">
                <a16:creationId xmlns:a16="http://schemas.microsoft.com/office/drawing/2014/main" id="{640A9497-AC62-4834-8A64-916DF2E81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9BB79-0758-487E-A6A2-5AACE7C5F326}"/>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1846381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68474-9B99-45E4-A81E-16BABC458F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ACDE00-F2AE-43F8-978E-251D29FD45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F26075-548B-4808-BFAE-E4F56FAFFF1A}"/>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5" name="Footer Placeholder 4">
            <a:extLst>
              <a:ext uri="{FF2B5EF4-FFF2-40B4-BE49-F238E27FC236}">
                <a16:creationId xmlns:a16="http://schemas.microsoft.com/office/drawing/2014/main" id="{2A5955C7-3FFC-4675-827F-7C2077140C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07FDEF-2CC3-43C0-BE5D-4F3C479D360F}"/>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249296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E34D9-DEE2-4CD4-B599-40ED56D07B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0E54A3-32A5-44AA-89A3-96984B58BD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E6D6C9-3A67-4B41-93A1-C38959C207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93A35C-D253-4C80-8A49-A64C8B8E0A71}"/>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6" name="Footer Placeholder 5">
            <a:extLst>
              <a:ext uri="{FF2B5EF4-FFF2-40B4-BE49-F238E27FC236}">
                <a16:creationId xmlns:a16="http://schemas.microsoft.com/office/drawing/2014/main" id="{7B75F55C-D740-4AD5-91F7-2F22502716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35F460-2D49-47AD-AD5B-2FA40ADACF6F}"/>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782052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55087-BDD8-4D66-9241-2055A8D46B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C51C41-9821-4F19-B211-5A66097D78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F803D5-0F4D-4C57-8D8D-267678F54A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F65864-C669-45FA-AF82-6370443F87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30441B-75AE-401E-8655-ED0AC77238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9AACB8-DAF0-4C40-B024-8B5812C59BFA}"/>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8" name="Footer Placeholder 7">
            <a:extLst>
              <a:ext uri="{FF2B5EF4-FFF2-40B4-BE49-F238E27FC236}">
                <a16:creationId xmlns:a16="http://schemas.microsoft.com/office/drawing/2014/main" id="{700EC96A-F4D2-445C-A40B-CFA5A0A98E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105ECD-5B59-46A6-945D-D65DA0A50C45}"/>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3823279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A0B5F-8A61-4B5C-9999-5FD63CD3A2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24CAFF-7FD5-4FB9-B1B3-18EBE33A60FD}"/>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4" name="Footer Placeholder 3">
            <a:extLst>
              <a:ext uri="{FF2B5EF4-FFF2-40B4-BE49-F238E27FC236}">
                <a16:creationId xmlns:a16="http://schemas.microsoft.com/office/drawing/2014/main" id="{32F799A3-1674-4CE3-BC32-0B3234F0E7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70D757-B819-47AC-9BEF-7C144FF82E75}"/>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2010698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068336-B0E8-4A7B-BEF6-F1962CFBFD1F}"/>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3" name="Footer Placeholder 2">
            <a:extLst>
              <a:ext uri="{FF2B5EF4-FFF2-40B4-BE49-F238E27FC236}">
                <a16:creationId xmlns:a16="http://schemas.microsoft.com/office/drawing/2014/main" id="{0654EBCD-6EE6-464D-8254-9E75D61D93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91401C-83DF-478F-97A7-0889F6C1923C}"/>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3778893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30E0F-BDE8-4BB5-ADE0-344AEA28F9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D8DE97-CA50-4727-863F-1B68750C3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81F5F5-BC13-4B7D-824B-21622D79F1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E0B6B-FDC1-4291-A32E-9599EF27A5BE}"/>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6" name="Footer Placeholder 5">
            <a:extLst>
              <a:ext uri="{FF2B5EF4-FFF2-40B4-BE49-F238E27FC236}">
                <a16:creationId xmlns:a16="http://schemas.microsoft.com/office/drawing/2014/main" id="{17D779D6-4B75-425D-964E-A546ABA544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A9AAED-63F8-41EA-A929-406BC3DBDE88}"/>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1884901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C931E-E096-4B44-8957-94B0683D8E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9254CF8-3D4E-4CAC-901C-FB6330D45E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2663D5-544C-44ED-BB53-307F689929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84F887-0C9B-41E1-A147-6F0E044E5768}"/>
              </a:ext>
            </a:extLst>
          </p:cNvPr>
          <p:cNvSpPr>
            <a:spLocks noGrp="1"/>
          </p:cNvSpPr>
          <p:nvPr>
            <p:ph type="dt" sz="half" idx="10"/>
          </p:nvPr>
        </p:nvSpPr>
        <p:spPr/>
        <p:txBody>
          <a:bodyPr/>
          <a:lstStyle/>
          <a:p>
            <a:fld id="{A9925987-9EBA-4364-AA67-0AD54CC93ED3}" type="datetimeFigureOut">
              <a:rPr lang="en-US" smtClean="0"/>
              <a:t>12/12/2021</a:t>
            </a:fld>
            <a:endParaRPr lang="en-US"/>
          </a:p>
        </p:txBody>
      </p:sp>
      <p:sp>
        <p:nvSpPr>
          <p:cNvPr id="6" name="Footer Placeholder 5">
            <a:extLst>
              <a:ext uri="{FF2B5EF4-FFF2-40B4-BE49-F238E27FC236}">
                <a16:creationId xmlns:a16="http://schemas.microsoft.com/office/drawing/2014/main" id="{B9C7B1E7-1976-4C1A-A099-FA5FB5A8AD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BD008F-1B1A-4403-8D78-9CDCE50EA385}"/>
              </a:ext>
            </a:extLst>
          </p:cNvPr>
          <p:cNvSpPr>
            <a:spLocks noGrp="1"/>
          </p:cNvSpPr>
          <p:nvPr>
            <p:ph type="sldNum" sz="quarter" idx="12"/>
          </p:nvPr>
        </p:nvSpPr>
        <p:spPr/>
        <p:txBody>
          <a:bodyPr/>
          <a:lstStyle/>
          <a:p>
            <a:fld id="{ADA42BE5-6313-4FDA-BAB1-CA0D4887B18B}" type="slidenum">
              <a:rPr lang="en-US" smtClean="0"/>
              <a:t>‹#›</a:t>
            </a:fld>
            <a:endParaRPr lang="en-US"/>
          </a:p>
        </p:txBody>
      </p:sp>
    </p:spTree>
    <p:extLst>
      <p:ext uri="{BB962C8B-B14F-4D97-AF65-F5344CB8AC3E}">
        <p14:creationId xmlns:p14="http://schemas.microsoft.com/office/powerpoint/2010/main" val="63566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11C197-FA12-4A2C-B10A-7E49B9D2E9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7C9F9D-BA75-4C8A-ACD6-3CA6AB4BEA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5C1CD0-9B56-4704-9906-A585C33F03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925987-9EBA-4364-AA67-0AD54CC93ED3}" type="datetimeFigureOut">
              <a:rPr lang="en-US" smtClean="0"/>
              <a:t>12/12/2021</a:t>
            </a:fld>
            <a:endParaRPr lang="en-US"/>
          </a:p>
        </p:txBody>
      </p:sp>
      <p:sp>
        <p:nvSpPr>
          <p:cNvPr id="5" name="Footer Placeholder 4">
            <a:extLst>
              <a:ext uri="{FF2B5EF4-FFF2-40B4-BE49-F238E27FC236}">
                <a16:creationId xmlns:a16="http://schemas.microsoft.com/office/drawing/2014/main" id="{EF500F74-58C9-4A01-8321-CC12B1E8B2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B59650-4C06-4077-BCBB-4BEC958BE2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A42BE5-6313-4FDA-BAB1-CA0D4887B18B}" type="slidenum">
              <a:rPr lang="en-US" smtClean="0"/>
              <a:t>‹#›</a:t>
            </a:fld>
            <a:endParaRPr lang="en-US"/>
          </a:p>
        </p:txBody>
      </p:sp>
    </p:spTree>
    <p:extLst>
      <p:ext uri="{BB962C8B-B14F-4D97-AF65-F5344CB8AC3E}">
        <p14:creationId xmlns:p14="http://schemas.microsoft.com/office/powerpoint/2010/main" val="2927555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EE1CA-34E1-42DE-95C6-D262F622F08C}"/>
              </a:ext>
            </a:extLst>
          </p:cNvPr>
          <p:cNvSpPr>
            <a:spLocks noGrp="1"/>
          </p:cNvSpPr>
          <p:nvPr>
            <p:ph type="ctrTitle"/>
          </p:nvPr>
        </p:nvSpPr>
        <p:spPr>
          <a:xfrm>
            <a:off x="1524000" y="1122364"/>
            <a:ext cx="9144000" cy="457054"/>
          </a:xfrm>
        </p:spPr>
        <p:txBody>
          <a:bodyPr>
            <a:noAutofit/>
          </a:bodyPr>
          <a:lstStyle/>
          <a:p>
            <a:r>
              <a:rPr lang="en-US" sz="3600" b="1" dirty="0"/>
              <a:t>Teaching the Holocaust and Genocide</a:t>
            </a:r>
          </a:p>
        </p:txBody>
      </p:sp>
      <p:sp>
        <p:nvSpPr>
          <p:cNvPr id="3" name="Subtitle 2">
            <a:extLst>
              <a:ext uri="{FF2B5EF4-FFF2-40B4-BE49-F238E27FC236}">
                <a16:creationId xmlns:a16="http://schemas.microsoft.com/office/drawing/2014/main" id="{B0D57E86-CB7C-415E-9D12-4959FCEF1697}"/>
              </a:ext>
            </a:extLst>
          </p:cNvPr>
          <p:cNvSpPr>
            <a:spLocks noGrp="1"/>
          </p:cNvSpPr>
          <p:nvPr>
            <p:ph type="subTitle" idx="1"/>
          </p:nvPr>
        </p:nvSpPr>
        <p:spPr>
          <a:xfrm>
            <a:off x="1524000" y="2133456"/>
            <a:ext cx="9144000" cy="1655762"/>
          </a:xfrm>
        </p:spPr>
        <p:txBody>
          <a:bodyPr>
            <a:normAutofit fontScale="92500" lnSpcReduction="20000"/>
          </a:bodyPr>
          <a:lstStyle/>
          <a:p>
            <a:r>
              <a:rPr lang="en-US" sz="2800" i="1" dirty="0"/>
              <a:t>The Case for Sound Rationale</a:t>
            </a:r>
          </a:p>
          <a:p>
            <a:endParaRPr lang="en-US" sz="2800" i="1" dirty="0"/>
          </a:p>
          <a:p>
            <a:r>
              <a:rPr lang="en-US" sz="2800" i="1" dirty="0"/>
              <a:t>Brian B. Kahn</a:t>
            </a:r>
          </a:p>
          <a:p>
            <a:r>
              <a:rPr lang="en-US" sz="2800" i="1" dirty="0"/>
              <a:t>Zoom Seminar, 2020</a:t>
            </a:r>
          </a:p>
          <a:p>
            <a:endParaRPr lang="en-US" dirty="0"/>
          </a:p>
        </p:txBody>
      </p:sp>
    </p:spTree>
    <p:extLst>
      <p:ext uri="{BB962C8B-B14F-4D97-AF65-F5344CB8AC3E}">
        <p14:creationId xmlns:p14="http://schemas.microsoft.com/office/powerpoint/2010/main" val="3785325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3F350-C307-4118-B70B-F863EFD49677}"/>
              </a:ext>
            </a:extLst>
          </p:cNvPr>
          <p:cNvSpPr>
            <a:spLocks noGrp="1"/>
          </p:cNvSpPr>
          <p:nvPr>
            <p:ph type="title"/>
          </p:nvPr>
        </p:nvSpPr>
        <p:spPr/>
        <p:txBody>
          <a:bodyPr/>
          <a:lstStyle/>
          <a:p>
            <a:pPr algn="ctr"/>
            <a:r>
              <a:rPr lang="en-US" dirty="0"/>
              <a:t>Pitfalls (continued)</a:t>
            </a:r>
          </a:p>
        </p:txBody>
      </p:sp>
      <p:sp>
        <p:nvSpPr>
          <p:cNvPr id="3" name="Content Placeholder 2">
            <a:extLst>
              <a:ext uri="{FF2B5EF4-FFF2-40B4-BE49-F238E27FC236}">
                <a16:creationId xmlns:a16="http://schemas.microsoft.com/office/drawing/2014/main" id="{E75B7B8B-58EB-41CA-B62E-CE37D3110560}"/>
              </a:ext>
            </a:extLst>
          </p:cNvPr>
          <p:cNvSpPr>
            <a:spLocks noGrp="1"/>
          </p:cNvSpPr>
          <p:nvPr>
            <p:ph idx="1"/>
          </p:nvPr>
        </p:nvSpPr>
        <p:spPr/>
        <p:txBody>
          <a:bodyPr/>
          <a:lstStyle/>
          <a:p>
            <a:r>
              <a:rPr lang="en-US" sz="2400" dirty="0"/>
              <a:t>Don’t assault students with dozens of horrific images – there are other ways to share the reality of what happened – </a:t>
            </a:r>
          </a:p>
          <a:p>
            <a:r>
              <a:rPr lang="en-US" sz="2400" dirty="0"/>
              <a:t>Consider the uniqueness of the Holocaust as state sponsored policy intended to annihilate an entire people – </a:t>
            </a:r>
          </a:p>
          <a:p>
            <a:pPr marL="0" indent="0">
              <a:buNone/>
            </a:pPr>
            <a:endParaRPr lang="en-US" sz="2000" dirty="0"/>
          </a:p>
          <a:p>
            <a:pPr marL="0" indent="0" algn="ctr">
              <a:buNone/>
            </a:pPr>
            <a:r>
              <a:rPr lang="en-US" sz="1600" dirty="0"/>
              <a:t>	</a:t>
            </a:r>
            <a:r>
              <a:rPr lang="en-US" sz="2000" b="1" i="1" dirty="0"/>
              <a:t>“The Nazis’ aim was to make the Jewish world shrink – from town to neighborhood, from neighborhood to street, from street to house, from house to room, from room to garret, from garret to cattle car, from cattle car to gas chamber.</a:t>
            </a:r>
          </a:p>
          <a:p>
            <a:pPr marL="0" indent="0" algn="ctr">
              <a:buNone/>
            </a:pPr>
            <a:r>
              <a:rPr lang="en-US" sz="2000" b="1" i="1" dirty="0"/>
              <a:t>	And they did the same to the individual – separated from his or her community, then from his or her family, then from his or her identity, eventually becoming a work permit, until the number itself was turned into ashes.”</a:t>
            </a:r>
          </a:p>
          <a:p>
            <a:pPr marL="0" indent="0" algn="ctr">
              <a:buNone/>
            </a:pPr>
            <a:r>
              <a:rPr lang="en-US" sz="2000" i="1" dirty="0"/>
              <a:t>				(Eli Wiesel, 1984)</a:t>
            </a:r>
          </a:p>
        </p:txBody>
      </p:sp>
    </p:spTree>
    <p:extLst>
      <p:ext uri="{BB962C8B-B14F-4D97-AF65-F5344CB8AC3E}">
        <p14:creationId xmlns:p14="http://schemas.microsoft.com/office/powerpoint/2010/main" val="81768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Establishing a Foundation of Study/Assessing the Student’s Knowledge Base</a:t>
            </a:r>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Identify or design ”opening activities” with the purpose of identifying and discovering:</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a:t>Student’s</a:t>
            </a:r>
          </a:p>
          <a:p>
            <a:pPr marR="0" lvl="0" defTabSz="914400" eaLnBrk="1" fontAlgn="auto" latinLnBrk="0" hangingPunct="1">
              <a:lnSpc>
                <a:spcPct val="100000"/>
              </a:lnSpc>
              <a:spcBef>
                <a:spcPts val="0"/>
              </a:spcBef>
              <a:spcAft>
                <a:spcPts val="0"/>
              </a:spcAft>
              <a:buClrTx/>
              <a:buSzTx/>
              <a:buFont typeface="Arial" charset="0"/>
              <a:buChar char="•"/>
              <a:tabLst/>
              <a:defRPr/>
            </a:pPr>
            <a:r>
              <a:rPr lang="en-US" dirty="0"/>
              <a:t>Current knowledge base</a:t>
            </a:r>
          </a:p>
          <a:p>
            <a:pPr marR="0" lvl="0" defTabSz="914400" eaLnBrk="1" fontAlgn="auto" latinLnBrk="0" hangingPunct="1">
              <a:lnSpc>
                <a:spcPct val="100000"/>
              </a:lnSpc>
              <a:spcBef>
                <a:spcPts val="0"/>
              </a:spcBef>
              <a:spcAft>
                <a:spcPts val="0"/>
              </a:spcAft>
              <a:buClrTx/>
              <a:buSzTx/>
              <a:buFont typeface="Arial" charset="0"/>
              <a:buChar char="•"/>
              <a:tabLst/>
              <a:defRPr/>
            </a:pPr>
            <a:r>
              <a:rPr lang="en-US" dirty="0"/>
              <a:t>Depth of knowledge</a:t>
            </a:r>
          </a:p>
          <a:p>
            <a:pPr marR="0" lvl="0" defTabSz="914400" eaLnBrk="1" fontAlgn="auto" latinLnBrk="0" hangingPunct="1">
              <a:lnSpc>
                <a:spcPct val="100000"/>
              </a:lnSpc>
              <a:spcBef>
                <a:spcPts val="0"/>
              </a:spcBef>
              <a:spcAft>
                <a:spcPts val="0"/>
              </a:spcAft>
              <a:buClrTx/>
              <a:buSzTx/>
              <a:buFont typeface="Arial" charset="0"/>
              <a:buChar char="•"/>
              <a:tabLst/>
              <a:defRPr/>
            </a:pPr>
            <a:r>
              <a:rPr lang="en-US" dirty="0"/>
              <a:t>Crucial questions and concerns about the Holocaust/Genocide</a:t>
            </a:r>
          </a:p>
          <a:p>
            <a:pPr marR="0" lvl="0" defTabSz="914400" eaLnBrk="1" fontAlgn="auto" latinLnBrk="0" hangingPunct="1">
              <a:lnSpc>
                <a:spcPct val="100000"/>
              </a:lnSpc>
              <a:spcBef>
                <a:spcPts val="0"/>
              </a:spcBef>
              <a:spcAft>
                <a:spcPts val="0"/>
              </a:spcAft>
              <a:buClrTx/>
              <a:buSzTx/>
              <a:buFont typeface="Arial" charset="0"/>
              <a:buChar char="•"/>
              <a:tabLst/>
              <a:defRPr/>
            </a:pPr>
            <a:endParaRPr lang="en-US" dirty="0"/>
          </a:p>
        </p:txBody>
      </p:sp>
    </p:spTree>
    <p:extLst>
      <p:ext uri="{BB962C8B-B14F-4D97-AF65-F5344CB8AC3E}">
        <p14:creationId xmlns:p14="http://schemas.microsoft.com/office/powerpoint/2010/main" val="105434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Opening Activity Examples</a:t>
            </a:r>
          </a:p>
        </p:txBody>
      </p:sp>
      <p:sp>
        <p:nvSpPr>
          <p:cNvPr id="3" name="Content Placeholder 2"/>
          <p:cNvSpPr>
            <a:spLocks noGrp="1"/>
          </p:cNvSpPr>
          <p:nvPr>
            <p:ph idx="1"/>
          </p:nvPr>
        </p:nvSpPr>
        <p:spPr/>
        <p:txBody>
          <a:bodyPr/>
          <a:lstStyle/>
          <a:p>
            <a:r>
              <a:rPr lang="en-US" dirty="0"/>
              <a:t>Developing a Cluster/Mind-Map</a:t>
            </a:r>
          </a:p>
          <a:p>
            <a:r>
              <a:rPr lang="en-US" dirty="0"/>
              <a:t>Student Questions About the Holocaust</a:t>
            </a:r>
          </a:p>
          <a:p>
            <a:r>
              <a:rPr lang="en-US" dirty="0"/>
              <a:t>Questionnaire</a:t>
            </a:r>
          </a:p>
          <a:p>
            <a:r>
              <a:rPr lang="en-US" dirty="0"/>
              <a:t>Chronological Approach</a:t>
            </a:r>
          </a:p>
        </p:txBody>
      </p:sp>
    </p:spTree>
    <p:extLst>
      <p:ext uri="{BB962C8B-B14F-4D97-AF65-F5344CB8AC3E}">
        <p14:creationId xmlns:p14="http://schemas.microsoft.com/office/powerpoint/2010/main" val="1896977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Cluster/Mind-Map</a:t>
            </a:r>
          </a:p>
        </p:txBody>
      </p:sp>
      <p:sp>
        <p:nvSpPr>
          <p:cNvPr id="3" name="Content Placeholder 2"/>
          <p:cNvSpPr>
            <a:spLocks noGrp="1"/>
          </p:cNvSpPr>
          <p:nvPr>
            <p:ph idx="1"/>
          </p:nvPr>
        </p:nvSpPr>
        <p:spPr/>
        <p:txBody>
          <a:bodyPr/>
          <a:lstStyle/>
          <a:p>
            <a:r>
              <a:rPr lang="en-US" dirty="0"/>
              <a:t>A non-linear brainstorming process to graphically portray ideas, images, and feelings around a central stimulus.</a:t>
            </a:r>
          </a:p>
          <a:p>
            <a:r>
              <a:rPr lang="en-US" dirty="0"/>
              <a:t>Students are encouraged to create the most detailed and comprehensive </a:t>
            </a:r>
            <a:r>
              <a:rPr lang="en-US" dirty="0" err="1"/>
              <a:t>cluser</a:t>
            </a:r>
            <a:r>
              <a:rPr lang="en-US" dirty="0"/>
              <a:t> and connections between the key items/concepts/events/ideas.</a:t>
            </a:r>
          </a:p>
          <a:p>
            <a:r>
              <a:rPr lang="en-US" dirty="0"/>
              <a:t>Clustering serves a number of key purposes:</a:t>
            </a:r>
          </a:p>
          <a:p>
            <a:pPr lvl="1"/>
            <a:r>
              <a:rPr lang="en-US" dirty="0"/>
              <a:t>Assist students in recognizing what they do not know about the subject.</a:t>
            </a:r>
          </a:p>
          <a:p>
            <a:pPr lvl="1"/>
            <a:r>
              <a:rPr lang="en-US" dirty="0"/>
              <a:t>The teacher gains a vivid illustration of the depth of the student’s knowledge</a:t>
            </a:r>
          </a:p>
          <a:p>
            <a:pPr lvl="1"/>
            <a:r>
              <a:rPr lang="en-US" dirty="0"/>
              <a:t>The teacher is able to identify specific student inaccuracies, misconceptions and myths they hold about the subject - a </a:t>
            </a:r>
            <a:r>
              <a:rPr lang="en-US" dirty="0" err="1"/>
              <a:t>preassessment</a:t>
            </a:r>
            <a:r>
              <a:rPr lang="en-US" dirty="0"/>
              <a:t> exercise.</a:t>
            </a:r>
          </a:p>
        </p:txBody>
      </p:sp>
    </p:spTree>
    <p:extLst>
      <p:ext uri="{BB962C8B-B14F-4D97-AF65-F5344CB8AC3E}">
        <p14:creationId xmlns:p14="http://schemas.microsoft.com/office/powerpoint/2010/main" val="957761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329"/>
            <a:ext cx="10515600" cy="1325563"/>
          </a:xfrm>
        </p:spPr>
        <p:txBody>
          <a:bodyPr/>
          <a:lstStyle/>
          <a:p>
            <a:pPr algn="ctr"/>
            <a:r>
              <a:rPr lang="en-US" b="1" dirty="0">
                <a:latin typeface="Times New Roman" charset="0"/>
                <a:ea typeface="Times New Roman" charset="0"/>
                <a:cs typeface="Times New Roman" charset="0"/>
              </a:rPr>
              <a:t>Example</a:t>
            </a:r>
          </a:p>
        </p:txBody>
      </p:sp>
      <p:sp>
        <p:nvSpPr>
          <p:cNvPr id="4" name="Oval 3"/>
          <p:cNvSpPr/>
          <p:nvPr/>
        </p:nvSpPr>
        <p:spPr>
          <a:xfrm>
            <a:off x="4596492" y="3431723"/>
            <a:ext cx="2237015" cy="1322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Genocide</a:t>
            </a:r>
          </a:p>
        </p:txBody>
      </p:sp>
      <p:sp>
        <p:nvSpPr>
          <p:cNvPr id="5" name="Oval 4"/>
          <p:cNvSpPr/>
          <p:nvPr/>
        </p:nvSpPr>
        <p:spPr>
          <a:xfrm>
            <a:off x="838200" y="1932215"/>
            <a:ext cx="2237015" cy="1322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Armenian Genocide</a:t>
            </a:r>
          </a:p>
          <a:p>
            <a:pPr algn="ctr"/>
            <a:r>
              <a:rPr lang="en-US" dirty="0"/>
              <a:t>1915-1919</a:t>
            </a:r>
          </a:p>
        </p:txBody>
      </p:sp>
      <p:sp>
        <p:nvSpPr>
          <p:cNvPr id="6" name="Oval 5"/>
          <p:cNvSpPr/>
          <p:nvPr/>
        </p:nvSpPr>
        <p:spPr>
          <a:xfrm>
            <a:off x="985157" y="4103915"/>
            <a:ext cx="2237015" cy="1322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 Convention of Genocide</a:t>
            </a:r>
          </a:p>
        </p:txBody>
      </p:sp>
      <p:sp>
        <p:nvSpPr>
          <p:cNvPr id="7" name="Oval 6"/>
          <p:cNvSpPr/>
          <p:nvPr/>
        </p:nvSpPr>
        <p:spPr>
          <a:xfrm>
            <a:off x="4637313" y="5304065"/>
            <a:ext cx="2237015" cy="1322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Rwanda Genocide</a:t>
            </a:r>
          </a:p>
          <a:p>
            <a:pPr algn="ctr"/>
            <a:r>
              <a:rPr lang="en-US" dirty="0"/>
              <a:t>1994</a:t>
            </a:r>
          </a:p>
        </p:txBody>
      </p:sp>
      <p:sp>
        <p:nvSpPr>
          <p:cNvPr id="8" name="Oval 7"/>
          <p:cNvSpPr/>
          <p:nvPr/>
        </p:nvSpPr>
        <p:spPr>
          <a:xfrm>
            <a:off x="8436428" y="4103915"/>
            <a:ext cx="2237015" cy="1322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Cambodian Genocide</a:t>
            </a:r>
          </a:p>
          <a:p>
            <a:pPr algn="ctr"/>
            <a:r>
              <a:rPr lang="en-US" dirty="0"/>
              <a:t>1975-1979</a:t>
            </a:r>
          </a:p>
        </p:txBody>
      </p:sp>
      <p:sp>
        <p:nvSpPr>
          <p:cNvPr id="9" name="Oval 8"/>
          <p:cNvSpPr/>
          <p:nvPr/>
        </p:nvSpPr>
        <p:spPr>
          <a:xfrm>
            <a:off x="8436428" y="1932215"/>
            <a:ext cx="2237015" cy="132261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hlinkClick r:id="rId2" action="ppaction://hlinksldjump"/>
              </a:rPr>
              <a:t>Holocaust</a:t>
            </a:r>
          </a:p>
          <a:p>
            <a:pPr algn="ctr"/>
            <a:r>
              <a:rPr lang="en-US" dirty="0">
                <a:solidFill>
                  <a:schemeClr val="tx1"/>
                </a:solidFill>
                <a:hlinkClick r:id="rId2" action="ppaction://hlinksldjump"/>
              </a:rPr>
              <a:t>1933-1945</a:t>
            </a:r>
            <a:endParaRPr lang="en-US" dirty="0">
              <a:solidFill>
                <a:schemeClr val="tx1"/>
              </a:solidFill>
            </a:endParaRPr>
          </a:p>
        </p:txBody>
      </p:sp>
      <p:sp>
        <p:nvSpPr>
          <p:cNvPr id="10" name="Oval 9"/>
          <p:cNvSpPr/>
          <p:nvPr/>
        </p:nvSpPr>
        <p:spPr>
          <a:xfrm>
            <a:off x="4114800" y="1061471"/>
            <a:ext cx="3200400" cy="166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Definition: Intent to destroy in whole or in part a specific group of people.</a:t>
            </a:r>
          </a:p>
        </p:txBody>
      </p:sp>
      <p:cxnSp>
        <p:nvCxnSpPr>
          <p:cNvPr id="12" name="Straight Connector 11"/>
          <p:cNvCxnSpPr>
            <a:stCxn id="10" idx="4"/>
            <a:endCxn id="4" idx="0"/>
          </p:cNvCxnSpPr>
          <p:nvPr/>
        </p:nvCxnSpPr>
        <p:spPr>
          <a:xfrm>
            <a:off x="5715000" y="2726871"/>
            <a:ext cx="0" cy="70485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5" idx="6"/>
            <a:endCxn id="4" idx="1"/>
          </p:cNvCxnSpPr>
          <p:nvPr/>
        </p:nvCxnSpPr>
        <p:spPr>
          <a:xfrm>
            <a:off x="3075215" y="2593522"/>
            <a:ext cx="1848880" cy="103189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6" idx="6"/>
          </p:cNvCxnSpPr>
          <p:nvPr/>
        </p:nvCxnSpPr>
        <p:spPr>
          <a:xfrm flipV="1">
            <a:off x="3222172" y="4103915"/>
            <a:ext cx="1374320" cy="6613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7" idx="0"/>
          </p:cNvCxnSpPr>
          <p:nvPr/>
        </p:nvCxnSpPr>
        <p:spPr>
          <a:xfrm flipH="1" flipV="1">
            <a:off x="5755820" y="4765222"/>
            <a:ext cx="1" cy="53884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8" idx="2"/>
          </p:cNvCxnSpPr>
          <p:nvPr/>
        </p:nvCxnSpPr>
        <p:spPr>
          <a:xfrm flipH="1" flipV="1">
            <a:off x="6833507" y="4103915"/>
            <a:ext cx="1602921" cy="6613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9" idx="2"/>
            <a:endCxn id="4" idx="7"/>
          </p:cNvCxnSpPr>
          <p:nvPr/>
        </p:nvCxnSpPr>
        <p:spPr>
          <a:xfrm flipH="1">
            <a:off x="6505904" y="2593522"/>
            <a:ext cx="1930524" cy="103189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436428" y="6275615"/>
            <a:ext cx="3502754" cy="369332"/>
          </a:xfrm>
          <a:prstGeom prst="rect">
            <a:avLst/>
          </a:prstGeom>
          <a:noFill/>
        </p:spPr>
        <p:txBody>
          <a:bodyPr wrap="none" rtlCol="0">
            <a:spAutoFit/>
          </a:bodyPr>
          <a:lstStyle/>
          <a:p>
            <a:r>
              <a:rPr lang="en-US" dirty="0"/>
              <a:t>Totten, </a:t>
            </a:r>
            <a:r>
              <a:rPr lang="en-US" i="1"/>
              <a:t>Holocaust Education, </a:t>
            </a:r>
            <a:r>
              <a:rPr lang="en-US"/>
              <a:t> pp26.</a:t>
            </a:r>
          </a:p>
        </p:txBody>
      </p:sp>
    </p:spTree>
    <p:extLst>
      <p:ext uri="{BB962C8B-B14F-4D97-AF65-F5344CB8AC3E}">
        <p14:creationId xmlns:p14="http://schemas.microsoft.com/office/powerpoint/2010/main" val="1715680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charset="0"/>
                <a:ea typeface="Times New Roman" charset="0"/>
                <a:cs typeface="Times New Roman" charset="0"/>
              </a:rPr>
              <a:t>Student Questions</a:t>
            </a:r>
          </a:p>
        </p:txBody>
      </p:sp>
      <p:sp>
        <p:nvSpPr>
          <p:cNvPr id="3" name="Content Placeholder 2"/>
          <p:cNvSpPr>
            <a:spLocks noGrp="1"/>
          </p:cNvSpPr>
          <p:nvPr>
            <p:ph idx="1"/>
          </p:nvPr>
        </p:nvSpPr>
        <p:spPr/>
        <p:txBody>
          <a:bodyPr>
            <a:normAutofit fontScale="92500"/>
          </a:bodyPr>
          <a:lstStyle/>
          <a:p>
            <a:r>
              <a:rPr lang="en-US" dirty="0"/>
              <a:t>Students questions assist in making their study more focused and personal.</a:t>
            </a:r>
          </a:p>
          <a:p>
            <a:r>
              <a:rPr lang="en-US" dirty="0"/>
              <a:t>Encourages students become active researchers as opposed to passive participants.</a:t>
            </a:r>
          </a:p>
          <a:p>
            <a:r>
              <a:rPr lang="en-US" dirty="0"/>
              <a:t>Method:</a:t>
            </a:r>
          </a:p>
          <a:p>
            <a:pPr lvl="1"/>
            <a:r>
              <a:rPr lang="en-US" dirty="0"/>
              <a:t>Students are asked to write down 3-5 questions they have about the Holocaust/Genocide (can be either anonymous or identified by name)</a:t>
            </a:r>
          </a:p>
          <a:p>
            <a:pPr lvl="1"/>
            <a:r>
              <a:rPr lang="en-US" dirty="0"/>
              <a:t>Questions can be about anything related to the Holocaust/Genocide</a:t>
            </a:r>
          </a:p>
          <a:p>
            <a:pPr lvl="1"/>
            <a:r>
              <a:rPr lang="en-US" dirty="0"/>
              <a:t>Explain to the students that some of their questions may never be answered</a:t>
            </a:r>
          </a:p>
          <a:p>
            <a:pPr lvl="1"/>
            <a:r>
              <a:rPr lang="en-US" dirty="0"/>
              <a:t>Post student questions on the board or chart paper, have them displayed in the classroom and updated as they are answered or addressed throughout the unit.</a:t>
            </a:r>
          </a:p>
          <a:p>
            <a:endParaRPr lang="en-US" dirty="0"/>
          </a:p>
          <a:p>
            <a:endParaRPr lang="en-US" dirty="0"/>
          </a:p>
        </p:txBody>
      </p:sp>
    </p:spTree>
    <p:extLst>
      <p:ext uri="{BB962C8B-B14F-4D97-AF65-F5344CB8AC3E}">
        <p14:creationId xmlns:p14="http://schemas.microsoft.com/office/powerpoint/2010/main" val="1177588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charset="0"/>
                <a:ea typeface="Times New Roman" charset="0"/>
                <a:cs typeface="Times New Roman" charset="0"/>
              </a:rPr>
              <a:t>Questionnaire</a:t>
            </a:r>
          </a:p>
        </p:txBody>
      </p:sp>
      <p:sp>
        <p:nvSpPr>
          <p:cNvPr id="3" name="Content Placeholder 2"/>
          <p:cNvSpPr>
            <a:spLocks noGrp="1"/>
          </p:cNvSpPr>
          <p:nvPr>
            <p:ph idx="1"/>
          </p:nvPr>
        </p:nvSpPr>
        <p:spPr/>
        <p:txBody>
          <a:bodyPr>
            <a:normAutofit lnSpcReduction="10000"/>
          </a:bodyPr>
          <a:lstStyle/>
          <a:p>
            <a:r>
              <a:rPr lang="en-US" dirty="0"/>
              <a:t>A quick and simple </a:t>
            </a:r>
            <a:r>
              <a:rPr lang="en-US" dirty="0" err="1"/>
              <a:t>preassessment</a:t>
            </a:r>
            <a:r>
              <a:rPr lang="en-US" dirty="0"/>
              <a:t> aimed at establishing the student’s basic knowledge.</a:t>
            </a:r>
          </a:p>
          <a:p>
            <a:r>
              <a:rPr lang="en-US" dirty="0"/>
              <a:t>36 Questions About the Holocaust (https://</a:t>
            </a:r>
            <a:r>
              <a:rPr lang="en-US" dirty="0" err="1"/>
              <a:t>www.jewishvirtuallibrary.org</a:t>
            </a:r>
            <a:r>
              <a:rPr lang="en-US" dirty="0"/>
              <a:t>/36-questions-and-answers-about-the-holocaust)</a:t>
            </a:r>
          </a:p>
          <a:p>
            <a:r>
              <a:rPr lang="en-US" dirty="0"/>
              <a:t>Sample questions:</a:t>
            </a:r>
          </a:p>
          <a:p>
            <a:pPr lvl="1"/>
            <a:r>
              <a:rPr lang="en-US" dirty="0"/>
              <a:t>What does the word “holocaust” mean?</a:t>
            </a:r>
          </a:p>
          <a:p>
            <a:pPr lvl="1"/>
            <a:r>
              <a:rPr lang="en-US" dirty="0"/>
              <a:t>What was the Holocaust?</a:t>
            </a:r>
          </a:p>
          <a:p>
            <a:pPr lvl="1"/>
            <a:r>
              <a:rPr lang="en-US" dirty="0"/>
              <a:t>During what time period did the Holocaust take place?</a:t>
            </a:r>
          </a:p>
          <a:p>
            <a:pPr lvl="1"/>
            <a:r>
              <a:rPr lang="en-US" dirty="0"/>
              <a:t>What were the Nuremburg Laws?</a:t>
            </a:r>
          </a:p>
          <a:p>
            <a:pPr lvl="1"/>
            <a:r>
              <a:rPr lang="en-US" dirty="0"/>
              <a:t>True or False: Jews constitute a race.</a:t>
            </a:r>
          </a:p>
        </p:txBody>
      </p:sp>
    </p:spTree>
    <p:extLst>
      <p:ext uri="{BB962C8B-B14F-4D97-AF65-F5344CB8AC3E}">
        <p14:creationId xmlns:p14="http://schemas.microsoft.com/office/powerpoint/2010/main" val="514662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930" y="-311773"/>
            <a:ext cx="10515600" cy="1325563"/>
          </a:xfrm>
        </p:spPr>
        <p:txBody>
          <a:bodyPr>
            <a:normAutofit/>
          </a:bodyPr>
          <a:lstStyle/>
          <a:p>
            <a:pPr algn="ctr"/>
            <a:r>
              <a:rPr lang="en-US" sz="2400" dirty="0">
                <a:latin typeface="Times New Roman" charset="0"/>
                <a:ea typeface="Times New Roman" charset="0"/>
                <a:cs typeface="Times New Roman" charset="0"/>
              </a:rPr>
              <a:t>H</a:t>
            </a:r>
            <a:r>
              <a:rPr lang="en-US" sz="2400" b="1" dirty="0">
                <a:latin typeface="Times New Roman" charset="0"/>
                <a:ea typeface="Times New Roman" charset="0"/>
                <a:cs typeface="Times New Roman" charset="0"/>
              </a:rPr>
              <a:t>olocaust Squares Activity</a:t>
            </a:r>
          </a:p>
        </p:txBody>
      </p:sp>
      <p:graphicFrame>
        <p:nvGraphicFramePr>
          <p:cNvPr id="4" name="Content Placeholder 3"/>
          <p:cNvGraphicFramePr>
            <a:graphicFrameLocks noGrp="1"/>
          </p:cNvGraphicFramePr>
          <p:nvPr>
            <p:ph idx="1"/>
          </p:nvPr>
        </p:nvGraphicFramePr>
        <p:xfrm>
          <a:off x="258417" y="556590"/>
          <a:ext cx="11748055" cy="6492240"/>
        </p:xfrm>
        <a:graphic>
          <a:graphicData uri="http://schemas.openxmlformats.org/drawingml/2006/table">
            <a:tbl>
              <a:tblPr firstRow="1" bandRow="1">
                <a:tableStyleId>{5C22544A-7EE6-4342-B048-85BDC9FD1C3A}</a:tableStyleId>
              </a:tblPr>
              <a:tblGrid>
                <a:gridCol w="2349611">
                  <a:extLst>
                    <a:ext uri="{9D8B030D-6E8A-4147-A177-3AD203B41FA5}">
                      <a16:colId xmlns:a16="http://schemas.microsoft.com/office/drawing/2014/main" val="20000"/>
                    </a:ext>
                  </a:extLst>
                </a:gridCol>
                <a:gridCol w="2349611">
                  <a:extLst>
                    <a:ext uri="{9D8B030D-6E8A-4147-A177-3AD203B41FA5}">
                      <a16:colId xmlns:a16="http://schemas.microsoft.com/office/drawing/2014/main" val="20001"/>
                    </a:ext>
                  </a:extLst>
                </a:gridCol>
                <a:gridCol w="2349611">
                  <a:extLst>
                    <a:ext uri="{9D8B030D-6E8A-4147-A177-3AD203B41FA5}">
                      <a16:colId xmlns:a16="http://schemas.microsoft.com/office/drawing/2014/main" val="20002"/>
                    </a:ext>
                  </a:extLst>
                </a:gridCol>
                <a:gridCol w="2349611">
                  <a:extLst>
                    <a:ext uri="{9D8B030D-6E8A-4147-A177-3AD203B41FA5}">
                      <a16:colId xmlns:a16="http://schemas.microsoft.com/office/drawing/2014/main" val="20003"/>
                    </a:ext>
                  </a:extLst>
                </a:gridCol>
                <a:gridCol w="2349611">
                  <a:extLst>
                    <a:ext uri="{9D8B030D-6E8A-4147-A177-3AD203B41FA5}">
                      <a16:colId xmlns:a16="http://schemas.microsoft.com/office/drawing/2014/main" val="20004"/>
                    </a:ext>
                  </a:extLst>
                </a:gridCol>
              </a:tblGrid>
              <a:tr h="1141012">
                <a:tc>
                  <a:txBody>
                    <a:bodyPr/>
                    <a:lstStyle/>
                    <a:p>
                      <a:r>
                        <a:rPr lang="en-US" dirty="0"/>
                        <a:t>A human right denied to Jews in Germany after 1934</a:t>
                      </a:r>
                    </a:p>
                  </a:txBody>
                  <a:tcPr/>
                </a:tc>
                <a:tc>
                  <a:txBody>
                    <a:bodyPr/>
                    <a:lstStyle/>
                    <a:p>
                      <a:r>
                        <a:rPr lang="en-US" dirty="0"/>
                        <a:t>Country were deportations of victim groups were assisted by the local police</a:t>
                      </a:r>
                    </a:p>
                  </a:txBody>
                  <a:tcPr/>
                </a:tc>
                <a:tc>
                  <a:txBody>
                    <a:bodyPr/>
                    <a:lstStyle/>
                    <a:p>
                      <a:r>
                        <a:rPr lang="en-US" dirty="0"/>
                        <a:t>Location of declaration by UK, USA, &amp; USSR holding Nazis responsible for war crimes.</a:t>
                      </a:r>
                    </a:p>
                  </a:txBody>
                  <a:tcPr/>
                </a:tc>
                <a:tc>
                  <a:txBody>
                    <a:bodyPr/>
                    <a:lstStyle/>
                    <a:p>
                      <a:r>
                        <a:rPr lang="en-US" dirty="0"/>
                        <a:t>2 groups designated for death by Nazi Germany (not Jews)</a:t>
                      </a:r>
                    </a:p>
                  </a:txBody>
                  <a:tcPr/>
                </a:tc>
                <a:tc>
                  <a:txBody>
                    <a:bodyPr/>
                    <a:lstStyle/>
                    <a:p>
                      <a:r>
                        <a:rPr lang="en-US" dirty="0"/>
                        <a:t>Commander of the largest death camp in Poland, executed by the Polish government.</a:t>
                      </a:r>
                    </a:p>
                  </a:txBody>
                  <a:tcPr/>
                </a:tc>
                <a:extLst>
                  <a:ext uri="{0D108BD9-81ED-4DB2-BD59-A6C34878D82A}">
                    <a16:rowId xmlns:a16="http://schemas.microsoft.com/office/drawing/2014/main" val="10000"/>
                  </a:ext>
                </a:extLst>
              </a:tr>
              <a:tr h="1141012">
                <a:tc>
                  <a:txBody>
                    <a:bodyPr/>
                    <a:lstStyle/>
                    <a:p>
                      <a:r>
                        <a:rPr lang="en-US" dirty="0"/>
                        <a:t>Country were 90% of the pre-war Jewish population survived.</a:t>
                      </a:r>
                    </a:p>
                  </a:txBody>
                  <a:tcPr/>
                </a:tc>
                <a:tc>
                  <a:txBody>
                    <a:bodyPr/>
                    <a:lstStyle/>
                    <a:p>
                      <a:r>
                        <a:rPr lang="en-US" dirty="0"/>
                        <a:t>Individual who headed the SS and oversaw the operation of the Nazi camp system</a:t>
                      </a:r>
                    </a:p>
                  </a:txBody>
                  <a:tcPr/>
                </a:tc>
                <a:tc>
                  <a:txBody>
                    <a:bodyPr/>
                    <a:lstStyle/>
                    <a:p>
                      <a:r>
                        <a:rPr lang="en-US" dirty="0"/>
                        <a:t>Site of the longest sustained armed revolt against Nazi rule in occupied Europe</a:t>
                      </a:r>
                    </a:p>
                  </a:txBody>
                  <a:tcPr/>
                </a:tc>
                <a:tc>
                  <a:txBody>
                    <a:bodyPr/>
                    <a:lstStyle/>
                    <a:p>
                      <a:r>
                        <a:rPr lang="en-US" dirty="0"/>
                        <a:t>First person account by a survivor (Not </a:t>
                      </a:r>
                      <a:r>
                        <a:rPr lang="en-US" i="1" dirty="0"/>
                        <a:t>Night</a:t>
                      </a:r>
                      <a:r>
                        <a:rPr lang="en-US" i="0" dirty="0"/>
                        <a:t> by </a:t>
                      </a:r>
                      <a:r>
                        <a:rPr lang="en-US" i="0" dirty="0" err="1"/>
                        <a:t>Elie</a:t>
                      </a:r>
                      <a:r>
                        <a:rPr lang="en-US" i="0" dirty="0"/>
                        <a:t> Wiesel)</a:t>
                      </a:r>
                      <a:endParaRPr lang="en-US" dirty="0"/>
                    </a:p>
                  </a:txBody>
                  <a:tcPr/>
                </a:tc>
                <a:tc>
                  <a:txBody>
                    <a:bodyPr/>
                    <a:lstStyle/>
                    <a:p>
                      <a:r>
                        <a:rPr lang="en-US" dirty="0"/>
                        <a:t>Identify 2 indictments against</a:t>
                      </a:r>
                      <a:r>
                        <a:rPr lang="en-US" baseline="0" dirty="0"/>
                        <a:t> the 21 major war criminals tried at </a:t>
                      </a:r>
                      <a:r>
                        <a:rPr lang="en-US" baseline="0" dirty="0" err="1"/>
                        <a:t>Nurmberg</a:t>
                      </a:r>
                      <a:r>
                        <a:rPr lang="en-US" baseline="0" dirty="0"/>
                        <a:t>.</a:t>
                      </a:r>
                      <a:endParaRPr lang="en-US" dirty="0"/>
                    </a:p>
                  </a:txBody>
                  <a:tcPr/>
                </a:tc>
                <a:extLst>
                  <a:ext uri="{0D108BD9-81ED-4DB2-BD59-A6C34878D82A}">
                    <a16:rowId xmlns:a16="http://schemas.microsoft.com/office/drawing/2014/main" val="10001"/>
                  </a:ext>
                </a:extLst>
              </a:tr>
              <a:tr h="1141012">
                <a:tc>
                  <a:txBody>
                    <a:bodyPr/>
                    <a:lstStyle/>
                    <a:p>
                      <a:r>
                        <a:rPr lang="en-US" dirty="0"/>
                        <a:t>Performer who emigrated from Germany to escape persecution</a:t>
                      </a:r>
                    </a:p>
                  </a:txBody>
                  <a:tcPr/>
                </a:tc>
                <a:tc>
                  <a:txBody>
                    <a:bodyPr/>
                    <a:lstStyle/>
                    <a:p>
                      <a:r>
                        <a:rPr lang="en-US" dirty="0"/>
                        <a:t>Civil right denied to all Germans after 1934</a:t>
                      </a:r>
                    </a:p>
                  </a:txBody>
                  <a:tcPr/>
                </a:tc>
                <a:tc>
                  <a:txBody>
                    <a:bodyPr/>
                    <a:lstStyle/>
                    <a:p>
                      <a:r>
                        <a:rPr lang="en-US" dirty="0"/>
                        <a:t>Country with the largest Jewish population in 1939</a:t>
                      </a:r>
                    </a:p>
                  </a:txBody>
                  <a:tcPr/>
                </a:tc>
                <a:tc>
                  <a:txBody>
                    <a:bodyPr/>
                    <a:lstStyle/>
                    <a:p>
                      <a:r>
                        <a:rPr lang="en-US" dirty="0"/>
                        <a:t>”Model” camp opened by the Nazis for inspection by the International Red Cross</a:t>
                      </a:r>
                    </a:p>
                  </a:txBody>
                  <a:tcPr/>
                </a:tc>
                <a:tc>
                  <a:txBody>
                    <a:bodyPr/>
                    <a:lstStyle/>
                    <a:p>
                      <a:r>
                        <a:rPr lang="en-US" dirty="0"/>
                        <a:t>Individual who was brought to trial in Israel from Argentina</a:t>
                      </a:r>
                      <a:r>
                        <a:rPr lang="en-US" baseline="0" dirty="0"/>
                        <a:t> after WW 2</a:t>
                      </a:r>
                    </a:p>
                  </a:txBody>
                  <a:tcPr/>
                </a:tc>
                <a:extLst>
                  <a:ext uri="{0D108BD9-81ED-4DB2-BD59-A6C34878D82A}">
                    <a16:rowId xmlns:a16="http://schemas.microsoft.com/office/drawing/2014/main" val="10002"/>
                  </a:ext>
                </a:extLst>
              </a:tr>
              <a:tr h="1141012">
                <a:tc>
                  <a:txBody>
                    <a:bodyPr/>
                    <a:lstStyle/>
                    <a:p>
                      <a:r>
                        <a:rPr lang="en-US" dirty="0"/>
                        <a:t>Law which barred Jews in Germany from working as public school teachers</a:t>
                      </a:r>
                    </a:p>
                  </a:txBody>
                  <a:tcPr/>
                </a:tc>
                <a:tc>
                  <a:txBody>
                    <a:bodyPr/>
                    <a:lstStyle/>
                    <a:p>
                      <a:r>
                        <a:rPr lang="en-US" dirty="0"/>
                        <a:t>Book banned by the Nazis after they gained power</a:t>
                      </a:r>
                    </a:p>
                  </a:txBody>
                  <a:tcPr/>
                </a:tc>
                <a:tc>
                  <a:txBody>
                    <a:bodyPr/>
                    <a:lstStyle/>
                    <a:p>
                      <a:r>
                        <a:rPr lang="en-US" dirty="0"/>
                        <a:t>Individual who acted to save Jews in Occupied Europe</a:t>
                      </a:r>
                    </a:p>
                  </a:txBody>
                  <a:tcPr/>
                </a:tc>
                <a:tc>
                  <a:txBody>
                    <a:bodyPr/>
                    <a:lstStyle/>
                    <a:p>
                      <a:r>
                        <a:rPr lang="en-US" dirty="0"/>
                        <a:t>Most significant issue about the Holocaust for you</a:t>
                      </a:r>
                    </a:p>
                  </a:txBody>
                  <a:tcPr/>
                </a:tc>
                <a:tc>
                  <a:txBody>
                    <a:bodyPr/>
                    <a:lstStyle/>
                    <a:p>
                      <a:r>
                        <a:rPr lang="en-US" dirty="0"/>
                        <a:t>The 6 death camps in Poland – names and location</a:t>
                      </a:r>
                    </a:p>
                  </a:txBody>
                  <a:tcPr/>
                </a:tc>
                <a:extLst>
                  <a:ext uri="{0D108BD9-81ED-4DB2-BD59-A6C34878D82A}">
                    <a16:rowId xmlns:a16="http://schemas.microsoft.com/office/drawing/2014/main" val="10003"/>
                  </a:ext>
                </a:extLst>
              </a:tr>
              <a:tr h="1141012">
                <a:tc>
                  <a:txBody>
                    <a:bodyPr/>
                    <a:lstStyle/>
                    <a:p>
                      <a:r>
                        <a:rPr lang="en-US" dirty="0"/>
                        <a:t>Christian religious denomination</a:t>
                      </a:r>
                      <a:r>
                        <a:rPr lang="en-US" baseline="0" dirty="0"/>
                        <a:t> persecuted by Nazis in Germany</a:t>
                      </a:r>
                      <a:endParaRPr lang="en-US" dirty="0"/>
                    </a:p>
                  </a:txBody>
                  <a:tcPr/>
                </a:tc>
                <a:tc>
                  <a:txBody>
                    <a:bodyPr/>
                    <a:lstStyle/>
                    <a:p>
                      <a:r>
                        <a:rPr lang="en-US" dirty="0"/>
                        <a:t>Document</a:t>
                      </a:r>
                      <a:r>
                        <a:rPr lang="en-US" baseline="0" dirty="0"/>
                        <a:t> created in 1948 to uphold human rights, in part a response to Nazi atrocities.</a:t>
                      </a:r>
                      <a:endParaRPr lang="en-US" dirty="0"/>
                    </a:p>
                  </a:txBody>
                  <a:tcPr/>
                </a:tc>
                <a:tc>
                  <a:txBody>
                    <a:bodyPr/>
                    <a:lstStyle/>
                    <a:p>
                      <a:r>
                        <a:rPr lang="en-US" dirty="0"/>
                        <a:t>Axis</a:t>
                      </a:r>
                      <a:r>
                        <a:rPr lang="en-US" baseline="0" dirty="0"/>
                        <a:t> country which refused to deport any Jews to areas under Nazi control</a:t>
                      </a:r>
                      <a:endParaRPr lang="en-US" dirty="0"/>
                    </a:p>
                  </a:txBody>
                  <a:tcPr/>
                </a:tc>
                <a:tc>
                  <a:txBody>
                    <a:bodyPr/>
                    <a:lstStyle/>
                    <a:p>
                      <a:r>
                        <a:rPr lang="en-US" dirty="0"/>
                        <a:t>2 major study centers for the Holocaust in the world</a:t>
                      </a:r>
                    </a:p>
                  </a:txBody>
                  <a:tcPr/>
                </a:tc>
                <a:tc>
                  <a:txBody>
                    <a:bodyPr/>
                    <a:lstStyle/>
                    <a:p>
                      <a:r>
                        <a:rPr lang="en-US" dirty="0"/>
                        <a:t>Film about the Holocaust which impresses you (not </a:t>
                      </a:r>
                      <a:r>
                        <a:rPr lang="en-US" i="1" dirty="0"/>
                        <a:t>Schindler’s List</a:t>
                      </a:r>
                      <a:r>
                        <a:rPr lang="en-US" i="0" dirty="0"/>
                        <a:t>)</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12007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charset="0"/>
                <a:ea typeface="Times New Roman" charset="0"/>
                <a:cs typeface="Times New Roman" charset="0"/>
              </a:rPr>
              <a:t>Chronological Approach</a:t>
            </a:r>
          </a:p>
        </p:txBody>
      </p:sp>
      <p:sp>
        <p:nvSpPr>
          <p:cNvPr id="3" name="Content Placeholder 2"/>
          <p:cNvSpPr>
            <a:spLocks noGrp="1"/>
          </p:cNvSpPr>
          <p:nvPr>
            <p:ph idx="1"/>
          </p:nvPr>
        </p:nvSpPr>
        <p:spPr/>
        <p:txBody>
          <a:bodyPr>
            <a:normAutofit fontScale="92500" lnSpcReduction="10000"/>
          </a:bodyPr>
          <a:lstStyle/>
          <a:p>
            <a:r>
              <a:rPr lang="en-US" dirty="0"/>
              <a:t>Purpose is to assess student’s knowledge base of the Holocaust, while generating an initial discussion of the various aspects of Holocaust history.</a:t>
            </a:r>
          </a:p>
          <a:p>
            <a:r>
              <a:rPr lang="en-US" dirty="0"/>
              <a:t>Provides a visual aid for the chronological study of the Holocaust, which </a:t>
            </a:r>
            <a:r>
              <a:rPr lang="en-US" dirty="0" err="1"/>
              <a:t>cn</a:t>
            </a:r>
            <a:r>
              <a:rPr lang="en-US" dirty="0"/>
              <a:t> be added to during the unit of study,</a:t>
            </a:r>
          </a:p>
          <a:p>
            <a:r>
              <a:rPr lang="en-US" dirty="0"/>
              <a:t>Methodology:</a:t>
            </a:r>
          </a:p>
          <a:p>
            <a:pPr lvl="1"/>
            <a:r>
              <a:rPr lang="en-US" dirty="0"/>
              <a:t>Write two categories on the board: 1933-1939 and 1939-1945</a:t>
            </a:r>
          </a:p>
          <a:p>
            <a:pPr lvl="1"/>
            <a:r>
              <a:rPr lang="en-US" dirty="0"/>
              <a:t>Teacher calls out a series of events (the imposition of a law, establishing a ghetto or death camp, etc.)</a:t>
            </a:r>
          </a:p>
          <a:p>
            <a:pPr lvl="1"/>
            <a:r>
              <a:rPr lang="en-US" dirty="0"/>
              <a:t>Ask the students which side the event belongs and whether there is agreement or disagreement among the rest of the class. If there is disagreement, conduct a discussion as to where the correct placement should be.</a:t>
            </a:r>
          </a:p>
          <a:p>
            <a:pPr lvl="1"/>
            <a:r>
              <a:rPr lang="en-US" dirty="0"/>
              <a:t>Timeline can be put on butcher paper and hung in the classroom for the duration of the unit and added to during the course of study.</a:t>
            </a:r>
          </a:p>
          <a:p>
            <a:pPr lvl="1"/>
            <a:endParaRPr lang="en-US" dirty="0"/>
          </a:p>
        </p:txBody>
      </p:sp>
    </p:spTree>
    <p:extLst>
      <p:ext uri="{BB962C8B-B14F-4D97-AF65-F5344CB8AC3E}">
        <p14:creationId xmlns:p14="http://schemas.microsoft.com/office/powerpoint/2010/main" val="15371183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charset="0"/>
                <a:ea typeface="Times New Roman" charset="0"/>
                <a:cs typeface="Times New Roman" charset="0"/>
              </a:rPr>
              <a:t>Conclusions</a:t>
            </a:r>
          </a:p>
        </p:txBody>
      </p:sp>
      <p:sp>
        <p:nvSpPr>
          <p:cNvPr id="3" name="Content Placeholder 2"/>
          <p:cNvSpPr>
            <a:spLocks noGrp="1"/>
          </p:cNvSpPr>
          <p:nvPr>
            <p:ph idx="1"/>
          </p:nvPr>
        </p:nvSpPr>
        <p:spPr/>
        <p:txBody>
          <a:bodyPr/>
          <a:lstStyle/>
          <a:p>
            <a:r>
              <a:rPr lang="en-US" dirty="0"/>
              <a:t>Using these techniques allows a study of the Holocaust to begin with an examination of what the student’s know, their depth of knowledge, and any myths or preconceptions they may have.</a:t>
            </a:r>
          </a:p>
          <a:p>
            <a:r>
              <a:rPr lang="en-US" dirty="0"/>
              <a:t>Ultimate goal is devise a course of study that is tailored to the study of the Holocaust in which all students are contribute to the content and are left with something to think about for the rest of their life after the conclusion of the course.</a:t>
            </a:r>
          </a:p>
        </p:txBody>
      </p:sp>
    </p:spTree>
    <p:extLst>
      <p:ext uri="{BB962C8B-B14F-4D97-AF65-F5344CB8AC3E}">
        <p14:creationId xmlns:p14="http://schemas.microsoft.com/office/powerpoint/2010/main" val="119700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5A571-49F8-4F23-B9D4-ED0141224CF3}"/>
              </a:ext>
            </a:extLst>
          </p:cNvPr>
          <p:cNvSpPr>
            <a:spLocks noGrp="1"/>
          </p:cNvSpPr>
          <p:nvPr>
            <p:ph type="title"/>
          </p:nvPr>
        </p:nvSpPr>
        <p:spPr/>
        <p:txBody>
          <a:bodyPr/>
          <a:lstStyle/>
          <a:p>
            <a:pPr algn="ctr"/>
            <a:r>
              <a:rPr lang="en-US" dirty="0"/>
              <a:t>Purpose of Rationale Statements</a:t>
            </a:r>
          </a:p>
        </p:txBody>
      </p:sp>
      <p:sp>
        <p:nvSpPr>
          <p:cNvPr id="3" name="Content Placeholder 2">
            <a:extLst>
              <a:ext uri="{FF2B5EF4-FFF2-40B4-BE49-F238E27FC236}">
                <a16:creationId xmlns:a16="http://schemas.microsoft.com/office/drawing/2014/main" id="{D4330A07-BE5E-4B17-B83F-4B300C4A77B6}"/>
              </a:ext>
            </a:extLst>
          </p:cNvPr>
          <p:cNvSpPr>
            <a:spLocks noGrp="1"/>
          </p:cNvSpPr>
          <p:nvPr>
            <p:ph idx="1"/>
          </p:nvPr>
        </p:nvSpPr>
        <p:spPr/>
        <p:txBody>
          <a:bodyPr/>
          <a:lstStyle/>
          <a:p>
            <a:r>
              <a:rPr lang="en-US" dirty="0"/>
              <a:t>To assist teachers in creating and implementing a more solid and pedagogically sound set of learning experiences –</a:t>
            </a:r>
          </a:p>
          <a:p>
            <a:pPr marL="0" indent="0">
              <a:buNone/>
            </a:pPr>
            <a:endParaRPr lang="en-US" dirty="0"/>
          </a:p>
          <a:p>
            <a:r>
              <a:rPr lang="en-US" dirty="0"/>
              <a:t>Think about the </a:t>
            </a:r>
            <a:r>
              <a:rPr lang="en-US" b="1" i="1" dirty="0"/>
              <a:t>WHYS</a:t>
            </a:r>
            <a:r>
              <a:rPr lang="en-US" dirty="0"/>
              <a:t> rather than only the </a:t>
            </a:r>
            <a:r>
              <a:rPr lang="en-US" b="1" i="1" dirty="0"/>
              <a:t>WHATS </a:t>
            </a:r>
            <a:r>
              <a:rPr lang="en-US" dirty="0"/>
              <a:t>when addressing issues of the Holocaust as well as more contemporary genocide.</a:t>
            </a:r>
          </a:p>
          <a:p>
            <a:endParaRPr lang="en-US" dirty="0"/>
          </a:p>
          <a:p>
            <a:r>
              <a:rPr lang="en-US" dirty="0"/>
              <a:t>Have these discussions with your students, too – Why even study the Holocaust?  What are the primary purposes in studying this and related topics?</a:t>
            </a:r>
          </a:p>
        </p:txBody>
      </p:sp>
    </p:spTree>
    <p:extLst>
      <p:ext uri="{BB962C8B-B14F-4D97-AF65-F5344CB8AC3E}">
        <p14:creationId xmlns:p14="http://schemas.microsoft.com/office/powerpoint/2010/main" val="415216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2D579-6E0A-4D92-A2D9-CEB9730AA11E}"/>
              </a:ext>
            </a:extLst>
          </p:cNvPr>
          <p:cNvSpPr>
            <a:spLocks noGrp="1"/>
          </p:cNvSpPr>
          <p:nvPr>
            <p:ph type="title"/>
          </p:nvPr>
        </p:nvSpPr>
        <p:spPr/>
        <p:txBody>
          <a:bodyPr/>
          <a:lstStyle/>
          <a:p>
            <a:pPr algn="ctr"/>
            <a:r>
              <a:rPr lang="en-US" dirty="0"/>
              <a:t>First…Ask Yourself:</a:t>
            </a:r>
          </a:p>
        </p:txBody>
      </p:sp>
      <p:sp>
        <p:nvSpPr>
          <p:cNvPr id="3" name="Content Placeholder 2">
            <a:extLst>
              <a:ext uri="{FF2B5EF4-FFF2-40B4-BE49-F238E27FC236}">
                <a16:creationId xmlns:a16="http://schemas.microsoft.com/office/drawing/2014/main" id="{D8B91338-C8EA-4AC2-9AED-DCAEAA445D6B}"/>
              </a:ext>
            </a:extLst>
          </p:cNvPr>
          <p:cNvSpPr>
            <a:spLocks noGrp="1"/>
          </p:cNvSpPr>
          <p:nvPr>
            <p:ph idx="1"/>
          </p:nvPr>
        </p:nvSpPr>
        <p:spPr/>
        <p:txBody>
          <a:bodyPr/>
          <a:lstStyle/>
          <a:p>
            <a:r>
              <a:rPr lang="en-US" dirty="0"/>
              <a:t>Why is the Holocaust important to study?</a:t>
            </a:r>
          </a:p>
          <a:p>
            <a:pPr marL="0" indent="0">
              <a:buNone/>
            </a:pPr>
            <a:endParaRPr lang="en-US" dirty="0"/>
          </a:p>
          <a:p>
            <a:r>
              <a:rPr lang="en-US" dirty="0"/>
              <a:t>What are the most important topics to address in teaching the Holocaust…and why?</a:t>
            </a:r>
          </a:p>
          <a:p>
            <a:pPr marL="0" indent="0">
              <a:buNone/>
            </a:pPr>
            <a:endParaRPr lang="en-US" dirty="0"/>
          </a:p>
          <a:p>
            <a:r>
              <a:rPr lang="en-US" dirty="0"/>
              <a:t>What do I want my students to walk away with following this unit </a:t>
            </a:r>
            <a:r>
              <a:rPr lang="en-US" dirty="0" err="1"/>
              <a:t>fo</a:t>
            </a:r>
            <a:r>
              <a:rPr lang="en-US" dirty="0"/>
              <a:t> study?</a:t>
            </a:r>
          </a:p>
        </p:txBody>
      </p:sp>
    </p:spTree>
    <p:extLst>
      <p:ext uri="{BB962C8B-B14F-4D97-AF65-F5344CB8AC3E}">
        <p14:creationId xmlns:p14="http://schemas.microsoft.com/office/powerpoint/2010/main" val="3919622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A046A-8D95-4DE7-B7B5-DB31A6BABF05}"/>
              </a:ext>
            </a:extLst>
          </p:cNvPr>
          <p:cNvSpPr>
            <a:spLocks noGrp="1"/>
          </p:cNvSpPr>
          <p:nvPr>
            <p:ph type="title"/>
          </p:nvPr>
        </p:nvSpPr>
        <p:spPr/>
        <p:txBody>
          <a:bodyPr/>
          <a:lstStyle/>
          <a:p>
            <a:pPr algn="ctr"/>
            <a:r>
              <a:rPr lang="en-US" dirty="0"/>
              <a:t>Statements of Rationale</a:t>
            </a:r>
          </a:p>
        </p:txBody>
      </p:sp>
      <p:sp>
        <p:nvSpPr>
          <p:cNvPr id="3" name="Content Placeholder 2">
            <a:extLst>
              <a:ext uri="{FF2B5EF4-FFF2-40B4-BE49-F238E27FC236}">
                <a16:creationId xmlns:a16="http://schemas.microsoft.com/office/drawing/2014/main" id="{2C49E4FB-2009-48C4-BA79-DFA9542783C6}"/>
              </a:ext>
            </a:extLst>
          </p:cNvPr>
          <p:cNvSpPr>
            <a:spLocks noGrp="1"/>
          </p:cNvSpPr>
          <p:nvPr>
            <p:ph idx="1"/>
          </p:nvPr>
        </p:nvSpPr>
        <p:spPr/>
        <p:txBody>
          <a:bodyPr/>
          <a:lstStyle/>
          <a:p>
            <a:r>
              <a:rPr lang="en-US" dirty="0"/>
              <a:t>“To explore the concepts of prejudice, discrimination, stereotyping, racism, anti-Semitism, justice” – </a:t>
            </a:r>
          </a:p>
          <a:p>
            <a:r>
              <a:rPr lang="en-US" dirty="0"/>
              <a:t>“To show that the Holocaust was not inevitable but the result of many historical events and deeds occurring in progression” – </a:t>
            </a:r>
          </a:p>
          <a:p>
            <a:r>
              <a:rPr lang="en-US" dirty="0"/>
              <a:t>“To make students more aware of and sensitive to religious hatred” – </a:t>
            </a:r>
          </a:p>
          <a:p>
            <a:endParaRPr lang="en-US" dirty="0"/>
          </a:p>
          <a:p>
            <a:pPr marL="0" indent="0">
              <a:buNone/>
            </a:pPr>
            <a:r>
              <a:rPr lang="en-US" dirty="0"/>
              <a:t>Remember, create your own rationale statements as they apply to your setting and students’ overall level of learning.</a:t>
            </a:r>
          </a:p>
        </p:txBody>
      </p:sp>
    </p:spTree>
    <p:extLst>
      <p:ext uri="{BB962C8B-B14F-4D97-AF65-F5344CB8AC3E}">
        <p14:creationId xmlns:p14="http://schemas.microsoft.com/office/powerpoint/2010/main" val="3348821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B35D2-0841-4D38-9FE9-FD60550714E8}"/>
              </a:ext>
            </a:extLst>
          </p:cNvPr>
          <p:cNvSpPr>
            <a:spLocks noGrp="1"/>
          </p:cNvSpPr>
          <p:nvPr>
            <p:ph type="title"/>
          </p:nvPr>
        </p:nvSpPr>
        <p:spPr/>
        <p:txBody>
          <a:bodyPr/>
          <a:lstStyle/>
          <a:p>
            <a:pPr algn="ctr"/>
            <a:r>
              <a:rPr lang="en-US" dirty="0"/>
              <a:t>Precise Language is Key</a:t>
            </a:r>
          </a:p>
        </p:txBody>
      </p:sp>
      <p:sp>
        <p:nvSpPr>
          <p:cNvPr id="3" name="Content Placeholder 2">
            <a:extLst>
              <a:ext uri="{FF2B5EF4-FFF2-40B4-BE49-F238E27FC236}">
                <a16:creationId xmlns:a16="http://schemas.microsoft.com/office/drawing/2014/main" id="{4292A7E2-1248-4610-A6C6-2915EAE3017D}"/>
              </a:ext>
            </a:extLst>
          </p:cNvPr>
          <p:cNvSpPr>
            <a:spLocks noGrp="1"/>
          </p:cNvSpPr>
          <p:nvPr>
            <p:ph idx="1"/>
          </p:nvPr>
        </p:nvSpPr>
        <p:spPr/>
        <p:txBody>
          <a:bodyPr/>
          <a:lstStyle/>
          <a:p>
            <a:r>
              <a:rPr lang="en-US" dirty="0"/>
              <a:t>Avoid use of terms such as </a:t>
            </a:r>
            <a:r>
              <a:rPr lang="en-US" b="1" i="1" dirty="0"/>
              <a:t>“unimaginable” </a:t>
            </a:r>
            <a:r>
              <a:rPr lang="en-US" dirty="0"/>
              <a:t>or </a:t>
            </a:r>
            <a:r>
              <a:rPr lang="en-US" b="1" i="1" dirty="0"/>
              <a:t>“unbelievable” </a:t>
            </a:r>
            <a:r>
              <a:rPr lang="en-US" dirty="0"/>
              <a:t>as the Holocaust was systematically planned and carried out by other human beings – </a:t>
            </a:r>
          </a:p>
          <a:p>
            <a:r>
              <a:rPr lang="en-US" dirty="0"/>
              <a:t>Avoid use of clichés such as </a:t>
            </a:r>
            <a:r>
              <a:rPr lang="en-US" b="1" dirty="0"/>
              <a:t>Never Forget </a:t>
            </a:r>
            <a:r>
              <a:rPr lang="en-US" dirty="0"/>
              <a:t>or </a:t>
            </a:r>
            <a:r>
              <a:rPr lang="en-US" b="1" dirty="0"/>
              <a:t>Always Remember </a:t>
            </a:r>
            <a:r>
              <a:rPr lang="en-US" dirty="0"/>
              <a:t>as replacement for student discussion on specific topics – </a:t>
            </a:r>
          </a:p>
          <a:p>
            <a:r>
              <a:rPr lang="en-US" dirty="0"/>
              <a:t>Avoid comparisons of pain – all genocides are horrific - </a:t>
            </a:r>
          </a:p>
        </p:txBody>
      </p:sp>
    </p:spTree>
    <p:extLst>
      <p:ext uri="{BB962C8B-B14F-4D97-AF65-F5344CB8AC3E}">
        <p14:creationId xmlns:p14="http://schemas.microsoft.com/office/powerpoint/2010/main" val="889255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7E8F0-99F7-4200-94C4-604CC682BEF1}"/>
              </a:ext>
            </a:extLst>
          </p:cNvPr>
          <p:cNvSpPr>
            <a:spLocks noGrp="1"/>
          </p:cNvSpPr>
          <p:nvPr>
            <p:ph type="title"/>
          </p:nvPr>
        </p:nvSpPr>
        <p:spPr/>
        <p:txBody>
          <a:bodyPr>
            <a:noAutofit/>
          </a:bodyPr>
          <a:lstStyle/>
          <a:p>
            <a:pPr algn="ctr"/>
            <a:r>
              <a:rPr lang="en-US" dirty="0"/>
              <a:t>Factors Influencing Focus </a:t>
            </a:r>
            <a:br>
              <a:rPr lang="en-US" dirty="0"/>
            </a:br>
            <a:r>
              <a:rPr lang="en-US" dirty="0"/>
              <a:t>of Rationale Statements</a:t>
            </a:r>
          </a:p>
        </p:txBody>
      </p:sp>
      <p:sp>
        <p:nvSpPr>
          <p:cNvPr id="3" name="Content Placeholder 2">
            <a:extLst>
              <a:ext uri="{FF2B5EF4-FFF2-40B4-BE49-F238E27FC236}">
                <a16:creationId xmlns:a16="http://schemas.microsoft.com/office/drawing/2014/main" id="{F179BC71-F633-450A-833D-3668E93FD74E}"/>
              </a:ext>
            </a:extLst>
          </p:cNvPr>
          <p:cNvSpPr>
            <a:spLocks noGrp="1"/>
          </p:cNvSpPr>
          <p:nvPr>
            <p:ph idx="1"/>
          </p:nvPr>
        </p:nvSpPr>
        <p:spPr/>
        <p:txBody>
          <a:bodyPr>
            <a:normAutofit/>
          </a:bodyPr>
          <a:lstStyle/>
          <a:p>
            <a:r>
              <a:rPr lang="en-US" sz="3600" dirty="0"/>
              <a:t>Your aims in teaching the history of the Holocaust –</a:t>
            </a:r>
          </a:p>
          <a:p>
            <a:r>
              <a:rPr lang="en-US" sz="3600" dirty="0"/>
              <a:t>Your own personal knowledge of the history – </a:t>
            </a:r>
          </a:p>
          <a:p>
            <a:r>
              <a:rPr lang="en-US" sz="3600" dirty="0"/>
              <a:t>Content area of course – </a:t>
            </a:r>
          </a:p>
          <a:p>
            <a:r>
              <a:rPr lang="en-US" sz="3600" dirty="0"/>
              <a:t>Student factors such as level of abilities – </a:t>
            </a:r>
          </a:p>
          <a:p>
            <a:r>
              <a:rPr lang="en-US" sz="3600" dirty="0"/>
              <a:t>Time factors:  How much time can I spend on this unit?</a:t>
            </a:r>
          </a:p>
          <a:p>
            <a:r>
              <a:rPr lang="en-US" sz="3600" dirty="0"/>
              <a:t>Available and reliable instructional resource - </a:t>
            </a:r>
          </a:p>
        </p:txBody>
      </p:sp>
    </p:spTree>
    <p:extLst>
      <p:ext uri="{BB962C8B-B14F-4D97-AF65-F5344CB8AC3E}">
        <p14:creationId xmlns:p14="http://schemas.microsoft.com/office/powerpoint/2010/main" val="2907598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8BF7B-B251-41AF-AB61-CD79B5C58CBD}"/>
              </a:ext>
            </a:extLst>
          </p:cNvPr>
          <p:cNvSpPr>
            <a:spLocks noGrp="1"/>
          </p:cNvSpPr>
          <p:nvPr>
            <p:ph type="title"/>
          </p:nvPr>
        </p:nvSpPr>
        <p:spPr/>
        <p:txBody>
          <a:bodyPr/>
          <a:lstStyle/>
          <a:p>
            <a:pPr algn="ctr"/>
            <a:r>
              <a:rPr lang="en-US" dirty="0"/>
              <a:t>Rationale Directs the Content</a:t>
            </a:r>
          </a:p>
        </p:txBody>
      </p:sp>
      <p:sp>
        <p:nvSpPr>
          <p:cNvPr id="3" name="Content Placeholder 2">
            <a:extLst>
              <a:ext uri="{FF2B5EF4-FFF2-40B4-BE49-F238E27FC236}">
                <a16:creationId xmlns:a16="http://schemas.microsoft.com/office/drawing/2014/main" id="{20589995-FA2F-4663-9BF6-51DDD3D2A3EC}"/>
              </a:ext>
            </a:extLst>
          </p:cNvPr>
          <p:cNvSpPr>
            <a:spLocks noGrp="1"/>
          </p:cNvSpPr>
          <p:nvPr>
            <p:ph idx="1"/>
          </p:nvPr>
        </p:nvSpPr>
        <p:spPr>
          <a:xfrm>
            <a:off x="838200" y="1825625"/>
            <a:ext cx="10515600" cy="3767307"/>
          </a:xfrm>
        </p:spPr>
        <p:txBody>
          <a:bodyPr/>
          <a:lstStyle/>
          <a:p>
            <a:r>
              <a:rPr lang="en-US" sz="3600" dirty="0"/>
              <a:t>Be selective when choosing instructional materials – </a:t>
            </a:r>
          </a:p>
          <a:p>
            <a:r>
              <a:rPr lang="en-US" sz="3600" dirty="0"/>
              <a:t>Address the BIG question: What lessons have we learned?</a:t>
            </a:r>
          </a:p>
          <a:p>
            <a:r>
              <a:rPr lang="en-US" sz="3600" dirty="0"/>
              <a:t>It’s not just about WHAT happened – also the WHY!</a:t>
            </a:r>
          </a:p>
          <a:p>
            <a:r>
              <a:rPr lang="en-US" sz="3600" dirty="0"/>
              <a:t>Antisemitism must be examined so as to not skew history – </a:t>
            </a:r>
          </a:p>
          <a:p>
            <a:endParaRPr lang="en-US" dirty="0"/>
          </a:p>
        </p:txBody>
      </p:sp>
    </p:spTree>
    <p:extLst>
      <p:ext uri="{BB962C8B-B14F-4D97-AF65-F5344CB8AC3E}">
        <p14:creationId xmlns:p14="http://schemas.microsoft.com/office/powerpoint/2010/main" val="1008065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18266-0792-45AB-A6A3-649AA21AC821}"/>
              </a:ext>
            </a:extLst>
          </p:cNvPr>
          <p:cNvSpPr>
            <a:spLocks noGrp="1"/>
          </p:cNvSpPr>
          <p:nvPr>
            <p:ph type="title"/>
          </p:nvPr>
        </p:nvSpPr>
        <p:spPr/>
        <p:txBody>
          <a:bodyPr/>
          <a:lstStyle/>
          <a:p>
            <a:pPr algn="ctr"/>
            <a:r>
              <a:rPr lang="en-US" dirty="0"/>
              <a:t>Consider the Context of the Holocaust</a:t>
            </a:r>
          </a:p>
        </p:txBody>
      </p:sp>
      <p:sp>
        <p:nvSpPr>
          <p:cNvPr id="3" name="Content Placeholder 2">
            <a:extLst>
              <a:ext uri="{FF2B5EF4-FFF2-40B4-BE49-F238E27FC236}">
                <a16:creationId xmlns:a16="http://schemas.microsoft.com/office/drawing/2014/main" id="{6075C0E6-53D8-45FD-9FD9-6D3B8AA84B5F}"/>
              </a:ext>
            </a:extLst>
          </p:cNvPr>
          <p:cNvSpPr>
            <a:spLocks noGrp="1"/>
          </p:cNvSpPr>
          <p:nvPr>
            <p:ph idx="1"/>
          </p:nvPr>
        </p:nvSpPr>
        <p:spPr>
          <a:xfrm>
            <a:off x="838200" y="2370337"/>
            <a:ext cx="10515600" cy="3806625"/>
          </a:xfrm>
        </p:spPr>
        <p:txBody>
          <a:bodyPr/>
          <a:lstStyle/>
          <a:p>
            <a:pPr marL="0" indent="0">
              <a:buNone/>
            </a:pPr>
            <a:r>
              <a:rPr lang="en-US" dirty="0"/>
              <a:t>It is “…essential to place the study of the Holocaust within a historical context that will allow students to see the relationship of political, social, and economic factors that impacted the times and events that resulted in that history.”</a:t>
            </a:r>
          </a:p>
          <a:p>
            <a:pPr marL="0" indent="0">
              <a:buNone/>
            </a:pPr>
            <a:r>
              <a:rPr lang="en-US" dirty="0"/>
              <a:t>						(Totten and Feinberg, 1995)</a:t>
            </a:r>
          </a:p>
        </p:txBody>
      </p:sp>
    </p:spTree>
    <p:extLst>
      <p:ext uri="{BB962C8B-B14F-4D97-AF65-F5344CB8AC3E}">
        <p14:creationId xmlns:p14="http://schemas.microsoft.com/office/powerpoint/2010/main" val="135944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ABF4E-5B6C-4A91-A950-7FD7BF36A636}"/>
              </a:ext>
            </a:extLst>
          </p:cNvPr>
          <p:cNvSpPr>
            <a:spLocks noGrp="1"/>
          </p:cNvSpPr>
          <p:nvPr>
            <p:ph type="title"/>
          </p:nvPr>
        </p:nvSpPr>
        <p:spPr/>
        <p:txBody>
          <a:bodyPr/>
          <a:lstStyle/>
          <a:p>
            <a:pPr algn="ctr"/>
            <a:r>
              <a:rPr lang="en-US" dirty="0"/>
              <a:t>Pitfalls to Avoid</a:t>
            </a:r>
          </a:p>
        </p:txBody>
      </p:sp>
      <p:sp>
        <p:nvSpPr>
          <p:cNvPr id="3" name="Content Placeholder 2">
            <a:extLst>
              <a:ext uri="{FF2B5EF4-FFF2-40B4-BE49-F238E27FC236}">
                <a16:creationId xmlns:a16="http://schemas.microsoft.com/office/drawing/2014/main" id="{77C7D473-50B5-44B2-A7A4-D8EBC85C553E}"/>
              </a:ext>
            </a:extLst>
          </p:cNvPr>
          <p:cNvSpPr>
            <a:spLocks noGrp="1"/>
          </p:cNvSpPr>
          <p:nvPr>
            <p:ph idx="1"/>
          </p:nvPr>
        </p:nvSpPr>
        <p:spPr/>
        <p:txBody>
          <a:bodyPr/>
          <a:lstStyle/>
          <a:p>
            <a:r>
              <a:rPr lang="en-US" dirty="0"/>
              <a:t>Find multiple opportunities to make the study more personal by using primary source accounts – </a:t>
            </a:r>
          </a:p>
          <a:p>
            <a:r>
              <a:rPr lang="en-US" dirty="0"/>
              <a:t>Tell the whole story using hard facts – Jews were victims of ghastly crimes – without the facts, the complete story can be </a:t>
            </a:r>
            <a:r>
              <a:rPr lang="en-US" dirty="0" err="1"/>
              <a:t>miseducative</a:t>
            </a:r>
            <a:r>
              <a:rPr lang="en-US" dirty="0"/>
              <a:t> - </a:t>
            </a:r>
          </a:p>
          <a:p>
            <a:r>
              <a:rPr lang="en-US" dirty="0"/>
              <a:t>The themes of hiding and rescue are essential in telling story – </a:t>
            </a:r>
          </a:p>
          <a:p>
            <a:r>
              <a:rPr lang="en-US" dirty="0"/>
              <a:t>Make every effort to portray Jews during the Holocaust as being more than one-dimensional victims – Jew also led resistance movements - </a:t>
            </a:r>
          </a:p>
          <a:p>
            <a:r>
              <a:rPr lang="en-US" dirty="0"/>
              <a:t>Make connections to contemporary life, examining moral, ethical, and legal issues – but avoid comparisons of pain -</a:t>
            </a:r>
          </a:p>
          <a:p>
            <a:endParaRPr lang="en-US" dirty="0"/>
          </a:p>
          <a:p>
            <a:endParaRPr lang="en-US" dirty="0"/>
          </a:p>
          <a:p>
            <a:endParaRPr lang="en-US" dirty="0"/>
          </a:p>
        </p:txBody>
      </p:sp>
    </p:spTree>
    <p:extLst>
      <p:ext uri="{BB962C8B-B14F-4D97-AF65-F5344CB8AC3E}">
        <p14:creationId xmlns:p14="http://schemas.microsoft.com/office/powerpoint/2010/main" val="1235409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1665</Words>
  <Application>Microsoft Office PowerPoint</Application>
  <PresentationFormat>Widescreen</PresentationFormat>
  <Paragraphs>147</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Teaching the Holocaust and Genocide</vt:lpstr>
      <vt:lpstr>Purpose of Rationale Statements</vt:lpstr>
      <vt:lpstr>First…Ask Yourself:</vt:lpstr>
      <vt:lpstr>Statements of Rationale</vt:lpstr>
      <vt:lpstr>Precise Language is Key</vt:lpstr>
      <vt:lpstr>Factors Influencing Focus  of Rationale Statements</vt:lpstr>
      <vt:lpstr>Rationale Directs the Content</vt:lpstr>
      <vt:lpstr>Consider the Context of the Holocaust</vt:lpstr>
      <vt:lpstr>Pitfalls to Avoid</vt:lpstr>
      <vt:lpstr>Pitfalls (continued)</vt:lpstr>
      <vt:lpstr>Establishing a Foundation of Study/Assessing the Student’s Knowledge Base</vt:lpstr>
      <vt:lpstr>Opening Activity Examples</vt:lpstr>
      <vt:lpstr>Cluster/Mind-Map</vt:lpstr>
      <vt:lpstr>Example</vt:lpstr>
      <vt:lpstr>Student Questions</vt:lpstr>
      <vt:lpstr>Questionnaire</vt:lpstr>
      <vt:lpstr>Holocaust Squares Activity</vt:lpstr>
      <vt:lpstr>Chronological Approach</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the Holocaust and Genocide</dc:title>
  <dc:creator>Kahn, Brian B</dc:creator>
  <cp:lastModifiedBy>Kahn, Brian B</cp:lastModifiedBy>
  <cp:revision>15</cp:revision>
  <dcterms:created xsi:type="dcterms:W3CDTF">2020-08-02T20:59:37Z</dcterms:created>
  <dcterms:modified xsi:type="dcterms:W3CDTF">2021-12-12T19:13:19Z</dcterms:modified>
</cp:coreProperties>
</file>