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4" r:id="rId22"/>
    <p:sldId id="275" r:id="rId23"/>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2" d="100"/>
          <a:sy n="72"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6415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 the national picture from the Flourishing Community Pulse Survey — 30 communities, about 19,700 Jewish adults, three waves.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pillars define what a flourishing Jewish community looks like. Every finding in this deck sits inside one of them.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sentences carry the whole deck: the foundation is solid, the opportunity is connection, and engagement and satisfaction are two different jobs.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Connected, Safety, and Active carry every community. Caring, Health, and Educated are the same three growth pillars almost everywhere.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engaged and the not engaged differ most on connection and wayfinding, not on desire and not on cost.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stage and tenure move engagement; age barely does. Newcomers want the most and have the least access.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Engagement runs on connection. Satisfaction runs on delivery. Treat them as separate goals.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Seekers are already in the door. Their frustration is institutional: representation, education quality, alignment, and care that reaches them.</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break. The next four slides take the growth pillars one at a time.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 grows person to person. Only a third feel someone would notice if they stopped showing up.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has the most room to grow, and the gaps are navigational rather than attitudinal.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is broad but priority is the blocker. The movable group is the one asking for better offerings.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feel safe in their spaces. The gap is confidence in the response if something happens.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Attachment to Israel is strong across generations. The gap is standing: comfort supporting swings 18 points with engagement, comfort opposing barely moves.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people surface in every pillar: newcomers, younger adults, and unmarried adults without children.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asks: findable, connective, personal. The foundation is strong; the opportunity is connection.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Questions welcome.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Methodology and the seven engagement matrix segments.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each of the eight pillars measures.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7277C"/>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 y="914400"/>
            <a:ext cx="3031728" cy="914400"/>
          </a:xfrm>
          <a:prstGeom prst="rect">
            <a:avLst/>
          </a:prstGeom>
        </p:spPr>
      </p:pic>
      <p:sp>
        <p:nvSpPr>
          <p:cNvPr id="3" name="Text 0"/>
          <p:cNvSpPr/>
          <p:nvPr/>
        </p:nvSpPr>
        <p:spPr>
          <a:xfrm>
            <a:off x="1037229" y="4062512"/>
            <a:ext cx="10351770" cy="387350"/>
          </a:xfrm>
          <a:prstGeom prst="rect">
            <a:avLst/>
          </a:prstGeom>
          <a:noFill/>
          <a:ln/>
        </p:spPr>
        <p:txBody>
          <a:bodyPr wrap="square" lIns="25400" tIns="25400" rIns="25400" bIns="25400" rtlCol="0" anchor="t">
            <a:normAutofit lnSpcReduction="10000"/>
          </a:bodyPr>
          <a:lstStyle/>
          <a:p>
            <a:pPr marL="0" indent="0" algn="l">
              <a:buNone/>
            </a:pPr>
            <a:r>
              <a:rPr lang="en-US" sz="2400" b="1" kern="0" spc="168" dirty="0">
                <a:solidFill>
                  <a:srgbClr val="D2E9FF"/>
                </a:solidFill>
                <a:latin typeface="Arial" pitchFamily="34" charset="0"/>
                <a:ea typeface="Arial" pitchFamily="34" charset="-122"/>
                <a:cs typeface="Arial" pitchFamily="34" charset="-120"/>
              </a:rPr>
              <a:t>Flourishing Community Pulse Survey</a:t>
            </a:r>
            <a:endParaRPr lang="en-US" sz="2400" dirty="0"/>
          </a:p>
        </p:txBody>
      </p:sp>
      <p:sp>
        <p:nvSpPr>
          <p:cNvPr id="4" name="Text 1"/>
          <p:cNvSpPr/>
          <p:nvPr/>
        </p:nvSpPr>
        <p:spPr>
          <a:xfrm>
            <a:off x="1037229" y="4659412"/>
            <a:ext cx="10351770" cy="1048445"/>
          </a:xfrm>
          <a:prstGeom prst="rect">
            <a:avLst/>
          </a:prstGeom>
          <a:noFill/>
          <a:ln/>
        </p:spPr>
        <p:txBody>
          <a:bodyPr wrap="square" lIns="25400" tIns="25400" rIns="25400" bIns="25400" rtlCol="0" anchor="t">
            <a:normAutofit lnSpcReduction="10000"/>
          </a:bodyPr>
          <a:lstStyle/>
          <a:p>
            <a:pPr marL="0" indent="0" algn="l">
              <a:lnSpc>
                <a:spcPct val="88894"/>
              </a:lnSpc>
              <a:buNone/>
            </a:pPr>
            <a:r>
              <a:rPr lang="en-US" sz="7800" b="1" dirty="0">
                <a:solidFill>
                  <a:srgbClr val="F5F5F5"/>
                </a:solidFill>
                <a:latin typeface="Arial" pitchFamily="34" charset="0"/>
                <a:ea typeface="Arial" pitchFamily="34" charset="-122"/>
                <a:cs typeface="Arial" pitchFamily="34" charset="-120"/>
              </a:rPr>
              <a:t>National Trends</a:t>
            </a:r>
            <a:endParaRPr lang="en-US" sz="7800" dirty="0"/>
          </a:p>
        </p:txBody>
      </p:sp>
      <p:sp>
        <p:nvSpPr>
          <p:cNvPr id="5" name="Shape 2"/>
          <p:cNvSpPr/>
          <p:nvPr/>
        </p:nvSpPr>
        <p:spPr>
          <a:xfrm>
            <a:off x="1037229" y="6088857"/>
            <a:ext cx="1143000" cy="57150"/>
          </a:xfrm>
          <a:prstGeom prst="rect">
            <a:avLst/>
          </a:prstGeom>
          <a:solidFill>
            <a:srgbClr val="1C88ED"/>
          </a:solidFill>
          <a:ln/>
        </p:spPr>
        <p:txBody>
          <a:bodyPr/>
          <a:lstStyle/>
          <a:p>
            <a:endParaRPr lang="en-US"/>
          </a:p>
        </p:txBody>
      </p:sp>
      <p:sp>
        <p:nvSpPr>
          <p:cNvPr id="6" name="Text 3"/>
          <p:cNvSpPr/>
          <p:nvPr/>
        </p:nvSpPr>
        <p:spPr>
          <a:xfrm>
            <a:off x="1037229" y="6488907"/>
            <a:ext cx="10590663" cy="919162"/>
          </a:xfrm>
          <a:prstGeom prst="rect">
            <a:avLst/>
          </a:prstGeom>
          <a:noFill/>
          <a:ln/>
        </p:spPr>
        <p:txBody>
          <a:bodyPr wrap="square" lIns="25400" tIns="25400" rIns="25400" bIns="25400" rtlCol="0" anchor="t">
            <a:normAutofit/>
          </a:bodyPr>
          <a:lstStyle/>
          <a:p>
            <a:pPr marL="0" indent="0" algn="l">
              <a:lnSpc>
                <a:spcPct val="108398"/>
              </a:lnSpc>
              <a:buNone/>
            </a:pPr>
            <a:r>
              <a:rPr lang="en-US" sz="2775" dirty="0">
                <a:solidFill>
                  <a:srgbClr val="D2E9FF"/>
                </a:solidFill>
                <a:latin typeface="Arial" pitchFamily="34" charset="0"/>
                <a:ea typeface="Arial" pitchFamily="34" charset="-122"/>
                <a:cs typeface="Arial" pitchFamily="34" charset="-120"/>
              </a:rPr>
              <a:t>Insights from 30 communities and about 19,700 Jewish adults</a:t>
            </a:r>
            <a:endParaRPr lang="en-US" sz="2775" dirty="0"/>
          </a:p>
        </p:txBody>
      </p:sp>
      <p:sp>
        <p:nvSpPr>
          <p:cNvPr id="7" name="Text 4"/>
          <p:cNvSpPr/>
          <p:nvPr/>
        </p:nvSpPr>
        <p:spPr>
          <a:xfrm>
            <a:off x="914400" y="9220200"/>
            <a:ext cx="1035177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9FB6D8"/>
                </a:solidFill>
                <a:latin typeface="Arial" pitchFamily="34" charset="0"/>
                <a:ea typeface="Arial" pitchFamily="34" charset="-122"/>
                <a:cs typeface="Arial" pitchFamily="34" charset="-120"/>
              </a:rPr>
              <a:t>Jewish Federations of North America · July 2026</a:t>
            </a: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1326942"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The Flourishing Community Framework</a:t>
            </a:r>
            <a:endParaRPr lang="en-US" sz="2550" dirty="0"/>
          </a:p>
        </p:txBody>
      </p:sp>
      <p:sp>
        <p:nvSpPr>
          <p:cNvPr id="3" name="Text 1"/>
          <p:cNvSpPr/>
          <p:nvPr/>
        </p:nvSpPr>
        <p:spPr>
          <a:xfrm>
            <a:off x="838200" y="1193800"/>
            <a:ext cx="11326942" cy="593328"/>
          </a:xfrm>
          <a:prstGeom prst="rect">
            <a:avLst/>
          </a:prstGeom>
          <a:noFill/>
          <a:ln/>
        </p:spPr>
        <p:txBody>
          <a:bodyPr wrap="square" lIns="25400" tIns="25400" rIns="25400" bIns="25400" rtlCol="0" anchor="t">
            <a:normAutofit fontScale="925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Eight pillars of a flourishing Jewish community</a:t>
            </a:r>
            <a:endParaRPr lang="en-US" sz="3975"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1996678"/>
            <a:ext cx="16611600" cy="19050"/>
          </a:xfrm>
          <a:prstGeom prst="rect">
            <a:avLst/>
          </a:prstGeom>
          <a:solidFill>
            <a:srgbClr val="D2DDF3"/>
          </a:solidFill>
          <a:ln/>
        </p:spPr>
        <p:txBody>
          <a:bodyPr/>
          <a:lstStyle/>
          <a:p>
            <a:endParaRPr lang="en-US"/>
          </a:p>
        </p:txBody>
      </p:sp>
      <p:sp>
        <p:nvSpPr>
          <p:cNvPr id="6" name="Shape 3"/>
          <p:cNvSpPr/>
          <p:nvPr/>
        </p:nvSpPr>
        <p:spPr>
          <a:xfrm>
            <a:off x="838200" y="2301478"/>
            <a:ext cx="3995738" cy="2344341"/>
          </a:xfrm>
          <a:prstGeom prst="rect">
            <a:avLst/>
          </a:prstGeom>
          <a:solidFill>
            <a:srgbClr val="FFFFFF"/>
          </a:solidFill>
          <a:ln/>
        </p:spPr>
        <p:txBody>
          <a:bodyPr/>
          <a:lstStyle/>
          <a:p>
            <a:endParaRPr lang="en-US"/>
          </a:p>
        </p:txBody>
      </p:sp>
      <p:sp>
        <p:nvSpPr>
          <p:cNvPr id="7" name="Shape 4"/>
          <p:cNvSpPr/>
          <p:nvPr/>
        </p:nvSpPr>
        <p:spPr>
          <a:xfrm>
            <a:off x="838200" y="2301478"/>
            <a:ext cx="3995738" cy="44450"/>
          </a:xfrm>
          <a:prstGeom prst="rect">
            <a:avLst/>
          </a:prstGeom>
          <a:solidFill>
            <a:srgbClr val="1E3EAF"/>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1085850" y="2593578"/>
            <a:ext cx="495300" cy="495300"/>
          </a:xfrm>
          <a:prstGeom prst="rect">
            <a:avLst/>
          </a:prstGeom>
        </p:spPr>
      </p:pic>
      <p:sp>
        <p:nvSpPr>
          <p:cNvPr id="9" name="Text 5"/>
          <p:cNvSpPr/>
          <p:nvPr/>
        </p:nvSpPr>
        <p:spPr>
          <a:xfrm>
            <a:off x="1085850" y="3203178"/>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Engaged</a:t>
            </a:r>
            <a:endParaRPr lang="en-US" sz="2625" dirty="0"/>
          </a:p>
        </p:txBody>
      </p:sp>
      <p:sp>
        <p:nvSpPr>
          <p:cNvPr id="10" name="Text 6"/>
          <p:cNvSpPr/>
          <p:nvPr/>
        </p:nvSpPr>
        <p:spPr>
          <a:xfrm>
            <a:off x="1085850" y="3704828"/>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Involved in Jewish life and community</a:t>
            </a:r>
            <a:endParaRPr lang="en-US" sz="2100" dirty="0"/>
          </a:p>
        </p:txBody>
      </p:sp>
      <p:sp>
        <p:nvSpPr>
          <p:cNvPr id="11" name="Shape 7"/>
          <p:cNvSpPr/>
          <p:nvPr/>
        </p:nvSpPr>
        <p:spPr>
          <a:xfrm>
            <a:off x="5043488" y="2301478"/>
            <a:ext cx="3995738" cy="2344341"/>
          </a:xfrm>
          <a:prstGeom prst="rect">
            <a:avLst/>
          </a:prstGeom>
          <a:solidFill>
            <a:srgbClr val="FFFFFF"/>
          </a:solidFill>
          <a:ln/>
        </p:spPr>
        <p:txBody>
          <a:bodyPr/>
          <a:lstStyle/>
          <a:p>
            <a:endParaRPr lang="en-US"/>
          </a:p>
        </p:txBody>
      </p:sp>
      <p:sp>
        <p:nvSpPr>
          <p:cNvPr id="12" name="Shape 8"/>
          <p:cNvSpPr/>
          <p:nvPr/>
        </p:nvSpPr>
        <p:spPr>
          <a:xfrm>
            <a:off x="5043488" y="2301478"/>
            <a:ext cx="3995738" cy="44450"/>
          </a:xfrm>
          <a:prstGeom prst="rect">
            <a:avLst/>
          </a:prstGeom>
          <a:solidFill>
            <a:srgbClr val="1E3EAF"/>
          </a:solidFill>
          <a:ln/>
        </p:spPr>
        <p:txBody>
          <a:bodyPr/>
          <a:lstStyle/>
          <a:p>
            <a:endParaRPr lang="en-US"/>
          </a:p>
        </p:txBody>
      </p:sp>
      <p:pic>
        <p:nvPicPr>
          <p:cNvPr id="13" name="Image 2" descr="preencoded.png"/>
          <p:cNvPicPr>
            <a:picLocks noChangeAspect="1"/>
          </p:cNvPicPr>
          <p:nvPr/>
        </p:nvPicPr>
        <p:blipFill>
          <a:blip r:embed="rId5"/>
          <a:stretch>
            <a:fillRect/>
          </a:stretch>
        </p:blipFill>
        <p:spPr>
          <a:xfrm>
            <a:off x="5291138" y="2593578"/>
            <a:ext cx="495300" cy="495300"/>
          </a:xfrm>
          <a:prstGeom prst="rect">
            <a:avLst/>
          </a:prstGeom>
        </p:spPr>
      </p:pic>
      <p:sp>
        <p:nvSpPr>
          <p:cNvPr id="14" name="Text 9"/>
          <p:cNvSpPr/>
          <p:nvPr/>
        </p:nvSpPr>
        <p:spPr>
          <a:xfrm>
            <a:off x="5291138" y="3203178"/>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Educated</a:t>
            </a:r>
            <a:endParaRPr lang="en-US" sz="2625" dirty="0"/>
          </a:p>
        </p:txBody>
      </p:sp>
      <p:sp>
        <p:nvSpPr>
          <p:cNvPr id="15" name="Text 10"/>
          <p:cNvSpPr/>
          <p:nvPr/>
        </p:nvSpPr>
        <p:spPr>
          <a:xfrm>
            <a:off x="5291138" y="3704828"/>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Knowledgeable about Jewish life, text, and culture</a:t>
            </a:r>
            <a:endParaRPr lang="en-US" sz="2100" dirty="0"/>
          </a:p>
        </p:txBody>
      </p:sp>
      <p:sp>
        <p:nvSpPr>
          <p:cNvPr id="16" name="Shape 11"/>
          <p:cNvSpPr/>
          <p:nvPr/>
        </p:nvSpPr>
        <p:spPr>
          <a:xfrm>
            <a:off x="9248775" y="2301478"/>
            <a:ext cx="3995738" cy="2344341"/>
          </a:xfrm>
          <a:prstGeom prst="rect">
            <a:avLst/>
          </a:prstGeom>
          <a:solidFill>
            <a:srgbClr val="FFFFFF"/>
          </a:solidFill>
          <a:ln/>
        </p:spPr>
        <p:txBody>
          <a:bodyPr/>
          <a:lstStyle/>
          <a:p>
            <a:endParaRPr lang="en-US"/>
          </a:p>
        </p:txBody>
      </p:sp>
      <p:sp>
        <p:nvSpPr>
          <p:cNvPr id="17" name="Shape 12"/>
          <p:cNvSpPr/>
          <p:nvPr/>
        </p:nvSpPr>
        <p:spPr>
          <a:xfrm>
            <a:off x="9248775" y="2301478"/>
            <a:ext cx="3995738" cy="44450"/>
          </a:xfrm>
          <a:prstGeom prst="rect">
            <a:avLst/>
          </a:prstGeom>
          <a:solidFill>
            <a:srgbClr val="1E3EAF"/>
          </a:solidFill>
          <a:ln/>
        </p:spPr>
        <p:txBody>
          <a:bodyPr/>
          <a:lstStyle/>
          <a:p>
            <a:endParaRPr lang="en-US"/>
          </a:p>
        </p:txBody>
      </p:sp>
      <p:pic>
        <p:nvPicPr>
          <p:cNvPr id="18" name="Image 3" descr="preencoded.png"/>
          <p:cNvPicPr>
            <a:picLocks noChangeAspect="1"/>
          </p:cNvPicPr>
          <p:nvPr/>
        </p:nvPicPr>
        <p:blipFill>
          <a:blip r:embed="rId6"/>
          <a:stretch>
            <a:fillRect/>
          </a:stretch>
        </p:blipFill>
        <p:spPr>
          <a:xfrm>
            <a:off x="9496425" y="2593578"/>
            <a:ext cx="495300" cy="495300"/>
          </a:xfrm>
          <a:prstGeom prst="rect">
            <a:avLst/>
          </a:prstGeom>
        </p:spPr>
      </p:pic>
      <p:sp>
        <p:nvSpPr>
          <p:cNvPr id="19" name="Text 13"/>
          <p:cNvSpPr/>
          <p:nvPr/>
        </p:nvSpPr>
        <p:spPr>
          <a:xfrm>
            <a:off x="9496425" y="3203178"/>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Belonging</a:t>
            </a:r>
            <a:endParaRPr lang="en-US" sz="2625" dirty="0"/>
          </a:p>
        </p:txBody>
      </p:sp>
      <p:sp>
        <p:nvSpPr>
          <p:cNvPr id="20" name="Text 14"/>
          <p:cNvSpPr/>
          <p:nvPr/>
        </p:nvSpPr>
        <p:spPr>
          <a:xfrm>
            <a:off x="9496425" y="3704828"/>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Able to show up as one's whole self</a:t>
            </a:r>
            <a:endParaRPr lang="en-US" sz="2100" dirty="0"/>
          </a:p>
        </p:txBody>
      </p:sp>
      <p:sp>
        <p:nvSpPr>
          <p:cNvPr id="21" name="Shape 15"/>
          <p:cNvSpPr/>
          <p:nvPr/>
        </p:nvSpPr>
        <p:spPr>
          <a:xfrm>
            <a:off x="13454063" y="2301478"/>
            <a:ext cx="3995738" cy="2344341"/>
          </a:xfrm>
          <a:prstGeom prst="rect">
            <a:avLst/>
          </a:prstGeom>
          <a:solidFill>
            <a:srgbClr val="FFFFFF"/>
          </a:solidFill>
          <a:ln/>
        </p:spPr>
        <p:txBody>
          <a:bodyPr/>
          <a:lstStyle/>
          <a:p>
            <a:endParaRPr lang="en-US"/>
          </a:p>
        </p:txBody>
      </p:sp>
      <p:sp>
        <p:nvSpPr>
          <p:cNvPr id="22" name="Shape 16"/>
          <p:cNvSpPr/>
          <p:nvPr/>
        </p:nvSpPr>
        <p:spPr>
          <a:xfrm>
            <a:off x="13454063" y="2301478"/>
            <a:ext cx="3995738" cy="44450"/>
          </a:xfrm>
          <a:prstGeom prst="rect">
            <a:avLst/>
          </a:prstGeom>
          <a:solidFill>
            <a:srgbClr val="1E3EAF"/>
          </a:solidFill>
          <a:ln/>
        </p:spPr>
        <p:txBody>
          <a:bodyPr/>
          <a:lstStyle/>
          <a:p>
            <a:endParaRPr lang="en-US"/>
          </a:p>
        </p:txBody>
      </p:sp>
      <p:pic>
        <p:nvPicPr>
          <p:cNvPr id="23" name="Image 4" descr="preencoded.png"/>
          <p:cNvPicPr>
            <a:picLocks noChangeAspect="1"/>
          </p:cNvPicPr>
          <p:nvPr/>
        </p:nvPicPr>
        <p:blipFill>
          <a:blip r:embed="rId7"/>
          <a:stretch>
            <a:fillRect/>
          </a:stretch>
        </p:blipFill>
        <p:spPr>
          <a:xfrm>
            <a:off x="13701713" y="2593578"/>
            <a:ext cx="495300" cy="495300"/>
          </a:xfrm>
          <a:prstGeom prst="rect">
            <a:avLst/>
          </a:prstGeom>
        </p:spPr>
      </p:pic>
      <p:sp>
        <p:nvSpPr>
          <p:cNvPr id="24" name="Text 17"/>
          <p:cNvSpPr/>
          <p:nvPr/>
        </p:nvSpPr>
        <p:spPr>
          <a:xfrm>
            <a:off x="13701713" y="3203178"/>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Safety</a:t>
            </a:r>
            <a:endParaRPr lang="en-US" sz="2625" dirty="0"/>
          </a:p>
        </p:txBody>
      </p:sp>
      <p:sp>
        <p:nvSpPr>
          <p:cNvPr id="25" name="Text 18"/>
          <p:cNvSpPr/>
          <p:nvPr/>
        </p:nvSpPr>
        <p:spPr>
          <a:xfrm>
            <a:off x="13701713" y="3704828"/>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Secure individually and as a community</a:t>
            </a:r>
            <a:endParaRPr lang="en-US" sz="2100" dirty="0"/>
          </a:p>
        </p:txBody>
      </p:sp>
      <p:sp>
        <p:nvSpPr>
          <p:cNvPr id="26" name="Shape 19"/>
          <p:cNvSpPr/>
          <p:nvPr/>
        </p:nvSpPr>
        <p:spPr>
          <a:xfrm>
            <a:off x="838200" y="4855369"/>
            <a:ext cx="3995738" cy="2344341"/>
          </a:xfrm>
          <a:prstGeom prst="rect">
            <a:avLst/>
          </a:prstGeom>
          <a:solidFill>
            <a:srgbClr val="FFFFFF"/>
          </a:solidFill>
          <a:ln/>
        </p:spPr>
        <p:txBody>
          <a:bodyPr/>
          <a:lstStyle/>
          <a:p>
            <a:endParaRPr lang="en-US"/>
          </a:p>
        </p:txBody>
      </p:sp>
      <p:sp>
        <p:nvSpPr>
          <p:cNvPr id="27" name="Shape 20"/>
          <p:cNvSpPr/>
          <p:nvPr/>
        </p:nvSpPr>
        <p:spPr>
          <a:xfrm>
            <a:off x="838200" y="4855369"/>
            <a:ext cx="3995738" cy="44450"/>
          </a:xfrm>
          <a:prstGeom prst="rect">
            <a:avLst/>
          </a:prstGeom>
          <a:solidFill>
            <a:srgbClr val="1C88ED"/>
          </a:solidFill>
          <a:ln/>
        </p:spPr>
        <p:txBody>
          <a:bodyPr/>
          <a:lstStyle/>
          <a:p>
            <a:endParaRPr lang="en-US"/>
          </a:p>
        </p:txBody>
      </p:sp>
      <p:pic>
        <p:nvPicPr>
          <p:cNvPr id="28" name="Image 5" descr="preencoded.png"/>
          <p:cNvPicPr>
            <a:picLocks noChangeAspect="1"/>
          </p:cNvPicPr>
          <p:nvPr/>
        </p:nvPicPr>
        <p:blipFill>
          <a:blip r:embed="rId8"/>
          <a:stretch>
            <a:fillRect/>
          </a:stretch>
        </p:blipFill>
        <p:spPr>
          <a:xfrm>
            <a:off x="1085850" y="5147469"/>
            <a:ext cx="495300" cy="495300"/>
          </a:xfrm>
          <a:prstGeom prst="rect">
            <a:avLst/>
          </a:prstGeom>
        </p:spPr>
      </p:pic>
      <p:sp>
        <p:nvSpPr>
          <p:cNvPr id="29" name="Text 21"/>
          <p:cNvSpPr/>
          <p:nvPr/>
        </p:nvSpPr>
        <p:spPr>
          <a:xfrm>
            <a:off x="1085850" y="5757069"/>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Active</a:t>
            </a:r>
            <a:endParaRPr lang="en-US" sz="2625" dirty="0"/>
          </a:p>
        </p:txBody>
      </p:sp>
      <p:sp>
        <p:nvSpPr>
          <p:cNvPr id="30" name="Text 22"/>
          <p:cNvSpPr/>
          <p:nvPr/>
        </p:nvSpPr>
        <p:spPr>
          <a:xfrm>
            <a:off x="1085850" y="6258719"/>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Advocating for Jewish causes in the wider world</a:t>
            </a:r>
            <a:endParaRPr lang="en-US" sz="2100" dirty="0"/>
          </a:p>
        </p:txBody>
      </p:sp>
      <p:sp>
        <p:nvSpPr>
          <p:cNvPr id="31" name="Shape 23"/>
          <p:cNvSpPr/>
          <p:nvPr/>
        </p:nvSpPr>
        <p:spPr>
          <a:xfrm>
            <a:off x="5043488" y="4855369"/>
            <a:ext cx="3995738" cy="2344341"/>
          </a:xfrm>
          <a:prstGeom prst="rect">
            <a:avLst/>
          </a:prstGeom>
          <a:solidFill>
            <a:srgbClr val="FFFFFF"/>
          </a:solidFill>
          <a:ln/>
        </p:spPr>
        <p:txBody>
          <a:bodyPr/>
          <a:lstStyle/>
          <a:p>
            <a:endParaRPr lang="en-US"/>
          </a:p>
        </p:txBody>
      </p:sp>
      <p:sp>
        <p:nvSpPr>
          <p:cNvPr id="32" name="Shape 24"/>
          <p:cNvSpPr/>
          <p:nvPr/>
        </p:nvSpPr>
        <p:spPr>
          <a:xfrm>
            <a:off x="5043488" y="4855369"/>
            <a:ext cx="3995738" cy="44450"/>
          </a:xfrm>
          <a:prstGeom prst="rect">
            <a:avLst/>
          </a:prstGeom>
          <a:solidFill>
            <a:srgbClr val="1C88ED"/>
          </a:solidFill>
          <a:ln/>
        </p:spPr>
        <p:txBody>
          <a:bodyPr/>
          <a:lstStyle/>
          <a:p>
            <a:endParaRPr lang="en-US"/>
          </a:p>
        </p:txBody>
      </p:sp>
      <p:pic>
        <p:nvPicPr>
          <p:cNvPr id="33" name="Image 6" descr="preencoded.png"/>
          <p:cNvPicPr>
            <a:picLocks noChangeAspect="1"/>
          </p:cNvPicPr>
          <p:nvPr/>
        </p:nvPicPr>
        <p:blipFill>
          <a:blip r:embed="rId9"/>
          <a:stretch>
            <a:fillRect/>
          </a:stretch>
        </p:blipFill>
        <p:spPr>
          <a:xfrm>
            <a:off x="5291138" y="5147469"/>
            <a:ext cx="495300" cy="495300"/>
          </a:xfrm>
          <a:prstGeom prst="rect">
            <a:avLst/>
          </a:prstGeom>
        </p:spPr>
      </p:pic>
      <p:sp>
        <p:nvSpPr>
          <p:cNvPr id="34" name="Text 25"/>
          <p:cNvSpPr/>
          <p:nvPr/>
        </p:nvSpPr>
        <p:spPr>
          <a:xfrm>
            <a:off x="5291138" y="5757069"/>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Health</a:t>
            </a:r>
            <a:endParaRPr lang="en-US" sz="2625" dirty="0"/>
          </a:p>
        </p:txBody>
      </p:sp>
      <p:sp>
        <p:nvSpPr>
          <p:cNvPr id="35" name="Text 26"/>
          <p:cNvSpPr/>
          <p:nvPr/>
        </p:nvSpPr>
        <p:spPr>
          <a:xfrm>
            <a:off x="5291138" y="6258719"/>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Physical and mental health needs are met</a:t>
            </a:r>
            <a:endParaRPr lang="en-US" sz="2100" dirty="0"/>
          </a:p>
        </p:txBody>
      </p:sp>
      <p:sp>
        <p:nvSpPr>
          <p:cNvPr id="36" name="Shape 27"/>
          <p:cNvSpPr/>
          <p:nvPr/>
        </p:nvSpPr>
        <p:spPr>
          <a:xfrm>
            <a:off x="9248775" y="4855369"/>
            <a:ext cx="3995738" cy="2344341"/>
          </a:xfrm>
          <a:prstGeom prst="rect">
            <a:avLst/>
          </a:prstGeom>
          <a:solidFill>
            <a:srgbClr val="FFFFFF"/>
          </a:solidFill>
          <a:ln/>
        </p:spPr>
        <p:txBody>
          <a:bodyPr/>
          <a:lstStyle/>
          <a:p>
            <a:endParaRPr lang="en-US"/>
          </a:p>
        </p:txBody>
      </p:sp>
      <p:sp>
        <p:nvSpPr>
          <p:cNvPr id="37" name="Shape 28"/>
          <p:cNvSpPr/>
          <p:nvPr/>
        </p:nvSpPr>
        <p:spPr>
          <a:xfrm>
            <a:off x="9248775" y="4855369"/>
            <a:ext cx="3995738" cy="44450"/>
          </a:xfrm>
          <a:prstGeom prst="rect">
            <a:avLst/>
          </a:prstGeom>
          <a:solidFill>
            <a:srgbClr val="1C88ED"/>
          </a:solidFill>
          <a:ln/>
        </p:spPr>
        <p:txBody>
          <a:bodyPr/>
          <a:lstStyle/>
          <a:p>
            <a:endParaRPr lang="en-US"/>
          </a:p>
        </p:txBody>
      </p:sp>
      <p:pic>
        <p:nvPicPr>
          <p:cNvPr id="38" name="Image 7" descr="preencoded.png"/>
          <p:cNvPicPr>
            <a:picLocks noChangeAspect="1"/>
          </p:cNvPicPr>
          <p:nvPr/>
        </p:nvPicPr>
        <p:blipFill>
          <a:blip r:embed="rId10"/>
          <a:stretch>
            <a:fillRect/>
          </a:stretch>
        </p:blipFill>
        <p:spPr>
          <a:xfrm>
            <a:off x="9496425" y="5147469"/>
            <a:ext cx="495300" cy="495300"/>
          </a:xfrm>
          <a:prstGeom prst="rect">
            <a:avLst/>
          </a:prstGeom>
        </p:spPr>
      </p:pic>
      <p:sp>
        <p:nvSpPr>
          <p:cNvPr id="39" name="Text 29"/>
          <p:cNvSpPr/>
          <p:nvPr/>
        </p:nvSpPr>
        <p:spPr>
          <a:xfrm>
            <a:off x="9496425" y="5757069"/>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Caring</a:t>
            </a:r>
            <a:endParaRPr lang="en-US" sz="2625" dirty="0"/>
          </a:p>
        </p:txBody>
      </p:sp>
      <p:sp>
        <p:nvSpPr>
          <p:cNvPr id="40" name="Text 30"/>
          <p:cNvSpPr/>
          <p:nvPr/>
        </p:nvSpPr>
        <p:spPr>
          <a:xfrm>
            <a:off x="9496425" y="6258719"/>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Emotional needs of members are met</a:t>
            </a:r>
            <a:endParaRPr lang="en-US" sz="2100" dirty="0"/>
          </a:p>
        </p:txBody>
      </p:sp>
      <p:sp>
        <p:nvSpPr>
          <p:cNvPr id="41" name="Shape 31"/>
          <p:cNvSpPr/>
          <p:nvPr/>
        </p:nvSpPr>
        <p:spPr>
          <a:xfrm>
            <a:off x="13454063" y="4855369"/>
            <a:ext cx="3995738" cy="2344341"/>
          </a:xfrm>
          <a:prstGeom prst="rect">
            <a:avLst/>
          </a:prstGeom>
          <a:solidFill>
            <a:srgbClr val="FFFFFF"/>
          </a:solidFill>
          <a:ln/>
        </p:spPr>
        <p:txBody>
          <a:bodyPr/>
          <a:lstStyle/>
          <a:p>
            <a:endParaRPr lang="en-US"/>
          </a:p>
        </p:txBody>
      </p:sp>
      <p:sp>
        <p:nvSpPr>
          <p:cNvPr id="42" name="Shape 32"/>
          <p:cNvSpPr/>
          <p:nvPr/>
        </p:nvSpPr>
        <p:spPr>
          <a:xfrm>
            <a:off x="13454063" y="4855369"/>
            <a:ext cx="3995738" cy="44450"/>
          </a:xfrm>
          <a:prstGeom prst="rect">
            <a:avLst/>
          </a:prstGeom>
          <a:solidFill>
            <a:srgbClr val="1C88ED"/>
          </a:solidFill>
          <a:ln/>
        </p:spPr>
        <p:txBody>
          <a:bodyPr/>
          <a:lstStyle/>
          <a:p>
            <a:endParaRPr lang="en-US"/>
          </a:p>
        </p:txBody>
      </p:sp>
      <p:pic>
        <p:nvPicPr>
          <p:cNvPr id="43" name="Image 8" descr="preencoded.png"/>
          <p:cNvPicPr>
            <a:picLocks noChangeAspect="1"/>
          </p:cNvPicPr>
          <p:nvPr/>
        </p:nvPicPr>
        <p:blipFill>
          <a:blip r:embed="rId11"/>
          <a:stretch>
            <a:fillRect/>
          </a:stretch>
        </p:blipFill>
        <p:spPr>
          <a:xfrm>
            <a:off x="13701713" y="5147469"/>
            <a:ext cx="495300" cy="495300"/>
          </a:xfrm>
          <a:prstGeom prst="rect">
            <a:avLst/>
          </a:prstGeom>
        </p:spPr>
      </p:pic>
      <p:sp>
        <p:nvSpPr>
          <p:cNvPr id="44" name="Text 33"/>
          <p:cNvSpPr/>
          <p:nvPr/>
        </p:nvSpPr>
        <p:spPr>
          <a:xfrm>
            <a:off x="13701713" y="5757069"/>
            <a:ext cx="3850481"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Connected</a:t>
            </a:r>
            <a:endParaRPr lang="en-US" sz="2625" dirty="0"/>
          </a:p>
        </p:txBody>
      </p:sp>
      <p:sp>
        <p:nvSpPr>
          <p:cNvPr id="45" name="Text 34"/>
          <p:cNvSpPr/>
          <p:nvPr/>
        </p:nvSpPr>
        <p:spPr>
          <a:xfrm>
            <a:off x="13701713" y="6258719"/>
            <a:ext cx="3605451"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Tied to Israel and the global Jewish people</a:t>
            </a:r>
            <a:endParaRPr lang="en-US" sz="2100" dirty="0"/>
          </a:p>
        </p:txBody>
      </p:sp>
      <p:sp>
        <p:nvSpPr>
          <p:cNvPr id="46" name="Shape 35"/>
          <p:cNvSpPr/>
          <p:nvPr/>
        </p:nvSpPr>
        <p:spPr>
          <a:xfrm>
            <a:off x="838200" y="7447359"/>
            <a:ext cx="16611600" cy="920750"/>
          </a:xfrm>
          <a:prstGeom prst="rect">
            <a:avLst/>
          </a:prstGeom>
          <a:solidFill>
            <a:srgbClr val="D2E9FF"/>
          </a:solidFill>
          <a:ln/>
        </p:spPr>
        <p:txBody>
          <a:bodyPr/>
          <a:lstStyle/>
          <a:p>
            <a:endParaRPr lang="en-US"/>
          </a:p>
        </p:txBody>
      </p:sp>
      <p:sp>
        <p:nvSpPr>
          <p:cNvPr id="47" name="Text 36"/>
          <p:cNvSpPr/>
          <p:nvPr/>
        </p:nvSpPr>
        <p:spPr>
          <a:xfrm>
            <a:off x="1123950" y="7656909"/>
            <a:ext cx="3375174" cy="539750"/>
          </a:xfrm>
          <a:prstGeom prst="rect">
            <a:avLst/>
          </a:prstGeom>
          <a:noFill/>
          <a:ln/>
        </p:spPr>
        <p:txBody>
          <a:bodyPr wrap="square" lIns="25400" tIns="25400" rIns="25400" bIns="25400" rtlCol="0" anchor="t">
            <a:normAutofit fontScale="92500"/>
          </a:bodyPr>
          <a:lstStyle/>
          <a:p>
            <a:pPr marL="0" indent="0" algn="l">
              <a:buNone/>
            </a:pPr>
            <a:r>
              <a:rPr lang="en-US" sz="3450" b="1" dirty="0">
                <a:solidFill>
                  <a:srgbClr val="27277C"/>
                </a:solidFill>
                <a:latin typeface="Arial" pitchFamily="34" charset="0"/>
                <a:ea typeface="Arial" pitchFamily="34" charset="-122"/>
                <a:cs typeface="Arial" pitchFamily="34" charset="-120"/>
              </a:rPr>
              <a:t>30 communities*</a:t>
            </a:r>
            <a:endParaRPr lang="en-US" sz="3450" dirty="0"/>
          </a:p>
        </p:txBody>
      </p:sp>
      <p:sp>
        <p:nvSpPr>
          <p:cNvPr id="48" name="Text 37"/>
          <p:cNvSpPr/>
          <p:nvPr/>
        </p:nvSpPr>
        <p:spPr>
          <a:xfrm>
            <a:off x="4573290" y="7714059"/>
            <a:ext cx="12655074" cy="425450"/>
          </a:xfrm>
          <a:prstGeom prst="rect">
            <a:avLst/>
          </a:prstGeom>
          <a:noFill/>
          <a:ln/>
        </p:spPr>
        <p:txBody>
          <a:bodyPr wrap="square" lIns="25400" tIns="25400" rIns="25400" bIns="25400" rtlCol="0" anchor="t">
            <a:normAutofit lnSpcReduction="10000"/>
          </a:bodyPr>
          <a:lstStyle/>
          <a:p>
            <a:pPr marL="0" indent="0" algn="l">
              <a:buNone/>
            </a:pPr>
            <a:r>
              <a:rPr lang="en-US" sz="2625" dirty="0">
                <a:solidFill>
                  <a:srgbClr val="27277C"/>
                </a:solidFill>
                <a:latin typeface="Arial" pitchFamily="34" charset="0"/>
                <a:ea typeface="Arial" pitchFamily="34" charset="-122"/>
                <a:cs typeface="Arial" pitchFamily="34" charset="-120"/>
              </a:rPr>
              <a:t>~19,700 Jewish adults · Three survey waves · Weighted and representative</a:t>
            </a:r>
            <a:endParaRPr lang="en-US" sz="2625" dirty="0"/>
          </a:p>
        </p:txBody>
      </p:sp>
      <p:sp>
        <p:nvSpPr>
          <p:cNvPr id="49" name="Text 38"/>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50" name="Text 39"/>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02</a:t>
            </a:r>
            <a:endParaRPr lang="en-US" sz="1500" dirty="0"/>
          </a:p>
        </p:txBody>
      </p:sp>
      <p:sp>
        <p:nvSpPr>
          <p:cNvPr id="51" name="TextBox 50">
            <a:extLst>
              <a:ext uri="{FF2B5EF4-FFF2-40B4-BE49-F238E27FC236}">
                <a16:creationId xmlns:a16="http://schemas.microsoft.com/office/drawing/2014/main" id="{9CABF1B2-115B-2FAE-A1D9-ACADD55D0929}"/>
              </a:ext>
            </a:extLst>
          </p:cNvPr>
          <p:cNvSpPr txBox="1"/>
          <p:nvPr/>
        </p:nvSpPr>
        <p:spPr>
          <a:xfrm>
            <a:off x="838200" y="8984059"/>
            <a:ext cx="7377752" cy="369332"/>
          </a:xfrm>
          <a:prstGeom prst="rect">
            <a:avLst/>
          </a:prstGeom>
          <a:noFill/>
        </p:spPr>
        <p:txBody>
          <a:bodyPr wrap="square" rtlCol="0">
            <a:spAutoFit/>
          </a:bodyPr>
          <a:lstStyle/>
          <a:p>
            <a:r>
              <a:rPr lang="en-US" dirty="0"/>
              <a:t>* Communities listed </a:t>
            </a:r>
            <a:r>
              <a:rPr lang="en-US"/>
              <a:t>in appendix</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5690494"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What the Data Tells Us</a:t>
            </a:r>
            <a:endParaRPr lang="en-US" sz="2550" dirty="0"/>
          </a:p>
        </p:txBody>
      </p:sp>
      <p:sp>
        <p:nvSpPr>
          <p:cNvPr id="3" name="Text 1"/>
          <p:cNvSpPr/>
          <p:nvPr/>
        </p:nvSpPr>
        <p:spPr>
          <a:xfrm>
            <a:off x="838200" y="1193800"/>
            <a:ext cx="15690494" cy="624780"/>
          </a:xfrm>
          <a:prstGeom prst="rect">
            <a:avLst/>
          </a:prstGeom>
          <a:noFill/>
          <a:ln/>
        </p:spPr>
        <p:txBody>
          <a:bodyPr wrap="square" lIns="25400" tIns="25400" rIns="25400" bIns="25400" rtlCol="0" anchor="t">
            <a:normAutofit lnSpcReduction="10000"/>
          </a:bodyPr>
          <a:lstStyle/>
          <a:p>
            <a:pPr marL="0" indent="0" algn="l">
              <a:lnSpc>
                <a:spcPct val="95258"/>
              </a:lnSpc>
              <a:buNone/>
            </a:pPr>
            <a:r>
              <a:rPr lang="en-US" sz="4200" b="1" dirty="0">
                <a:solidFill>
                  <a:srgbClr val="1E3EAF"/>
                </a:solidFill>
                <a:latin typeface="Arial" pitchFamily="34" charset="0"/>
                <a:ea typeface="Arial" pitchFamily="34" charset="-122"/>
                <a:cs typeface="Arial" pitchFamily="34" charset="-120"/>
              </a:rPr>
              <a:t>A strong foundation, and one shared opportunity: belonging</a:t>
            </a:r>
            <a:endParaRPr lang="en-US" sz="4200"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2104331"/>
            <a:ext cx="16611600" cy="19050"/>
          </a:xfrm>
          <a:prstGeom prst="rect">
            <a:avLst/>
          </a:prstGeom>
          <a:solidFill>
            <a:srgbClr val="D2DDF3"/>
          </a:solidFill>
          <a:ln/>
        </p:spPr>
        <p:txBody>
          <a:bodyPr/>
          <a:lstStyle/>
          <a:p>
            <a:endParaRPr lang="en-US"/>
          </a:p>
        </p:txBody>
      </p:sp>
      <p:sp>
        <p:nvSpPr>
          <p:cNvPr id="6" name="Shape 3"/>
          <p:cNvSpPr/>
          <p:nvPr/>
        </p:nvSpPr>
        <p:spPr>
          <a:xfrm>
            <a:off x="838200" y="2561531"/>
            <a:ext cx="16611600" cy="1783159"/>
          </a:xfrm>
          <a:prstGeom prst="rect">
            <a:avLst/>
          </a:prstGeom>
          <a:solidFill>
            <a:srgbClr val="FFFFFF"/>
          </a:solidFill>
          <a:ln/>
        </p:spPr>
        <p:txBody>
          <a:bodyPr/>
          <a:lstStyle/>
          <a:p>
            <a:endParaRPr lang="en-US"/>
          </a:p>
        </p:txBody>
      </p:sp>
      <p:sp>
        <p:nvSpPr>
          <p:cNvPr id="7" name="Shape 4"/>
          <p:cNvSpPr/>
          <p:nvPr/>
        </p:nvSpPr>
        <p:spPr>
          <a:xfrm>
            <a:off x="838200" y="2561531"/>
            <a:ext cx="76200" cy="1783159"/>
          </a:xfrm>
          <a:prstGeom prst="rect">
            <a:avLst/>
          </a:prstGeom>
          <a:solidFill>
            <a:srgbClr val="1E3EAF"/>
          </a:solidFill>
          <a:ln/>
        </p:spPr>
        <p:txBody>
          <a:bodyPr/>
          <a:lstStyle/>
          <a:p>
            <a:endParaRPr lang="en-US"/>
          </a:p>
        </p:txBody>
      </p:sp>
      <p:sp>
        <p:nvSpPr>
          <p:cNvPr id="8" name="Text 5"/>
          <p:cNvSpPr/>
          <p:nvPr/>
        </p:nvSpPr>
        <p:spPr>
          <a:xfrm>
            <a:off x="1333500" y="2942531"/>
            <a:ext cx="838200" cy="792460"/>
          </a:xfrm>
          <a:prstGeom prst="rect">
            <a:avLst/>
          </a:prstGeom>
          <a:noFill/>
          <a:ln/>
        </p:spPr>
        <p:txBody>
          <a:bodyPr wrap="square" lIns="25400" tIns="25400" rIns="25400" bIns="25400" rtlCol="0" anchor="t">
            <a:normAutofit lnSpcReduction="10000"/>
          </a:bodyPr>
          <a:lstStyle/>
          <a:p>
            <a:pPr marL="0" indent="0" algn="l">
              <a:lnSpc>
                <a:spcPct val="78675"/>
              </a:lnSpc>
              <a:buNone/>
            </a:pPr>
            <a:r>
              <a:rPr lang="en-US" sz="6600" b="1" dirty="0">
                <a:solidFill>
                  <a:srgbClr val="D2E9FF"/>
                </a:solidFill>
                <a:latin typeface="Arial" pitchFamily="34" charset="0"/>
                <a:ea typeface="Arial" pitchFamily="34" charset="-122"/>
                <a:cs typeface="Arial" pitchFamily="34" charset="-120"/>
              </a:rPr>
              <a:t>1</a:t>
            </a:r>
            <a:endParaRPr lang="en-US" sz="6600" dirty="0"/>
          </a:p>
        </p:txBody>
      </p:sp>
      <p:sp>
        <p:nvSpPr>
          <p:cNvPr id="9" name="Text 6"/>
          <p:cNvSpPr/>
          <p:nvPr/>
        </p:nvSpPr>
        <p:spPr>
          <a:xfrm>
            <a:off x="2476500" y="2942531"/>
            <a:ext cx="9181892" cy="52070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E3EAF"/>
                </a:solidFill>
                <a:latin typeface="Arial" pitchFamily="34" charset="0"/>
                <a:ea typeface="Arial" pitchFamily="34" charset="-122"/>
                <a:cs typeface="Arial" pitchFamily="34" charset="-120"/>
              </a:rPr>
              <a:t>The foundation is solid.</a:t>
            </a:r>
            <a:endParaRPr lang="en-US" sz="3300" dirty="0"/>
          </a:p>
        </p:txBody>
      </p:sp>
      <p:sp>
        <p:nvSpPr>
          <p:cNvPr id="10" name="Text 7"/>
          <p:cNvSpPr/>
          <p:nvPr/>
        </p:nvSpPr>
        <p:spPr>
          <a:xfrm>
            <a:off x="2476500" y="3539430"/>
            <a:ext cx="9181892" cy="462359"/>
          </a:xfrm>
          <a:prstGeom prst="rect">
            <a:avLst/>
          </a:prstGeom>
          <a:noFill/>
          <a:ln/>
        </p:spPr>
        <p:txBody>
          <a:bodyPr wrap="square" lIns="25400" tIns="25400" rIns="25400" bIns="25400" rtlCol="0" anchor="t">
            <a:normAutofit lnSpcReduction="10000"/>
          </a:bodyPr>
          <a:lstStyle/>
          <a:p>
            <a:pPr marL="0" indent="0" algn="l">
              <a:lnSpc>
                <a:spcPct val="117237"/>
              </a:lnSpc>
              <a:buNone/>
            </a:pPr>
            <a:r>
              <a:rPr lang="en-US" sz="2475" dirty="0">
                <a:solidFill>
                  <a:srgbClr val="2A2A2A"/>
                </a:solidFill>
                <a:latin typeface="Arial" pitchFamily="34" charset="0"/>
                <a:ea typeface="Arial" pitchFamily="34" charset="-122"/>
                <a:cs typeface="Arial" pitchFamily="34" charset="-120"/>
              </a:rPr>
              <a:t>Identity, attachment, and the appetite to engage are all high.</a:t>
            </a:r>
            <a:endParaRPr lang="en-US" sz="2475" dirty="0"/>
          </a:p>
        </p:txBody>
      </p:sp>
      <p:sp>
        <p:nvSpPr>
          <p:cNvPr id="11" name="Shape 8"/>
          <p:cNvSpPr/>
          <p:nvPr/>
        </p:nvSpPr>
        <p:spPr>
          <a:xfrm>
            <a:off x="838200" y="4668540"/>
            <a:ext cx="16611600" cy="2207419"/>
          </a:xfrm>
          <a:prstGeom prst="rect">
            <a:avLst/>
          </a:prstGeom>
          <a:solidFill>
            <a:srgbClr val="FFFFFF"/>
          </a:solidFill>
          <a:ln/>
        </p:spPr>
        <p:txBody>
          <a:bodyPr/>
          <a:lstStyle/>
          <a:p>
            <a:endParaRPr lang="en-US"/>
          </a:p>
        </p:txBody>
      </p:sp>
      <p:sp>
        <p:nvSpPr>
          <p:cNvPr id="12" name="Shape 9"/>
          <p:cNvSpPr/>
          <p:nvPr/>
        </p:nvSpPr>
        <p:spPr>
          <a:xfrm>
            <a:off x="838200" y="4668540"/>
            <a:ext cx="76200" cy="2207419"/>
          </a:xfrm>
          <a:prstGeom prst="rect">
            <a:avLst/>
          </a:prstGeom>
          <a:solidFill>
            <a:srgbClr val="1E3EAF"/>
          </a:solidFill>
          <a:ln/>
        </p:spPr>
        <p:txBody>
          <a:bodyPr/>
          <a:lstStyle/>
          <a:p>
            <a:endParaRPr lang="en-US"/>
          </a:p>
        </p:txBody>
      </p:sp>
      <p:sp>
        <p:nvSpPr>
          <p:cNvPr id="13" name="Text 10"/>
          <p:cNvSpPr/>
          <p:nvPr/>
        </p:nvSpPr>
        <p:spPr>
          <a:xfrm>
            <a:off x="1333500" y="5049540"/>
            <a:ext cx="838200" cy="792460"/>
          </a:xfrm>
          <a:prstGeom prst="rect">
            <a:avLst/>
          </a:prstGeom>
          <a:noFill/>
          <a:ln/>
        </p:spPr>
        <p:txBody>
          <a:bodyPr wrap="square" lIns="25400" tIns="25400" rIns="25400" bIns="25400" rtlCol="0" anchor="t">
            <a:normAutofit lnSpcReduction="10000"/>
          </a:bodyPr>
          <a:lstStyle/>
          <a:p>
            <a:pPr marL="0" indent="0" algn="l">
              <a:lnSpc>
                <a:spcPct val="78675"/>
              </a:lnSpc>
              <a:buNone/>
            </a:pPr>
            <a:r>
              <a:rPr lang="en-US" sz="6600" b="1" dirty="0">
                <a:solidFill>
                  <a:srgbClr val="D2E9FF"/>
                </a:solidFill>
                <a:latin typeface="Arial" pitchFamily="34" charset="0"/>
                <a:ea typeface="Arial" pitchFamily="34" charset="-122"/>
                <a:cs typeface="Arial" pitchFamily="34" charset="-120"/>
              </a:rPr>
              <a:t>2</a:t>
            </a:r>
            <a:endParaRPr lang="en-US" sz="6600" dirty="0"/>
          </a:p>
        </p:txBody>
      </p:sp>
      <p:sp>
        <p:nvSpPr>
          <p:cNvPr id="14" name="Text 11"/>
          <p:cNvSpPr/>
          <p:nvPr/>
        </p:nvSpPr>
        <p:spPr>
          <a:xfrm>
            <a:off x="2476500" y="5049540"/>
            <a:ext cx="14668500" cy="52070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E3EAF"/>
                </a:solidFill>
                <a:latin typeface="Arial" pitchFamily="34" charset="0"/>
                <a:ea typeface="Arial" pitchFamily="34" charset="-122"/>
                <a:cs typeface="Arial" pitchFamily="34" charset="-120"/>
              </a:rPr>
              <a:t>The opportunity is belonging, not conviction.</a:t>
            </a:r>
            <a:endParaRPr lang="en-US" sz="3300" dirty="0"/>
          </a:p>
        </p:txBody>
      </p:sp>
      <p:sp>
        <p:nvSpPr>
          <p:cNvPr id="15" name="Text 12"/>
          <p:cNvSpPr/>
          <p:nvPr/>
        </p:nvSpPr>
        <p:spPr>
          <a:xfrm>
            <a:off x="2476500" y="5646440"/>
            <a:ext cx="13735050" cy="886619"/>
          </a:xfrm>
          <a:prstGeom prst="rect">
            <a:avLst/>
          </a:prstGeom>
          <a:noFill/>
          <a:ln/>
        </p:spPr>
        <p:txBody>
          <a:bodyPr wrap="square" lIns="25400" tIns="25400" rIns="25400" bIns="25400" rtlCol="0" anchor="t">
            <a:normAutofit lnSpcReduction="10000"/>
          </a:bodyPr>
          <a:lstStyle/>
          <a:p>
            <a:pPr marL="0" indent="0" algn="l">
              <a:lnSpc>
                <a:spcPct val="117237"/>
              </a:lnSpc>
              <a:buNone/>
            </a:pPr>
            <a:r>
              <a:rPr lang="en-US" sz="2475" dirty="0">
                <a:solidFill>
                  <a:srgbClr val="2A2A2A"/>
                </a:solidFill>
                <a:latin typeface="Arial" pitchFamily="34" charset="0"/>
                <a:ea typeface="Arial" pitchFamily="34" charset="-122"/>
                <a:cs typeface="Arial" pitchFamily="34" charset="-120"/>
              </a:rPr>
              <a:t>Belonging is the engine of engagement. The gaps are in finding opportunities and in care built person to person, not in desire.</a:t>
            </a:r>
            <a:endParaRPr lang="en-US" sz="2475" dirty="0"/>
          </a:p>
        </p:txBody>
      </p:sp>
      <p:sp>
        <p:nvSpPr>
          <p:cNvPr id="16" name="Shape 13"/>
          <p:cNvSpPr/>
          <p:nvPr/>
        </p:nvSpPr>
        <p:spPr>
          <a:xfrm>
            <a:off x="838200" y="7199809"/>
            <a:ext cx="16611600" cy="1783159"/>
          </a:xfrm>
          <a:prstGeom prst="rect">
            <a:avLst/>
          </a:prstGeom>
          <a:solidFill>
            <a:srgbClr val="FFFFFF"/>
          </a:solidFill>
          <a:ln/>
        </p:spPr>
        <p:txBody>
          <a:bodyPr/>
          <a:lstStyle/>
          <a:p>
            <a:endParaRPr lang="en-US"/>
          </a:p>
        </p:txBody>
      </p:sp>
      <p:sp>
        <p:nvSpPr>
          <p:cNvPr id="17" name="Shape 14"/>
          <p:cNvSpPr/>
          <p:nvPr/>
        </p:nvSpPr>
        <p:spPr>
          <a:xfrm>
            <a:off x="838200" y="7199809"/>
            <a:ext cx="76200" cy="1783159"/>
          </a:xfrm>
          <a:prstGeom prst="rect">
            <a:avLst/>
          </a:prstGeom>
          <a:solidFill>
            <a:srgbClr val="1E3EAF"/>
          </a:solidFill>
          <a:ln/>
        </p:spPr>
        <p:txBody>
          <a:bodyPr/>
          <a:lstStyle/>
          <a:p>
            <a:endParaRPr lang="en-US"/>
          </a:p>
        </p:txBody>
      </p:sp>
      <p:sp>
        <p:nvSpPr>
          <p:cNvPr id="18" name="Text 15"/>
          <p:cNvSpPr/>
          <p:nvPr/>
        </p:nvSpPr>
        <p:spPr>
          <a:xfrm>
            <a:off x="1333500" y="7580809"/>
            <a:ext cx="838200" cy="792460"/>
          </a:xfrm>
          <a:prstGeom prst="rect">
            <a:avLst/>
          </a:prstGeom>
          <a:noFill/>
          <a:ln/>
        </p:spPr>
        <p:txBody>
          <a:bodyPr wrap="square" lIns="25400" tIns="25400" rIns="25400" bIns="25400" rtlCol="0" anchor="t">
            <a:normAutofit lnSpcReduction="10000"/>
          </a:bodyPr>
          <a:lstStyle/>
          <a:p>
            <a:pPr marL="0" indent="0" algn="l">
              <a:lnSpc>
                <a:spcPct val="78675"/>
              </a:lnSpc>
              <a:buNone/>
            </a:pPr>
            <a:r>
              <a:rPr lang="en-US" sz="6600" b="1" dirty="0">
                <a:solidFill>
                  <a:srgbClr val="D2E9FF"/>
                </a:solidFill>
                <a:latin typeface="Arial" pitchFamily="34" charset="0"/>
                <a:ea typeface="Arial" pitchFamily="34" charset="-122"/>
                <a:cs typeface="Arial" pitchFamily="34" charset="-120"/>
              </a:rPr>
              <a:t>3</a:t>
            </a:r>
            <a:endParaRPr lang="en-US" sz="6600" dirty="0"/>
          </a:p>
        </p:txBody>
      </p:sp>
      <p:sp>
        <p:nvSpPr>
          <p:cNvPr id="19" name="Text 16"/>
          <p:cNvSpPr/>
          <p:nvPr/>
        </p:nvSpPr>
        <p:spPr>
          <a:xfrm>
            <a:off x="2476500" y="7580809"/>
            <a:ext cx="10986424" cy="52070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E3EAF"/>
                </a:solidFill>
                <a:latin typeface="Arial" pitchFamily="34" charset="0"/>
                <a:ea typeface="Arial" pitchFamily="34" charset="-122"/>
                <a:cs typeface="Arial" pitchFamily="34" charset="-120"/>
              </a:rPr>
              <a:t>Engagement and satisfaction are different jobs.</a:t>
            </a:r>
            <a:endParaRPr lang="en-US" sz="3300" dirty="0"/>
          </a:p>
        </p:txBody>
      </p:sp>
      <p:sp>
        <p:nvSpPr>
          <p:cNvPr id="20" name="Text 17"/>
          <p:cNvSpPr/>
          <p:nvPr/>
        </p:nvSpPr>
        <p:spPr>
          <a:xfrm>
            <a:off x="2476500" y="8177709"/>
            <a:ext cx="10986424" cy="462359"/>
          </a:xfrm>
          <a:prstGeom prst="rect">
            <a:avLst/>
          </a:prstGeom>
          <a:noFill/>
          <a:ln/>
        </p:spPr>
        <p:txBody>
          <a:bodyPr wrap="square" lIns="25400" tIns="25400" rIns="25400" bIns="25400" rtlCol="0" anchor="t">
            <a:normAutofit lnSpcReduction="10000"/>
          </a:bodyPr>
          <a:lstStyle/>
          <a:p>
            <a:pPr marL="0" indent="0" algn="l">
              <a:lnSpc>
                <a:spcPct val="117237"/>
              </a:lnSpc>
              <a:buNone/>
            </a:pPr>
            <a:r>
              <a:rPr lang="en-US" sz="2475" dirty="0">
                <a:solidFill>
                  <a:srgbClr val="2A2A2A"/>
                </a:solidFill>
                <a:latin typeface="Arial" pitchFamily="34" charset="0"/>
                <a:ea typeface="Arial" pitchFamily="34" charset="-122"/>
                <a:cs typeface="Arial" pitchFamily="34" charset="-120"/>
              </a:rPr>
              <a:t>The Seekers, invested but less satisfied, show us where to raise quality.</a:t>
            </a:r>
            <a:endParaRPr lang="en-US" sz="2475" dirty="0"/>
          </a:p>
        </p:txBody>
      </p:sp>
      <p:sp>
        <p:nvSpPr>
          <p:cNvPr id="21" name="Text 18"/>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22" name="Text 19"/>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03</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4762470"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How Communities Are Flourishing Across the Eight Pillars</a:t>
            </a:r>
            <a:endParaRPr lang="en-US" sz="2550" dirty="0"/>
          </a:p>
        </p:txBody>
      </p:sp>
      <p:sp>
        <p:nvSpPr>
          <p:cNvPr id="3" name="Text 1"/>
          <p:cNvSpPr/>
          <p:nvPr/>
        </p:nvSpPr>
        <p:spPr>
          <a:xfrm>
            <a:off x="838200" y="1193800"/>
            <a:ext cx="14762470" cy="561975"/>
          </a:xfrm>
          <a:prstGeom prst="rect">
            <a:avLst/>
          </a:prstGeom>
          <a:noFill/>
          <a:ln/>
        </p:spPr>
        <p:txBody>
          <a:bodyPr wrap="square" lIns="25400" tIns="25400" rIns="25400" bIns="25400" rtlCol="0" anchor="t">
            <a:normAutofit lnSpcReduction="10000"/>
          </a:bodyPr>
          <a:lstStyle/>
          <a:p>
            <a:pPr marL="0" indent="0" algn="l">
              <a:lnSpc>
                <a:spcPct val="95930"/>
              </a:lnSpc>
              <a:buNone/>
            </a:pPr>
            <a:r>
              <a:rPr lang="en-US" sz="3750" b="1" dirty="0">
                <a:solidFill>
                  <a:srgbClr val="1E3EAF"/>
                </a:solidFill>
                <a:latin typeface="Arial" pitchFamily="34" charset="0"/>
                <a:ea typeface="Arial" pitchFamily="34" charset="-122"/>
                <a:cs typeface="Arial" pitchFamily="34" charset="-120"/>
              </a:rPr>
              <a:t>Strong where it matters most, with a clear, shared place to grow</a:t>
            </a:r>
            <a:endParaRPr lang="en-US" sz="3750"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2041525"/>
            <a:ext cx="16611600" cy="19050"/>
          </a:xfrm>
          <a:prstGeom prst="rect">
            <a:avLst/>
          </a:prstGeom>
          <a:solidFill>
            <a:srgbClr val="D2DDF3"/>
          </a:solidFill>
          <a:ln/>
        </p:spPr>
        <p:txBody>
          <a:bodyPr/>
          <a:lstStyle/>
          <a:p>
            <a:endParaRPr lang="en-US"/>
          </a:p>
        </p:txBody>
      </p:sp>
      <p:sp>
        <p:nvSpPr>
          <p:cNvPr id="6" name="Text 3"/>
          <p:cNvSpPr/>
          <p:nvPr/>
        </p:nvSpPr>
        <p:spPr>
          <a:xfrm>
            <a:off x="619125" y="262731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27277C"/>
                </a:solidFill>
                <a:latin typeface="Arial" pitchFamily="34" charset="0"/>
                <a:ea typeface="Arial" pitchFamily="34" charset="-122"/>
                <a:cs typeface="Arial" pitchFamily="34" charset="-120"/>
              </a:rPr>
              <a:t>Connected</a:t>
            </a:r>
            <a:endParaRPr lang="en-US" sz="2400" dirty="0"/>
          </a:p>
        </p:txBody>
      </p:sp>
      <p:sp>
        <p:nvSpPr>
          <p:cNvPr id="7" name="Shape 4"/>
          <p:cNvSpPr/>
          <p:nvPr/>
        </p:nvSpPr>
        <p:spPr>
          <a:xfrm>
            <a:off x="3257550" y="2554288"/>
            <a:ext cx="6045895" cy="495300"/>
          </a:xfrm>
          <a:prstGeom prst="rect">
            <a:avLst/>
          </a:prstGeom>
          <a:solidFill>
            <a:srgbClr val="1E3EAF"/>
          </a:solidFill>
          <a:ln/>
        </p:spPr>
        <p:txBody>
          <a:bodyPr/>
          <a:lstStyle/>
          <a:p>
            <a:endParaRPr lang="en-US"/>
          </a:p>
        </p:txBody>
      </p:sp>
      <p:sp>
        <p:nvSpPr>
          <p:cNvPr id="8" name="Text 5"/>
          <p:cNvSpPr/>
          <p:nvPr/>
        </p:nvSpPr>
        <p:spPr>
          <a:xfrm>
            <a:off x="9474895" y="261461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71</a:t>
            </a:r>
            <a:endParaRPr lang="en-US" sz="2550" dirty="0"/>
          </a:p>
        </p:txBody>
      </p:sp>
      <p:sp>
        <p:nvSpPr>
          <p:cNvPr id="9" name="Text 6"/>
          <p:cNvSpPr/>
          <p:nvPr/>
        </p:nvSpPr>
        <p:spPr>
          <a:xfrm>
            <a:off x="619125" y="337026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27277C"/>
                </a:solidFill>
                <a:latin typeface="Arial" pitchFamily="34" charset="0"/>
                <a:ea typeface="Arial" pitchFamily="34" charset="-122"/>
                <a:cs typeface="Arial" pitchFamily="34" charset="-120"/>
              </a:rPr>
              <a:t>Safety</a:t>
            </a:r>
            <a:endParaRPr lang="en-US" sz="2400" dirty="0"/>
          </a:p>
        </p:txBody>
      </p:sp>
      <p:sp>
        <p:nvSpPr>
          <p:cNvPr id="10" name="Shape 7"/>
          <p:cNvSpPr/>
          <p:nvPr/>
        </p:nvSpPr>
        <p:spPr>
          <a:xfrm>
            <a:off x="3257550" y="3297238"/>
            <a:ext cx="5024041" cy="495300"/>
          </a:xfrm>
          <a:prstGeom prst="rect">
            <a:avLst/>
          </a:prstGeom>
          <a:solidFill>
            <a:srgbClr val="1E3EAF"/>
          </a:solidFill>
          <a:ln/>
        </p:spPr>
        <p:txBody>
          <a:bodyPr/>
          <a:lstStyle/>
          <a:p>
            <a:endParaRPr lang="en-US"/>
          </a:p>
        </p:txBody>
      </p:sp>
      <p:sp>
        <p:nvSpPr>
          <p:cNvPr id="11" name="Text 8"/>
          <p:cNvSpPr/>
          <p:nvPr/>
        </p:nvSpPr>
        <p:spPr>
          <a:xfrm>
            <a:off x="8453041" y="335756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59</a:t>
            </a:r>
            <a:endParaRPr lang="en-US" sz="2550" dirty="0"/>
          </a:p>
        </p:txBody>
      </p:sp>
      <p:sp>
        <p:nvSpPr>
          <p:cNvPr id="12" name="Text 9"/>
          <p:cNvSpPr/>
          <p:nvPr/>
        </p:nvSpPr>
        <p:spPr>
          <a:xfrm>
            <a:off x="619125" y="411321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27277C"/>
                </a:solidFill>
                <a:latin typeface="Arial" pitchFamily="34" charset="0"/>
                <a:ea typeface="Arial" pitchFamily="34" charset="-122"/>
                <a:cs typeface="Arial" pitchFamily="34" charset="-120"/>
              </a:rPr>
              <a:t>Active</a:t>
            </a:r>
            <a:endParaRPr lang="en-US" sz="2400" dirty="0"/>
          </a:p>
        </p:txBody>
      </p:sp>
      <p:sp>
        <p:nvSpPr>
          <p:cNvPr id="13" name="Shape 10"/>
          <p:cNvSpPr/>
          <p:nvPr/>
        </p:nvSpPr>
        <p:spPr>
          <a:xfrm>
            <a:off x="3257550" y="4040188"/>
            <a:ext cx="4938812" cy="495300"/>
          </a:xfrm>
          <a:prstGeom prst="rect">
            <a:avLst/>
          </a:prstGeom>
          <a:solidFill>
            <a:srgbClr val="1E3EAF"/>
          </a:solidFill>
          <a:ln/>
        </p:spPr>
        <p:txBody>
          <a:bodyPr/>
          <a:lstStyle/>
          <a:p>
            <a:endParaRPr lang="en-US"/>
          </a:p>
        </p:txBody>
      </p:sp>
      <p:sp>
        <p:nvSpPr>
          <p:cNvPr id="14" name="Text 11"/>
          <p:cNvSpPr/>
          <p:nvPr/>
        </p:nvSpPr>
        <p:spPr>
          <a:xfrm>
            <a:off x="8367812" y="410051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58</a:t>
            </a:r>
            <a:endParaRPr lang="en-US" sz="2550" dirty="0"/>
          </a:p>
        </p:txBody>
      </p:sp>
      <p:sp>
        <p:nvSpPr>
          <p:cNvPr id="15" name="Text 12"/>
          <p:cNvSpPr/>
          <p:nvPr/>
        </p:nvSpPr>
        <p:spPr>
          <a:xfrm>
            <a:off x="619125" y="485616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27277C"/>
                </a:solidFill>
                <a:latin typeface="Arial" pitchFamily="34" charset="0"/>
                <a:ea typeface="Arial" pitchFamily="34" charset="-122"/>
                <a:cs typeface="Arial" pitchFamily="34" charset="-120"/>
              </a:rPr>
              <a:t>Engaged</a:t>
            </a:r>
            <a:endParaRPr lang="en-US" sz="2400" dirty="0"/>
          </a:p>
        </p:txBody>
      </p:sp>
      <p:sp>
        <p:nvSpPr>
          <p:cNvPr id="16" name="Shape 13"/>
          <p:cNvSpPr/>
          <p:nvPr/>
        </p:nvSpPr>
        <p:spPr>
          <a:xfrm>
            <a:off x="3257550" y="4783138"/>
            <a:ext cx="4938812" cy="495300"/>
          </a:xfrm>
          <a:prstGeom prst="rect">
            <a:avLst/>
          </a:prstGeom>
          <a:solidFill>
            <a:srgbClr val="1E3EAF"/>
          </a:solidFill>
          <a:ln/>
        </p:spPr>
        <p:txBody>
          <a:bodyPr/>
          <a:lstStyle/>
          <a:p>
            <a:endParaRPr lang="en-US"/>
          </a:p>
        </p:txBody>
      </p:sp>
      <p:sp>
        <p:nvSpPr>
          <p:cNvPr id="17" name="Text 14"/>
          <p:cNvSpPr/>
          <p:nvPr/>
        </p:nvSpPr>
        <p:spPr>
          <a:xfrm>
            <a:off x="8367812" y="484346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58</a:t>
            </a:r>
            <a:endParaRPr lang="en-US" sz="2550" dirty="0"/>
          </a:p>
        </p:txBody>
      </p:sp>
      <p:sp>
        <p:nvSpPr>
          <p:cNvPr id="18" name="Text 15"/>
          <p:cNvSpPr/>
          <p:nvPr/>
        </p:nvSpPr>
        <p:spPr>
          <a:xfrm>
            <a:off x="619125" y="559911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27277C"/>
                </a:solidFill>
                <a:latin typeface="Arial" pitchFamily="34" charset="0"/>
                <a:ea typeface="Arial" pitchFamily="34" charset="-122"/>
                <a:cs typeface="Arial" pitchFamily="34" charset="-120"/>
              </a:rPr>
              <a:t>Belonging</a:t>
            </a:r>
            <a:endParaRPr lang="en-US" sz="2400" dirty="0"/>
          </a:p>
        </p:txBody>
      </p:sp>
      <p:sp>
        <p:nvSpPr>
          <p:cNvPr id="19" name="Shape 16"/>
          <p:cNvSpPr/>
          <p:nvPr/>
        </p:nvSpPr>
        <p:spPr>
          <a:xfrm>
            <a:off x="3257550" y="5526088"/>
            <a:ext cx="4768553" cy="495300"/>
          </a:xfrm>
          <a:prstGeom prst="rect">
            <a:avLst/>
          </a:prstGeom>
          <a:solidFill>
            <a:srgbClr val="1E3EAF"/>
          </a:solidFill>
          <a:ln/>
        </p:spPr>
        <p:txBody>
          <a:bodyPr/>
          <a:lstStyle/>
          <a:p>
            <a:endParaRPr lang="en-US"/>
          </a:p>
        </p:txBody>
      </p:sp>
      <p:sp>
        <p:nvSpPr>
          <p:cNvPr id="20" name="Text 17"/>
          <p:cNvSpPr/>
          <p:nvPr/>
        </p:nvSpPr>
        <p:spPr>
          <a:xfrm>
            <a:off x="8197553" y="558641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56</a:t>
            </a:r>
            <a:endParaRPr lang="en-US" sz="2550" dirty="0"/>
          </a:p>
        </p:txBody>
      </p:sp>
      <p:sp>
        <p:nvSpPr>
          <p:cNvPr id="21" name="Text 18"/>
          <p:cNvSpPr/>
          <p:nvPr/>
        </p:nvSpPr>
        <p:spPr>
          <a:xfrm>
            <a:off x="619125" y="634206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1C88ED"/>
                </a:solidFill>
                <a:latin typeface="Arial" pitchFamily="34" charset="0"/>
                <a:ea typeface="Arial" pitchFamily="34" charset="-122"/>
                <a:cs typeface="Arial" pitchFamily="34" charset="-120"/>
              </a:rPr>
              <a:t>Caring</a:t>
            </a:r>
            <a:endParaRPr lang="en-US" sz="2400" dirty="0"/>
          </a:p>
        </p:txBody>
      </p:sp>
      <p:sp>
        <p:nvSpPr>
          <p:cNvPr id="22" name="Shape 19"/>
          <p:cNvSpPr/>
          <p:nvPr/>
        </p:nvSpPr>
        <p:spPr>
          <a:xfrm>
            <a:off x="3257550" y="6269038"/>
            <a:ext cx="4342805" cy="495300"/>
          </a:xfrm>
          <a:prstGeom prst="rect">
            <a:avLst/>
          </a:prstGeom>
          <a:solidFill>
            <a:srgbClr val="1C88ED"/>
          </a:solidFill>
          <a:ln/>
        </p:spPr>
        <p:txBody>
          <a:bodyPr/>
          <a:lstStyle/>
          <a:p>
            <a:endParaRPr lang="en-US"/>
          </a:p>
        </p:txBody>
      </p:sp>
      <p:sp>
        <p:nvSpPr>
          <p:cNvPr id="23" name="Text 20"/>
          <p:cNvSpPr/>
          <p:nvPr/>
        </p:nvSpPr>
        <p:spPr>
          <a:xfrm>
            <a:off x="7771805" y="632936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C88ED"/>
                </a:solidFill>
                <a:latin typeface="Arial" pitchFamily="34" charset="0"/>
                <a:ea typeface="Arial" pitchFamily="34" charset="-122"/>
                <a:cs typeface="Arial" pitchFamily="34" charset="-120"/>
              </a:rPr>
              <a:t>51</a:t>
            </a:r>
            <a:endParaRPr lang="en-US" sz="2550" dirty="0"/>
          </a:p>
        </p:txBody>
      </p:sp>
      <p:sp>
        <p:nvSpPr>
          <p:cNvPr id="24" name="Text 21"/>
          <p:cNvSpPr/>
          <p:nvPr/>
        </p:nvSpPr>
        <p:spPr>
          <a:xfrm>
            <a:off x="619125" y="708501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1C88ED"/>
                </a:solidFill>
                <a:latin typeface="Arial" pitchFamily="34" charset="0"/>
                <a:ea typeface="Arial" pitchFamily="34" charset="-122"/>
                <a:cs typeface="Arial" pitchFamily="34" charset="-120"/>
              </a:rPr>
              <a:t>Health</a:t>
            </a:r>
            <a:endParaRPr lang="en-US" sz="2400" dirty="0"/>
          </a:p>
        </p:txBody>
      </p:sp>
      <p:sp>
        <p:nvSpPr>
          <p:cNvPr id="25" name="Shape 22"/>
          <p:cNvSpPr/>
          <p:nvPr/>
        </p:nvSpPr>
        <p:spPr>
          <a:xfrm>
            <a:off x="3257550" y="7011988"/>
            <a:ext cx="4172446" cy="495300"/>
          </a:xfrm>
          <a:prstGeom prst="rect">
            <a:avLst/>
          </a:prstGeom>
          <a:solidFill>
            <a:srgbClr val="1C88ED"/>
          </a:solidFill>
          <a:ln/>
        </p:spPr>
        <p:txBody>
          <a:bodyPr/>
          <a:lstStyle/>
          <a:p>
            <a:endParaRPr lang="en-US"/>
          </a:p>
        </p:txBody>
      </p:sp>
      <p:sp>
        <p:nvSpPr>
          <p:cNvPr id="26" name="Text 23"/>
          <p:cNvSpPr/>
          <p:nvPr/>
        </p:nvSpPr>
        <p:spPr>
          <a:xfrm>
            <a:off x="7601446" y="707231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C88ED"/>
                </a:solidFill>
                <a:latin typeface="Arial" pitchFamily="34" charset="0"/>
                <a:ea typeface="Arial" pitchFamily="34" charset="-122"/>
                <a:cs typeface="Arial" pitchFamily="34" charset="-120"/>
              </a:rPr>
              <a:t>49</a:t>
            </a:r>
            <a:endParaRPr lang="en-US" sz="2550" dirty="0"/>
          </a:p>
        </p:txBody>
      </p:sp>
      <p:sp>
        <p:nvSpPr>
          <p:cNvPr id="27" name="Text 24"/>
          <p:cNvSpPr/>
          <p:nvPr/>
        </p:nvSpPr>
        <p:spPr>
          <a:xfrm>
            <a:off x="619125" y="7827963"/>
            <a:ext cx="2409825" cy="387350"/>
          </a:xfrm>
          <a:prstGeom prst="rect">
            <a:avLst/>
          </a:prstGeom>
          <a:noFill/>
          <a:ln/>
        </p:spPr>
        <p:txBody>
          <a:bodyPr wrap="square" lIns="25400" tIns="25400" rIns="25400" bIns="25400" rtlCol="0" anchor="t">
            <a:normAutofit lnSpcReduction="10000"/>
          </a:bodyPr>
          <a:lstStyle/>
          <a:p>
            <a:pPr marL="0" indent="0" algn="r">
              <a:buNone/>
            </a:pPr>
            <a:r>
              <a:rPr lang="en-US" sz="2400" b="1" dirty="0">
                <a:solidFill>
                  <a:srgbClr val="1C88ED"/>
                </a:solidFill>
                <a:latin typeface="Arial" pitchFamily="34" charset="0"/>
                <a:ea typeface="Arial" pitchFamily="34" charset="-122"/>
                <a:cs typeface="Arial" pitchFamily="34" charset="-120"/>
              </a:rPr>
              <a:t>Educated</a:t>
            </a:r>
            <a:endParaRPr lang="en-US" sz="2400" dirty="0"/>
          </a:p>
        </p:txBody>
      </p:sp>
      <p:sp>
        <p:nvSpPr>
          <p:cNvPr id="28" name="Shape 25"/>
          <p:cNvSpPr/>
          <p:nvPr/>
        </p:nvSpPr>
        <p:spPr>
          <a:xfrm>
            <a:off x="3257550" y="7754938"/>
            <a:ext cx="3917057" cy="495300"/>
          </a:xfrm>
          <a:prstGeom prst="rect">
            <a:avLst/>
          </a:prstGeom>
          <a:solidFill>
            <a:srgbClr val="1C88ED"/>
          </a:solidFill>
          <a:ln/>
        </p:spPr>
        <p:txBody>
          <a:bodyPr/>
          <a:lstStyle/>
          <a:p>
            <a:endParaRPr lang="en-US"/>
          </a:p>
        </p:txBody>
      </p:sp>
      <p:sp>
        <p:nvSpPr>
          <p:cNvPr id="29" name="Text 26"/>
          <p:cNvSpPr/>
          <p:nvPr/>
        </p:nvSpPr>
        <p:spPr>
          <a:xfrm>
            <a:off x="7346057" y="7815263"/>
            <a:ext cx="436463"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C88ED"/>
                </a:solidFill>
                <a:latin typeface="Arial" pitchFamily="34" charset="0"/>
                <a:ea typeface="Arial" pitchFamily="34" charset="-122"/>
                <a:cs typeface="Arial" pitchFamily="34" charset="-120"/>
              </a:rPr>
              <a:t>46</a:t>
            </a:r>
            <a:endParaRPr lang="en-US" sz="2550" dirty="0"/>
          </a:p>
        </p:txBody>
      </p:sp>
      <p:sp>
        <p:nvSpPr>
          <p:cNvPr id="30" name="Shape 27"/>
          <p:cNvSpPr/>
          <p:nvPr/>
        </p:nvSpPr>
        <p:spPr>
          <a:xfrm>
            <a:off x="3257550" y="8659813"/>
            <a:ext cx="209550" cy="209550"/>
          </a:xfrm>
          <a:prstGeom prst="rect">
            <a:avLst/>
          </a:prstGeom>
          <a:solidFill>
            <a:srgbClr val="1E3EAF"/>
          </a:solidFill>
          <a:ln/>
        </p:spPr>
        <p:txBody>
          <a:bodyPr/>
          <a:lstStyle/>
          <a:p>
            <a:endParaRPr lang="en-US"/>
          </a:p>
        </p:txBody>
      </p:sp>
      <p:sp>
        <p:nvSpPr>
          <p:cNvPr id="31" name="Text 28"/>
          <p:cNvSpPr/>
          <p:nvPr/>
        </p:nvSpPr>
        <p:spPr>
          <a:xfrm>
            <a:off x="3581400" y="8631238"/>
            <a:ext cx="1868190" cy="298450"/>
          </a:xfrm>
          <a:prstGeom prst="rect">
            <a:avLst/>
          </a:prstGeom>
          <a:noFill/>
          <a:ln/>
        </p:spPr>
        <p:txBody>
          <a:bodyPr wrap="square" lIns="0" tIns="0" rIns="0" bIns="0" rtlCol="0" anchor="t">
            <a:normAutofit/>
          </a:bodyPr>
          <a:lstStyle/>
          <a:p>
            <a:pPr marL="0" indent="0" algn="l">
              <a:buNone/>
            </a:pPr>
            <a:r>
              <a:rPr lang="en-US" sz="1800" dirty="0">
                <a:solidFill>
                  <a:srgbClr val="2A2A2A"/>
                </a:solidFill>
                <a:latin typeface="Arial" pitchFamily="34" charset="0"/>
                <a:ea typeface="Arial" pitchFamily="34" charset="-122"/>
                <a:cs typeface="Arial" pitchFamily="34" charset="-120"/>
              </a:rPr>
              <a:t>Standing strength</a:t>
            </a:r>
            <a:endParaRPr lang="en-US" sz="1800" dirty="0"/>
          </a:p>
        </p:txBody>
      </p:sp>
      <p:sp>
        <p:nvSpPr>
          <p:cNvPr id="32" name="Shape 29"/>
          <p:cNvSpPr/>
          <p:nvPr/>
        </p:nvSpPr>
        <p:spPr>
          <a:xfrm>
            <a:off x="5754390" y="8659813"/>
            <a:ext cx="209550" cy="209550"/>
          </a:xfrm>
          <a:prstGeom prst="rect">
            <a:avLst/>
          </a:prstGeom>
          <a:solidFill>
            <a:srgbClr val="1C88ED"/>
          </a:solidFill>
          <a:ln/>
        </p:spPr>
        <p:txBody>
          <a:bodyPr/>
          <a:lstStyle/>
          <a:p>
            <a:endParaRPr lang="en-US"/>
          </a:p>
        </p:txBody>
      </p:sp>
      <p:sp>
        <p:nvSpPr>
          <p:cNvPr id="33" name="Text 30"/>
          <p:cNvSpPr/>
          <p:nvPr/>
        </p:nvSpPr>
        <p:spPr>
          <a:xfrm>
            <a:off x="6078240" y="8631238"/>
            <a:ext cx="2109292" cy="298450"/>
          </a:xfrm>
          <a:prstGeom prst="rect">
            <a:avLst/>
          </a:prstGeom>
          <a:noFill/>
          <a:ln/>
        </p:spPr>
        <p:txBody>
          <a:bodyPr wrap="square" lIns="0" tIns="0" rIns="0" bIns="0" rtlCol="0" anchor="t">
            <a:normAutofit/>
          </a:bodyPr>
          <a:lstStyle/>
          <a:p>
            <a:pPr marL="0" indent="0" algn="l">
              <a:buNone/>
            </a:pPr>
            <a:r>
              <a:rPr lang="en-US" sz="1800" dirty="0">
                <a:solidFill>
                  <a:srgbClr val="2A2A2A"/>
                </a:solidFill>
                <a:latin typeface="Arial" pitchFamily="34" charset="0"/>
                <a:ea typeface="Arial" pitchFamily="34" charset="-122"/>
                <a:cs typeface="Arial" pitchFamily="34" charset="-120"/>
              </a:rPr>
              <a:t>Shared growth pillar</a:t>
            </a:r>
            <a:endParaRPr lang="en-US" sz="1800" dirty="0"/>
          </a:p>
        </p:txBody>
      </p:sp>
      <p:sp>
        <p:nvSpPr>
          <p:cNvPr id="34" name="Shape 31"/>
          <p:cNvSpPr/>
          <p:nvPr/>
        </p:nvSpPr>
        <p:spPr>
          <a:xfrm>
            <a:off x="12115800" y="2441575"/>
            <a:ext cx="5334000" cy="2279650"/>
          </a:xfrm>
          <a:prstGeom prst="rect">
            <a:avLst/>
          </a:prstGeom>
          <a:solidFill>
            <a:srgbClr val="27277C"/>
          </a:solidFill>
          <a:ln/>
        </p:spPr>
        <p:txBody>
          <a:bodyPr/>
          <a:lstStyle/>
          <a:p>
            <a:endParaRPr lang="en-US"/>
          </a:p>
        </p:txBody>
      </p:sp>
      <p:sp>
        <p:nvSpPr>
          <p:cNvPr id="35" name="Text 32"/>
          <p:cNvSpPr/>
          <p:nvPr/>
        </p:nvSpPr>
        <p:spPr>
          <a:xfrm>
            <a:off x="12458700" y="2765425"/>
            <a:ext cx="5113020" cy="952500"/>
          </a:xfrm>
          <a:prstGeom prst="rect">
            <a:avLst/>
          </a:prstGeom>
          <a:noFill/>
          <a:ln/>
        </p:spPr>
        <p:txBody>
          <a:bodyPr wrap="square" lIns="25400" tIns="25400" rIns="25400" bIns="25400" rtlCol="0" anchor="t">
            <a:normAutofit lnSpcReduction="10000"/>
          </a:bodyPr>
          <a:lstStyle/>
          <a:p>
            <a:pPr marL="0" indent="0" algn="l">
              <a:lnSpc>
                <a:spcPct val="86747"/>
              </a:lnSpc>
              <a:buNone/>
            </a:pPr>
            <a:r>
              <a:rPr lang="en-US" sz="7200" b="1" dirty="0">
                <a:solidFill>
                  <a:srgbClr val="F5F5F5"/>
                </a:solidFill>
                <a:latin typeface="Arial" pitchFamily="34" charset="0"/>
                <a:ea typeface="Arial" pitchFamily="34" charset="-122"/>
                <a:cs typeface="Arial" pitchFamily="34" charset="-120"/>
              </a:rPr>
              <a:t>52%</a:t>
            </a:r>
            <a:endParaRPr lang="en-US" sz="7200" dirty="0"/>
          </a:p>
        </p:txBody>
      </p:sp>
      <p:sp>
        <p:nvSpPr>
          <p:cNvPr id="36" name="Text 33"/>
          <p:cNvSpPr/>
          <p:nvPr/>
        </p:nvSpPr>
        <p:spPr>
          <a:xfrm>
            <a:off x="12458700" y="3775075"/>
            <a:ext cx="4787646" cy="66040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D2E9FF"/>
                </a:solidFill>
                <a:latin typeface="Arial" pitchFamily="34" charset="0"/>
                <a:ea typeface="Arial" pitchFamily="34" charset="-122"/>
                <a:cs typeface="Arial" pitchFamily="34" charset="-120"/>
              </a:rPr>
              <a:t>Overall satisfaction across all 30 communities</a:t>
            </a:r>
            <a:endParaRPr lang="en-US" sz="2175" dirty="0"/>
          </a:p>
        </p:txBody>
      </p:sp>
      <p:sp>
        <p:nvSpPr>
          <p:cNvPr id="37" name="Shape 34"/>
          <p:cNvSpPr/>
          <p:nvPr/>
        </p:nvSpPr>
        <p:spPr>
          <a:xfrm>
            <a:off x="12115800" y="4968875"/>
            <a:ext cx="5334000" cy="1778595"/>
          </a:xfrm>
          <a:prstGeom prst="rect">
            <a:avLst/>
          </a:prstGeom>
          <a:solidFill>
            <a:srgbClr val="FFFFFF"/>
          </a:solidFill>
          <a:ln/>
        </p:spPr>
        <p:txBody>
          <a:bodyPr/>
          <a:lstStyle/>
          <a:p>
            <a:endParaRPr lang="en-US"/>
          </a:p>
        </p:txBody>
      </p:sp>
      <p:sp>
        <p:nvSpPr>
          <p:cNvPr id="38" name="Shape 35"/>
          <p:cNvSpPr/>
          <p:nvPr/>
        </p:nvSpPr>
        <p:spPr>
          <a:xfrm>
            <a:off x="12115800" y="4968875"/>
            <a:ext cx="57150" cy="1778595"/>
          </a:xfrm>
          <a:prstGeom prst="rect">
            <a:avLst/>
          </a:prstGeom>
          <a:solidFill>
            <a:srgbClr val="1E3EAF"/>
          </a:solidFill>
          <a:ln/>
        </p:spPr>
        <p:txBody>
          <a:bodyPr/>
          <a:lstStyle/>
          <a:p>
            <a:endParaRPr lang="en-US"/>
          </a:p>
        </p:txBody>
      </p:sp>
      <p:sp>
        <p:nvSpPr>
          <p:cNvPr id="39" name="Text 36"/>
          <p:cNvSpPr/>
          <p:nvPr/>
        </p:nvSpPr>
        <p:spPr>
          <a:xfrm>
            <a:off x="12496800" y="5254625"/>
            <a:ext cx="5092065"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Standing strengths</a:t>
            </a:r>
            <a:endParaRPr lang="en-US" sz="2550" dirty="0"/>
          </a:p>
        </p:txBody>
      </p:sp>
      <p:sp>
        <p:nvSpPr>
          <p:cNvPr id="40" name="Text 37"/>
          <p:cNvSpPr/>
          <p:nvPr/>
        </p:nvSpPr>
        <p:spPr>
          <a:xfrm>
            <a:off x="12496800" y="5743575"/>
            <a:ext cx="4768025"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Connected, Safety, and Active carry the community everywhere.</a:t>
            </a:r>
            <a:endParaRPr lang="en-US" sz="2175" dirty="0"/>
          </a:p>
        </p:txBody>
      </p:sp>
      <p:sp>
        <p:nvSpPr>
          <p:cNvPr id="41" name="Shape 38"/>
          <p:cNvSpPr/>
          <p:nvPr/>
        </p:nvSpPr>
        <p:spPr>
          <a:xfrm>
            <a:off x="12115800" y="6995121"/>
            <a:ext cx="5334000" cy="1778595"/>
          </a:xfrm>
          <a:prstGeom prst="rect">
            <a:avLst/>
          </a:prstGeom>
          <a:solidFill>
            <a:srgbClr val="FFFFFF"/>
          </a:solidFill>
          <a:ln/>
        </p:spPr>
        <p:txBody>
          <a:bodyPr/>
          <a:lstStyle/>
          <a:p>
            <a:endParaRPr lang="en-US"/>
          </a:p>
        </p:txBody>
      </p:sp>
      <p:sp>
        <p:nvSpPr>
          <p:cNvPr id="42" name="Shape 39"/>
          <p:cNvSpPr/>
          <p:nvPr/>
        </p:nvSpPr>
        <p:spPr>
          <a:xfrm>
            <a:off x="12115800" y="6995121"/>
            <a:ext cx="57150" cy="1778595"/>
          </a:xfrm>
          <a:prstGeom prst="rect">
            <a:avLst/>
          </a:prstGeom>
          <a:solidFill>
            <a:srgbClr val="1C88ED"/>
          </a:solidFill>
          <a:ln/>
        </p:spPr>
        <p:txBody>
          <a:bodyPr/>
          <a:lstStyle/>
          <a:p>
            <a:endParaRPr lang="en-US"/>
          </a:p>
        </p:txBody>
      </p:sp>
      <p:sp>
        <p:nvSpPr>
          <p:cNvPr id="43" name="Text 40"/>
          <p:cNvSpPr/>
          <p:nvPr/>
        </p:nvSpPr>
        <p:spPr>
          <a:xfrm>
            <a:off x="12496800" y="7280871"/>
            <a:ext cx="5092065"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C88ED"/>
                </a:solidFill>
                <a:latin typeface="Arial" pitchFamily="34" charset="0"/>
                <a:ea typeface="Arial" pitchFamily="34" charset="-122"/>
                <a:cs typeface="Arial" pitchFamily="34" charset="-120"/>
              </a:rPr>
              <a:t>Shared growth</a:t>
            </a:r>
            <a:endParaRPr lang="en-US" sz="2550" dirty="0"/>
          </a:p>
        </p:txBody>
      </p:sp>
      <p:sp>
        <p:nvSpPr>
          <p:cNvPr id="44" name="Text 41"/>
          <p:cNvSpPr/>
          <p:nvPr/>
        </p:nvSpPr>
        <p:spPr>
          <a:xfrm>
            <a:off x="12496800" y="7769821"/>
            <a:ext cx="4768025"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Caring, Health, and Educated are the same three almost everywhere.</a:t>
            </a:r>
            <a:endParaRPr lang="en-US" sz="2175" dirty="0"/>
          </a:p>
        </p:txBody>
      </p:sp>
      <p:sp>
        <p:nvSpPr>
          <p:cNvPr id="45" name="Text 42"/>
          <p:cNvSpPr/>
          <p:nvPr/>
        </p:nvSpPr>
        <p:spPr>
          <a:xfrm>
            <a:off x="838200" y="9258300"/>
            <a:ext cx="13735050" cy="533400"/>
          </a:xfrm>
          <a:prstGeom prst="rect">
            <a:avLst/>
          </a:prstGeom>
          <a:noFill/>
          <a:ln/>
        </p:spPr>
        <p:txBody>
          <a:bodyPr wrap="square" lIns="25400" tIns="25400" rIns="25400" bIns="25400" rtlCol="0" anchor="t">
            <a:normAutofit lnSpcReduction="10000"/>
          </a:bodyPr>
          <a:lstStyle/>
          <a:p>
            <a:pPr marL="0" indent="0" algn="l">
              <a:lnSpc>
                <a:spcPct val="114706"/>
              </a:lnSpc>
              <a:buNone/>
            </a:pPr>
            <a:r>
              <a:rPr lang="en-US" sz="1500" dirty="0">
                <a:solidFill>
                  <a:srgbClr val="77787F"/>
                </a:solidFill>
                <a:latin typeface="Arial" pitchFamily="34" charset="0"/>
                <a:ea typeface="Arial" pitchFamily="34" charset="-122"/>
                <a:cs typeface="Arial" pitchFamily="34" charset="-120"/>
              </a:rPr>
              <a:t>Figures are population averages, the weighted and representative share of Jewish adults across all 30 communities. Benchmark scores in the appendix are averaged across communities, not weighted nationally.</a:t>
            </a:r>
            <a:endParaRPr lang="en-US" sz="1500" dirty="0"/>
          </a:p>
        </p:txBody>
      </p:sp>
      <p:sp>
        <p:nvSpPr>
          <p:cNvPr id="46" name="Text 43"/>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04</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4076849"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The Relationship at the Core of the Data</a:t>
            </a:r>
            <a:endParaRPr lang="en-US" sz="2550" dirty="0"/>
          </a:p>
        </p:txBody>
      </p:sp>
      <p:sp>
        <p:nvSpPr>
          <p:cNvPr id="3" name="Text 1"/>
          <p:cNvSpPr/>
          <p:nvPr/>
        </p:nvSpPr>
        <p:spPr>
          <a:xfrm>
            <a:off x="838200" y="1193800"/>
            <a:ext cx="15501730" cy="593328"/>
          </a:xfrm>
          <a:prstGeom prst="rect">
            <a:avLst/>
          </a:prstGeom>
          <a:noFill/>
          <a:ln/>
        </p:spPr>
        <p:txBody>
          <a:bodyPr wrap="square" lIns="25400" tIns="25400" rIns="25400" bIns="25400" rtlCol="0" anchor="t">
            <a:normAutofit fontScale="85000"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Belonging is the on ramp: community connection drives engagement</a:t>
            </a:r>
            <a:endParaRPr lang="en-US" sz="3975"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2311003"/>
            <a:ext cx="247650" cy="247650"/>
          </a:xfrm>
          <a:prstGeom prst="rect">
            <a:avLst/>
          </a:prstGeom>
          <a:solidFill>
            <a:srgbClr val="1E3EAF"/>
          </a:solidFill>
          <a:ln/>
        </p:spPr>
        <p:txBody>
          <a:bodyPr/>
          <a:lstStyle/>
          <a:p>
            <a:endParaRPr lang="en-US"/>
          </a:p>
        </p:txBody>
      </p:sp>
      <p:sp>
        <p:nvSpPr>
          <p:cNvPr id="6" name="Text 3"/>
          <p:cNvSpPr/>
          <p:nvPr/>
        </p:nvSpPr>
        <p:spPr>
          <a:xfrm>
            <a:off x="1200150" y="2282428"/>
            <a:ext cx="1144092" cy="336550"/>
          </a:xfrm>
          <a:prstGeom prst="rect">
            <a:avLst/>
          </a:prstGeom>
          <a:noFill/>
          <a:ln/>
        </p:spPr>
        <p:txBody>
          <a:bodyPr wrap="square" lIns="0" tIns="0" rIns="0" bIns="0" rtlCol="0" anchor="t">
            <a:normAutofit/>
          </a:bodyPr>
          <a:lstStyle/>
          <a:p>
            <a:pPr marL="0" indent="0" algn="l">
              <a:buNone/>
            </a:pPr>
            <a:r>
              <a:rPr lang="en-US" sz="2100" dirty="0">
                <a:solidFill>
                  <a:srgbClr val="2A2A2A"/>
                </a:solidFill>
                <a:latin typeface="Arial" pitchFamily="34" charset="0"/>
                <a:ea typeface="Arial" pitchFamily="34" charset="-122"/>
                <a:cs typeface="Arial" pitchFamily="34" charset="-120"/>
              </a:rPr>
              <a:t>Engaged</a:t>
            </a:r>
            <a:endParaRPr lang="en-US" sz="2100" dirty="0"/>
          </a:p>
        </p:txBody>
      </p:sp>
      <p:sp>
        <p:nvSpPr>
          <p:cNvPr id="7" name="Shape 4"/>
          <p:cNvSpPr/>
          <p:nvPr/>
        </p:nvSpPr>
        <p:spPr>
          <a:xfrm>
            <a:off x="2610942" y="2311003"/>
            <a:ext cx="247650" cy="247650"/>
          </a:xfrm>
          <a:prstGeom prst="rect">
            <a:avLst/>
          </a:prstGeom>
          <a:solidFill>
            <a:srgbClr val="D2E9FF"/>
          </a:solidFill>
          <a:ln/>
        </p:spPr>
        <p:txBody>
          <a:bodyPr/>
          <a:lstStyle/>
          <a:p>
            <a:endParaRPr lang="en-US"/>
          </a:p>
        </p:txBody>
      </p:sp>
      <p:sp>
        <p:nvSpPr>
          <p:cNvPr id="8" name="Text 5"/>
          <p:cNvSpPr/>
          <p:nvPr/>
        </p:nvSpPr>
        <p:spPr>
          <a:xfrm>
            <a:off x="2972892" y="2282428"/>
            <a:ext cx="1603673" cy="336550"/>
          </a:xfrm>
          <a:prstGeom prst="rect">
            <a:avLst/>
          </a:prstGeom>
          <a:noFill/>
          <a:ln/>
        </p:spPr>
        <p:txBody>
          <a:bodyPr wrap="square" lIns="0" tIns="0" rIns="0" bIns="0" rtlCol="0" anchor="t">
            <a:normAutofit/>
          </a:bodyPr>
          <a:lstStyle/>
          <a:p>
            <a:pPr marL="0" indent="0" algn="l">
              <a:buNone/>
            </a:pPr>
            <a:r>
              <a:rPr lang="en-US" sz="2100" dirty="0">
                <a:solidFill>
                  <a:srgbClr val="2A2A2A"/>
                </a:solidFill>
                <a:latin typeface="Arial" pitchFamily="34" charset="0"/>
                <a:ea typeface="Arial" pitchFamily="34" charset="-122"/>
                <a:cs typeface="Arial" pitchFamily="34" charset="-120"/>
              </a:rPr>
              <a:t>Not engaged</a:t>
            </a:r>
            <a:endParaRPr lang="en-US" sz="2100" dirty="0"/>
          </a:p>
        </p:txBody>
      </p:sp>
      <p:sp>
        <p:nvSpPr>
          <p:cNvPr id="9" name="Text 6"/>
          <p:cNvSpPr/>
          <p:nvPr/>
        </p:nvSpPr>
        <p:spPr>
          <a:xfrm>
            <a:off x="838200" y="2796778"/>
            <a:ext cx="1177671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27277C"/>
                </a:solidFill>
                <a:latin typeface="Arial" pitchFamily="34" charset="0"/>
                <a:ea typeface="Arial" pitchFamily="34" charset="-122"/>
                <a:cs typeface="Arial" pitchFamily="34" charset="-120"/>
              </a:rPr>
              <a:t>Know where to find opportunities</a:t>
            </a:r>
            <a:endParaRPr lang="en-US" sz="2100" dirty="0"/>
          </a:p>
        </p:txBody>
      </p:sp>
      <p:sp>
        <p:nvSpPr>
          <p:cNvPr id="10" name="Shape 7"/>
          <p:cNvSpPr/>
          <p:nvPr/>
        </p:nvSpPr>
        <p:spPr>
          <a:xfrm>
            <a:off x="838200" y="3200003"/>
            <a:ext cx="9421317" cy="285750"/>
          </a:xfrm>
          <a:prstGeom prst="rect">
            <a:avLst/>
          </a:prstGeom>
          <a:solidFill>
            <a:srgbClr val="1E3EAF"/>
          </a:solidFill>
          <a:ln/>
        </p:spPr>
        <p:txBody>
          <a:bodyPr/>
          <a:lstStyle/>
          <a:p>
            <a:endParaRPr lang="en-US"/>
          </a:p>
        </p:txBody>
      </p:sp>
      <p:sp>
        <p:nvSpPr>
          <p:cNvPr id="11" name="Text 8"/>
          <p:cNvSpPr/>
          <p:nvPr/>
        </p:nvSpPr>
        <p:spPr>
          <a:xfrm>
            <a:off x="10411917" y="317777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88%</a:t>
            </a:r>
            <a:endParaRPr lang="en-US" sz="2250" dirty="0"/>
          </a:p>
        </p:txBody>
      </p:sp>
      <p:sp>
        <p:nvSpPr>
          <p:cNvPr id="12" name="Shape 9"/>
          <p:cNvSpPr/>
          <p:nvPr/>
        </p:nvSpPr>
        <p:spPr>
          <a:xfrm>
            <a:off x="838200" y="3606403"/>
            <a:ext cx="5674221" cy="285750"/>
          </a:xfrm>
          <a:prstGeom prst="rect">
            <a:avLst/>
          </a:prstGeom>
          <a:solidFill>
            <a:srgbClr val="D2E9FF"/>
          </a:solidFill>
          <a:ln/>
        </p:spPr>
        <p:txBody>
          <a:bodyPr/>
          <a:lstStyle/>
          <a:p>
            <a:endParaRPr lang="en-US"/>
          </a:p>
        </p:txBody>
      </p:sp>
      <p:sp>
        <p:nvSpPr>
          <p:cNvPr id="13" name="Text 10"/>
          <p:cNvSpPr/>
          <p:nvPr/>
        </p:nvSpPr>
        <p:spPr>
          <a:xfrm>
            <a:off x="6664821" y="358417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C88ED"/>
                </a:solidFill>
                <a:latin typeface="Arial" pitchFamily="34" charset="0"/>
                <a:ea typeface="Arial" pitchFamily="34" charset="-122"/>
                <a:cs typeface="Arial" pitchFamily="34" charset="-120"/>
              </a:rPr>
              <a:t>53%</a:t>
            </a:r>
            <a:endParaRPr lang="en-US" sz="2250" dirty="0"/>
          </a:p>
        </p:txBody>
      </p:sp>
      <p:sp>
        <p:nvSpPr>
          <p:cNvPr id="14" name="Text 11"/>
          <p:cNvSpPr/>
          <p:nvPr/>
        </p:nvSpPr>
        <p:spPr>
          <a:xfrm>
            <a:off x="838200" y="4123928"/>
            <a:ext cx="1177671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27277C"/>
                </a:solidFill>
                <a:latin typeface="Arial" pitchFamily="34" charset="0"/>
                <a:ea typeface="Arial" pitchFamily="34" charset="-122"/>
                <a:cs typeface="Arial" pitchFamily="34" charset="-120"/>
              </a:rPr>
              <a:t>Feel connected to the Jewish community</a:t>
            </a:r>
            <a:endParaRPr lang="en-US" sz="2100" dirty="0"/>
          </a:p>
        </p:txBody>
      </p:sp>
      <p:sp>
        <p:nvSpPr>
          <p:cNvPr id="15" name="Shape 12"/>
          <p:cNvSpPr/>
          <p:nvPr/>
        </p:nvSpPr>
        <p:spPr>
          <a:xfrm>
            <a:off x="838200" y="4527153"/>
            <a:ext cx="8778975" cy="285750"/>
          </a:xfrm>
          <a:prstGeom prst="rect">
            <a:avLst/>
          </a:prstGeom>
          <a:solidFill>
            <a:srgbClr val="1E3EAF"/>
          </a:solidFill>
          <a:ln/>
        </p:spPr>
        <p:txBody>
          <a:bodyPr/>
          <a:lstStyle/>
          <a:p>
            <a:endParaRPr lang="en-US"/>
          </a:p>
        </p:txBody>
      </p:sp>
      <p:sp>
        <p:nvSpPr>
          <p:cNvPr id="16" name="Text 13"/>
          <p:cNvSpPr/>
          <p:nvPr/>
        </p:nvSpPr>
        <p:spPr>
          <a:xfrm>
            <a:off x="9769575" y="450492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82%</a:t>
            </a:r>
            <a:endParaRPr lang="en-US" sz="2250" dirty="0"/>
          </a:p>
        </p:txBody>
      </p:sp>
      <p:sp>
        <p:nvSpPr>
          <p:cNvPr id="17" name="Shape 14"/>
          <p:cNvSpPr/>
          <p:nvPr/>
        </p:nvSpPr>
        <p:spPr>
          <a:xfrm>
            <a:off x="838200" y="4933554"/>
            <a:ext cx="2141141" cy="285750"/>
          </a:xfrm>
          <a:prstGeom prst="rect">
            <a:avLst/>
          </a:prstGeom>
          <a:solidFill>
            <a:srgbClr val="D2E9FF"/>
          </a:solidFill>
          <a:ln/>
        </p:spPr>
        <p:txBody>
          <a:bodyPr/>
          <a:lstStyle/>
          <a:p>
            <a:endParaRPr lang="en-US"/>
          </a:p>
        </p:txBody>
      </p:sp>
      <p:sp>
        <p:nvSpPr>
          <p:cNvPr id="18" name="Text 15"/>
          <p:cNvSpPr/>
          <p:nvPr/>
        </p:nvSpPr>
        <p:spPr>
          <a:xfrm>
            <a:off x="3131741" y="491132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C88ED"/>
                </a:solidFill>
                <a:latin typeface="Arial" pitchFamily="34" charset="0"/>
                <a:ea typeface="Arial" pitchFamily="34" charset="-122"/>
                <a:cs typeface="Arial" pitchFamily="34" charset="-120"/>
              </a:rPr>
              <a:t>20%</a:t>
            </a:r>
            <a:endParaRPr lang="en-US" sz="2250" dirty="0"/>
          </a:p>
        </p:txBody>
      </p:sp>
      <p:sp>
        <p:nvSpPr>
          <p:cNvPr id="19" name="Text 16"/>
          <p:cNvSpPr/>
          <p:nvPr/>
        </p:nvSpPr>
        <p:spPr>
          <a:xfrm>
            <a:off x="838200" y="5451078"/>
            <a:ext cx="1177671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27277C"/>
                </a:solidFill>
                <a:latin typeface="Arial" pitchFamily="34" charset="0"/>
                <a:ea typeface="Arial" pitchFamily="34" charset="-122"/>
                <a:cs typeface="Arial" pitchFamily="34" charset="-120"/>
              </a:rPr>
              <a:t>Found a place in the Jewish community</a:t>
            </a:r>
            <a:endParaRPr lang="en-US" sz="2100" dirty="0"/>
          </a:p>
        </p:txBody>
      </p:sp>
      <p:sp>
        <p:nvSpPr>
          <p:cNvPr id="20" name="Shape 17"/>
          <p:cNvSpPr/>
          <p:nvPr/>
        </p:nvSpPr>
        <p:spPr>
          <a:xfrm>
            <a:off x="838200" y="5854303"/>
            <a:ext cx="8671917" cy="285750"/>
          </a:xfrm>
          <a:prstGeom prst="rect">
            <a:avLst/>
          </a:prstGeom>
          <a:solidFill>
            <a:srgbClr val="1E3EAF"/>
          </a:solidFill>
          <a:ln/>
        </p:spPr>
        <p:txBody>
          <a:bodyPr/>
          <a:lstStyle/>
          <a:p>
            <a:endParaRPr lang="en-US"/>
          </a:p>
        </p:txBody>
      </p:sp>
      <p:sp>
        <p:nvSpPr>
          <p:cNvPr id="21" name="Text 18"/>
          <p:cNvSpPr/>
          <p:nvPr/>
        </p:nvSpPr>
        <p:spPr>
          <a:xfrm>
            <a:off x="9662517" y="583207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81%</a:t>
            </a:r>
            <a:endParaRPr lang="en-US" sz="2250" dirty="0"/>
          </a:p>
        </p:txBody>
      </p:sp>
      <p:sp>
        <p:nvSpPr>
          <p:cNvPr id="22" name="Shape 19"/>
          <p:cNvSpPr/>
          <p:nvPr/>
        </p:nvSpPr>
        <p:spPr>
          <a:xfrm>
            <a:off x="838200" y="6260703"/>
            <a:ext cx="2569369" cy="285750"/>
          </a:xfrm>
          <a:prstGeom prst="rect">
            <a:avLst/>
          </a:prstGeom>
          <a:solidFill>
            <a:srgbClr val="D2E9FF"/>
          </a:solidFill>
          <a:ln/>
        </p:spPr>
        <p:txBody>
          <a:bodyPr/>
          <a:lstStyle/>
          <a:p>
            <a:endParaRPr lang="en-US"/>
          </a:p>
        </p:txBody>
      </p:sp>
      <p:sp>
        <p:nvSpPr>
          <p:cNvPr id="23" name="Text 20"/>
          <p:cNvSpPr/>
          <p:nvPr/>
        </p:nvSpPr>
        <p:spPr>
          <a:xfrm>
            <a:off x="3559969" y="6238479"/>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C88ED"/>
                </a:solidFill>
                <a:latin typeface="Arial" pitchFamily="34" charset="0"/>
                <a:ea typeface="Arial" pitchFamily="34" charset="-122"/>
                <a:cs typeface="Arial" pitchFamily="34" charset="-120"/>
              </a:rPr>
              <a:t>24%</a:t>
            </a:r>
            <a:endParaRPr lang="en-US" sz="2250" dirty="0"/>
          </a:p>
        </p:txBody>
      </p:sp>
      <p:sp>
        <p:nvSpPr>
          <p:cNvPr id="24" name="Text 21"/>
          <p:cNvSpPr/>
          <p:nvPr/>
        </p:nvSpPr>
        <p:spPr>
          <a:xfrm>
            <a:off x="838200" y="6778228"/>
            <a:ext cx="1177671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27277C"/>
                </a:solidFill>
                <a:latin typeface="Arial" pitchFamily="34" charset="0"/>
                <a:ea typeface="Arial" pitchFamily="34" charset="-122"/>
                <a:cs typeface="Arial" pitchFamily="34" charset="-120"/>
              </a:rPr>
              <a:t>Have Jewish friends who are a regular part of their lives</a:t>
            </a:r>
            <a:endParaRPr lang="en-US" sz="2100" dirty="0"/>
          </a:p>
        </p:txBody>
      </p:sp>
      <p:sp>
        <p:nvSpPr>
          <p:cNvPr id="25" name="Shape 22"/>
          <p:cNvSpPr/>
          <p:nvPr/>
        </p:nvSpPr>
        <p:spPr>
          <a:xfrm>
            <a:off x="838200" y="7181454"/>
            <a:ext cx="9528374" cy="285750"/>
          </a:xfrm>
          <a:prstGeom prst="rect">
            <a:avLst/>
          </a:prstGeom>
          <a:solidFill>
            <a:srgbClr val="1E3EAF"/>
          </a:solidFill>
          <a:ln/>
        </p:spPr>
        <p:txBody>
          <a:bodyPr/>
          <a:lstStyle/>
          <a:p>
            <a:endParaRPr lang="en-US"/>
          </a:p>
        </p:txBody>
      </p:sp>
      <p:sp>
        <p:nvSpPr>
          <p:cNvPr id="26" name="Text 23"/>
          <p:cNvSpPr/>
          <p:nvPr/>
        </p:nvSpPr>
        <p:spPr>
          <a:xfrm>
            <a:off x="10518974" y="715922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89%</a:t>
            </a:r>
            <a:endParaRPr lang="en-US" sz="2250" dirty="0"/>
          </a:p>
        </p:txBody>
      </p:sp>
      <p:sp>
        <p:nvSpPr>
          <p:cNvPr id="27" name="Shape 24"/>
          <p:cNvSpPr/>
          <p:nvPr/>
        </p:nvSpPr>
        <p:spPr>
          <a:xfrm>
            <a:off x="838200" y="7587853"/>
            <a:ext cx="7065963" cy="285750"/>
          </a:xfrm>
          <a:prstGeom prst="rect">
            <a:avLst/>
          </a:prstGeom>
          <a:solidFill>
            <a:srgbClr val="D2E9FF"/>
          </a:solidFill>
          <a:ln/>
        </p:spPr>
        <p:txBody>
          <a:bodyPr/>
          <a:lstStyle/>
          <a:p>
            <a:endParaRPr lang="en-US"/>
          </a:p>
        </p:txBody>
      </p:sp>
      <p:sp>
        <p:nvSpPr>
          <p:cNvPr id="28" name="Text 25"/>
          <p:cNvSpPr/>
          <p:nvPr/>
        </p:nvSpPr>
        <p:spPr>
          <a:xfrm>
            <a:off x="8056563" y="756562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C88ED"/>
                </a:solidFill>
                <a:latin typeface="Arial" pitchFamily="34" charset="0"/>
                <a:ea typeface="Arial" pitchFamily="34" charset="-122"/>
                <a:cs typeface="Arial" pitchFamily="34" charset="-120"/>
              </a:rPr>
              <a:t>66%</a:t>
            </a:r>
            <a:endParaRPr lang="en-US" sz="2250" dirty="0"/>
          </a:p>
        </p:txBody>
      </p:sp>
      <p:sp>
        <p:nvSpPr>
          <p:cNvPr id="29" name="Shape 26"/>
          <p:cNvSpPr/>
          <p:nvPr/>
        </p:nvSpPr>
        <p:spPr>
          <a:xfrm>
            <a:off x="12115800" y="2282428"/>
            <a:ext cx="5334000" cy="4393009"/>
          </a:xfrm>
          <a:prstGeom prst="rect">
            <a:avLst/>
          </a:prstGeom>
          <a:solidFill>
            <a:srgbClr val="FFFFFF"/>
          </a:solidFill>
          <a:ln/>
        </p:spPr>
        <p:txBody>
          <a:bodyPr/>
          <a:lstStyle/>
          <a:p>
            <a:endParaRPr lang="en-US"/>
          </a:p>
        </p:txBody>
      </p:sp>
      <p:sp>
        <p:nvSpPr>
          <p:cNvPr id="30" name="Shape 27"/>
          <p:cNvSpPr/>
          <p:nvPr/>
        </p:nvSpPr>
        <p:spPr>
          <a:xfrm>
            <a:off x="12115800" y="2282428"/>
            <a:ext cx="57150" cy="4393009"/>
          </a:xfrm>
          <a:prstGeom prst="rect">
            <a:avLst/>
          </a:prstGeom>
          <a:solidFill>
            <a:srgbClr val="1E3EAF"/>
          </a:solidFill>
          <a:ln/>
        </p:spPr>
        <p:txBody>
          <a:bodyPr/>
          <a:lstStyle/>
          <a:p>
            <a:endParaRPr lang="en-US"/>
          </a:p>
        </p:txBody>
      </p:sp>
      <p:sp>
        <p:nvSpPr>
          <p:cNvPr id="31" name="Text 28"/>
          <p:cNvSpPr/>
          <p:nvPr/>
        </p:nvSpPr>
        <p:spPr>
          <a:xfrm>
            <a:off x="12496800" y="2568178"/>
            <a:ext cx="5092065"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Cost is not the divide</a:t>
            </a:r>
            <a:endParaRPr lang="en-US" sz="2625" dirty="0"/>
          </a:p>
        </p:txBody>
      </p:sp>
      <p:sp>
        <p:nvSpPr>
          <p:cNvPr id="32" name="Text 29"/>
          <p:cNvSpPr/>
          <p:nvPr/>
        </p:nvSpPr>
        <p:spPr>
          <a:xfrm>
            <a:off x="12496800" y="3126978"/>
            <a:ext cx="5092065" cy="647700"/>
          </a:xfrm>
          <a:prstGeom prst="rect">
            <a:avLst/>
          </a:prstGeom>
          <a:noFill/>
          <a:ln/>
        </p:spPr>
        <p:txBody>
          <a:bodyPr wrap="square" lIns="25400" tIns="25400" rIns="25400" bIns="25400" rtlCol="0" anchor="t">
            <a:normAutofit lnSpcReduction="10000"/>
          </a:bodyPr>
          <a:lstStyle/>
          <a:p>
            <a:pPr marL="0" indent="0" algn="l">
              <a:lnSpc>
                <a:spcPct val="87273"/>
              </a:lnSpc>
              <a:buNone/>
            </a:pPr>
            <a:r>
              <a:rPr lang="en-US" sz="4800" b="1" dirty="0">
                <a:solidFill>
                  <a:srgbClr val="27277C"/>
                </a:solidFill>
                <a:latin typeface="Arial" pitchFamily="34" charset="0"/>
                <a:ea typeface="Arial" pitchFamily="34" charset="-122"/>
                <a:cs typeface="Arial" pitchFamily="34" charset="-120"/>
              </a:rPr>
              <a:t>1 in 5</a:t>
            </a:r>
            <a:endParaRPr lang="en-US" sz="4800" dirty="0"/>
          </a:p>
        </p:txBody>
      </p:sp>
      <p:sp>
        <p:nvSpPr>
          <p:cNvPr id="33" name="Text 30"/>
          <p:cNvSpPr/>
          <p:nvPr/>
        </p:nvSpPr>
        <p:spPr>
          <a:xfrm>
            <a:off x="12496800" y="3869928"/>
            <a:ext cx="4768025" cy="2557860"/>
          </a:xfrm>
          <a:prstGeom prst="rect">
            <a:avLst/>
          </a:prstGeom>
          <a:noFill/>
          <a:ln/>
        </p:spPr>
        <p:txBody>
          <a:bodyPr wrap="square" lIns="25400" tIns="25400" rIns="25400" bIns="25400" rtlCol="0" anchor="t">
            <a:normAutofit/>
          </a:bodyPr>
          <a:lstStyle/>
          <a:p>
            <a:pPr marL="0" indent="0" algn="l">
              <a:lnSpc>
                <a:spcPct val="118125"/>
              </a:lnSpc>
              <a:buNone/>
            </a:pPr>
            <a:r>
              <a:rPr lang="en-US" sz="2100" dirty="0">
                <a:solidFill>
                  <a:srgbClr val="2A2A2A"/>
                </a:solidFill>
                <a:latin typeface="Arial"/>
                <a:ea typeface="Arial" pitchFamily="34" charset="-122"/>
                <a:cs typeface="Arial"/>
              </a:rPr>
              <a:t>In both groups (20%) say they cannot afford to engage as much as they would like. </a:t>
            </a:r>
            <a:r>
              <a:rPr lang="en-US" sz="2100" b="1" dirty="0">
                <a:solidFill>
                  <a:srgbClr val="2A2A2A"/>
                </a:solidFill>
                <a:latin typeface="Arial"/>
                <a:ea typeface="Arial" pitchFamily="34" charset="-122"/>
                <a:cs typeface="Arial"/>
              </a:rPr>
              <a:t>Affordability is a real burden for some, and an issue communities must address</a:t>
            </a:r>
            <a:r>
              <a:rPr lang="en-US" sz="2100" dirty="0">
                <a:solidFill>
                  <a:srgbClr val="2A2A2A"/>
                </a:solidFill>
                <a:latin typeface="Arial"/>
                <a:ea typeface="Arial" pitchFamily="34" charset="-122"/>
                <a:cs typeface="Arial"/>
              </a:rPr>
              <a:t>. But it is not what separates who shows up. Belonging is.</a:t>
            </a:r>
            <a:endParaRPr lang="en-US" sz="2100" dirty="0">
              <a:latin typeface="Arial"/>
              <a:cs typeface="Arial"/>
            </a:endParaRPr>
          </a:p>
        </p:txBody>
      </p:sp>
      <p:sp>
        <p:nvSpPr>
          <p:cNvPr id="34" name="Shape 31"/>
          <p:cNvSpPr/>
          <p:nvPr/>
        </p:nvSpPr>
        <p:spPr>
          <a:xfrm>
            <a:off x="12115800" y="6865938"/>
            <a:ext cx="5334000" cy="2473722"/>
          </a:xfrm>
          <a:prstGeom prst="rect">
            <a:avLst/>
          </a:prstGeom>
          <a:solidFill>
            <a:srgbClr val="D2E9FF"/>
          </a:solidFill>
          <a:ln/>
        </p:spPr>
        <p:txBody>
          <a:bodyPr/>
          <a:lstStyle/>
          <a:p>
            <a:endParaRPr lang="en-US"/>
          </a:p>
        </p:txBody>
      </p:sp>
      <p:sp>
        <p:nvSpPr>
          <p:cNvPr id="35" name="Text 32"/>
          <p:cNvSpPr/>
          <p:nvPr/>
        </p:nvSpPr>
        <p:spPr>
          <a:xfrm>
            <a:off x="12439650" y="7113588"/>
            <a:ext cx="515493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36" name="Text 33"/>
          <p:cNvSpPr/>
          <p:nvPr/>
        </p:nvSpPr>
        <p:spPr>
          <a:xfrm>
            <a:off x="12439650" y="7507288"/>
            <a:ext cx="4826889" cy="1622822"/>
          </a:xfrm>
          <a:prstGeom prst="rect">
            <a:avLst/>
          </a:prstGeom>
          <a:noFill/>
          <a:ln/>
        </p:spPr>
        <p:txBody>
          <a:bodyPr wrap="square" lIns="25400" tIns="25400" rIns="25400" bIns="25400" rtlCol="0" anchor="t">
            <a:normAutofit lnSpcReduction="10000"/>
          </a:bodyPr>
          <a:lstStyle/>
          <a:p>
            <a:pPr marL="0" indent="0" algn="l">
              <a:lnSpc>
                <a:spcPct val="113455"/>
              </a:lnSpc>
              <a:buNone/>
            </a:pPr>
            <a:r>
              <a:rPr lang="en-US" sz="2400" b="1" dirty="0">
                <a:solidFill>
                  <a:srgbClr val="27277C"/>
                </a:solidFill>
                <a:latin typeface="Arial" pitchFamily="34" charset="0"/>
                <a:ea typeface="Arial" pitchFamily="34" charset="-122"/>
                <a:cs typeface="Arial" pitchFamily="34" charset="-120"/>
              </a:rPr>
              <a:t>The lever is belonging and knowing where to find opportunities, not persuasion and not affordability.</a:t>
            </a:r>
            <a:endParaRPr lang="en-US" sz="2400" dirty="0"/>
          </a:p>
        </p:txBody>
      </p:sp>
      <p:sp>
        <p:nvSpPr>
          <p:cNvPr id="37" name="Text 34"/>
          <p:cNvSpPr/>
          <p:nvPr/>
        </p:nvSpPr>
        <p:spPr>
          <a:xfrm>
            <a:off x="838200" y="958731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38" name="Text 35"/>
          <p:cNvSpPr/>
          <p:nvPr/>
        </p:nvSpPr>
        <p:spPr>
          <a:xfrm>
            <a:off x="17237869" y="958731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05</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4417150"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Where Engagement Concentrates</a:t>
            </a:r>
            <a:endParaRPr lang="en-US" sz="2550" dirty="0"/>
          </a:p>
        </p:txBody>
      </p:sp>
      <p:sp>
        <p:nvSpPr>
          <p:cNvPr id="3" name="Text 1"/>
          <p:cNvSpPr/>
          <p:nvPr/>
        </p:nvSpPr>
        <p:spPr>
          <a:xfrm>
            <a:off x="838200" y="1193800"/>
            <a:ext cx="14417150" cy="593328"/>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Life stage and tenure move engagement. Age barely does.</a:t>
            </a:r>
            <a:endParaRPr lang="en-US" sz="3975"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2072878"/>
            <a:ext cx="16611600" cy="19050"/>
          </a:xfrm>
          <a:prstGeom prst="rect">
            <a:avLst/>
          </a:prstGeom>
          <a:solidFill>
            <a:srgbClr val="D2DDF3"/>
          </a:solidFill>
          <a:ln/>
        </p:spPr>
        <p:txBody>
          <a:bodyPr/>
          <a:lstStyle/>
          <a:p>
            <a:endParaRPr lang="en-US"/>
          </a:p>
        </p:txBody>
      </p:sp>
      <p:sp>
        <p:nvSpPr>
          <p:cNvPr id="6" name="Shape 3"/>
          <p:cNvSpPr/>
          <p:nvPr/>
        </p:nvSpPr>
        <p:spPr>
          <a:xfrm>
            <a:off x="838200" y="2472928"/>
            <a:ext cx="5334000" cy="2677418"/>
          </a:xfrm>
          <a:prstGeom prst="rect">
            <a:avLst/>
          </a:prstGeom>
          <a:solidFill>
            <a:srgbClr val="FFFFFF"/>
          </a:solidFill>
          <a:ln/>
        </p:spPr>
        <p:txBody>
          <a:bodyPr/>
          <a:lstStyle/>
          <a:p>
            <a:endParaRPr lang="en-US"/>
          </a:p>
        </p:txBody>
      </p:sp>
      <p:sp>
        <p:nvSpPr>
          <p:cNvPr id="7" name="Shape 4"/>
          <p:cNvSpPr/>
          <p:nvPr/>
        </p:nvSpPr>
        <p:spPr>
          <a:xfrm>
            <a:off x="838200" y="2472928"/>
            <a:ext cx="5334000" cy="57150"/>
          </a:xfrm>
          <a:prstGeom prst="rect">
            <a:avLst/>
          </a:prstGeom>
          <a:solidFill>
            <a:srgbClr val="1E3EAF"/>
          </a:solidFill>
          <a:ln/>
        </p:spPr>
        <p:txBody>
          <a:bodyPr/>
          <a:lstStyle/>
          <a:p>
            <a:endParaRPr lang="en-US"/>
          </a:p>
        </p:txBody>
      </p:sp>
      <p:sp>
        <p:nvSpPr>
          <p:cNvPr id="8" name="Text 5"/>
          <p:cNvSpPr/>
          <p:nvPr/>
        </p:nvSpPr>
        <p:spPr>
          <a:xfrm>
            <a:off x="1200150" y="2911078"/>
            <a:ext cx="5071110" cy="666750"/>
          </a:xfrm>
          <a:prstGeom prst="rect">
            <a:avLst/>
          </a:prstGeom>
          <a:noFill/>
          <a:ln/>
        </p:spPr>
        <p:txBody>
          <a:bodyPr wrap="square" lIns="25400" tIns="25400" rIns="25400" bIns="25400" rtlCol="0" anchor="t">
            <a:normAutofit lnSpcReduction="10000"/>
          </a:bodyPr>
          <a:lstStyle/>
          <a:p>
            <a:pPr marL="0" indent="0" algn="l">
              <a:lnSpc>
                <a:spcPct val="86842"/>
              </a:lnSpc>
              <a:buNone/>
            </a:pPr>
            <a:r>
              <a:rPr lang="en-US" sz="4950" b="1" dirty="0">
                <a:solidFill>
                  <a:srgbClr val="1E3EAF"/>
                </a:solidFill>
                <a:latin typeface="Arial" pitchFamily="34" charset="0"/>
                <a:ea typeface="Arial" pitchFamily="34" charset="-122"/>
                <a:cs typeface="Arial" pitchFamily="34" charset="-120"/>
              </a:rPr>
              <a:t>57% vs 38%</a:t>
            </a:r>
            <a:endParaRPr lang="en-US" sz="4950" dirty="0"/>
          </a:p>
        </p:txBody>
      </p:sp>
      <p:sp>
        <p:nvSpPr>
          <p:cNvPr id="9" name="Text 6"/>
          <p:cNvSpPr/>
          <p:nvPr/>
        </p:nvSpPr>
        <p:spPr>
          <a:xfrm>
            <a:off x="1200150" y="3692128"/>
            <a:ext cx="4748403" cy="1115318"/>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Individuals w. children at home are engaged far more than those without children at home</a:t>
            </a:r>
            <a:endParaRPr lang="en-US" sz="2175" dirty="0"/>
          </a:p>
        </p:txBody>
      </p:sp>
      <p:sp>
        <p:nvSpPr>
          <p:cNvPr id="10" name="Shape 7"/>
          <p:cNvSpPr/>
          <p:nvPr/>
        </p:nvSpPr>
        <p:spPr>
          <a:xfrm>
            <a:off x="6477000" y="2472928"/>
            <a:ext cx="5334000" cy="2677418"/>
          </a:xfrm>
          <a:prstGeom prst="rect">
            <a:avLst/>
          </a:prstGeom>
          <a:solidFill>
            <a:srgbClr val="FFFFFF"/>
          </a:solidFill>
          <a:ln/>
        </p:spPr>
        <p:txBody>
          <a:bodyPr/>
          <a:lstStyle/>
          <a:p>
            <a:endParaRPr lang="en-US"/>
          </a:p>
        </p:txBody>
      </p:sp>
      <p:sp>
        <p:nvSpPr>
          <p:cNvPr id="11" name="Shape 8"/>
          <p:cNvSpPr/>
          <p:nvPr/>
        </p:nvSpPr>
        <p:spPr>
          <a:xfrm>
            <a:off x="6477000" y="2472928"/>
            <a:ext cx="5334000" cy="57150"/>
          </a:xfrm>
          <a:prstGeom prst="rect">
            <a:avLst/>
          </a:prstGeom>
          <a:solidFill>
            <a:srgbClr val="1E3EAF"/>
          </a:solidFill>
          <a:ln/>
        </p:spPr>
        <p:txBody>
          <a:bodyPr/>
          <a:lstStyle/>
          <a:p>
            <a:endParaRPr lang="en-US"/>
          </a:p>
        </p:txBody>
      </p:sp>
      <p:sp>
        <p:nvSpPr>
          <p:cNvPr id="12" name="Text 9"/>
          <p:cNvSpPr/>
          <p:nvPr/>
        </p:nvSpPr>
        <p:spPr>
          <a:xfrm>
            <a:off x="6838950" y="2911078"/>
            <a:ext cx="5071110" cy="666750"/>
          </a:xfrm>
          <a:prstGeom prst="rect">
            <a:avLst/>
          </a:prstGeom>
          <a:noFill/>
          <a:ln/>
        </p:spPr>
        <p:txBody>
          <a:bodyPr wrap="square" lIns="25400" tIns="25400" rIns="25400" bIns="25400" rtlCol="0" anchor="t">
            <a:normAutofit lnSpcReduction="10000"/>
          </a:bodyPr>
          <a:lstStyle/>
          <a:p>
            <a:pPr marL="0" indent="0" algn="l">
              <a:lnSpc>
                <a:spcPct val="86842"/>
              </a:lnSpc>
              <a:buNone/>
            </a:pPr>
            <a:r>
              <a:rPr lang="en-US" sz="4950" b="1" dirty="0">
                <a:solidFill>
                  <a:srgbClr val="1E3EAF"/>
                </a:solidFill>
                <a:latin typeface="Arial" pitchFamily="34" charset="0"/>
                <a:ea typeface="Arial" pitchFamily="34" charset="-122"/>
                <a:cs typeface="Arial" pitchFamily="34" charset="-120"/>
              </a:rPr>
              <a:t>+10 to 13</a:t>
            </a:r>
            <a:endParaRPr lang="en-US" sz="4950" dirty="0"/>
          </a:p>
        </p:txBody>
      </p:sp>
      <p:sp>
        <p:nvSpPr>
          <p:cNvPr id="13" name="Text 10"/>
          <p:cNvSpPr/>
          <p:nvPr/>
        </p:nvSpPr>
        <p:spPr>
          <a:xfrm>
            <a:off x="6838950" y="3692128"/>
            <a:ext cx="4748403" cy="1115318"/>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Points by which married adults lead the unmarried on every engagement and belonging measure</a:t>
            </a:r>
            <a:endParaRPr lang="en-US" sz="2175" dirty="0"/>
          </a:p>
        </p:txBody>
      </p:sp>
      <p:sp>
        <p:nvSpPr>
          <p:cNvPr id="14" name="Shape 11"/>
          <p:cNvSpPr/>
          <p:nvPr/>
        </p:nvSpPr>
        <p:spPr>
          <a:xfrm>
            <a:off x="12115800" y="2472928"/>
            <a:ext cx="5334000" cy="2677418"/>
          </a:xfrm>
          <a:prstGeom prst="rect">
            <a:avLst/>
          </a:prstGeom>
          <a:solidFill>
            <a:srgbClr val="FFFFFF"/>
          </a:solidFill>
          <a:ln/>
        </p:spPr>
        <p:txBody>
          <a:bodyPr/>
          <a:lstStyle/>
          <a:p>
            <a:endParaRPr lang="en-US"/>
          </a:p>
        </p:txBody>
      </p:sp>
      <p:sp>
        <p:nvSpPr>
          <p:cNvPr id="15" name="Shape 12"/>
          <p:cNvSpPr/>
          <p:nvPr/>
        </p:nvSpPr>
        <p:spPr>
          <a:xfrm>
            <a:off x="12115800" y="2472928"/>
            <a:ext cx="5334000" cy="57150"/>
          </a:xfrm>
          <a:prstGeom prst="rect">
            <a:avLst/>
          </a:prstGeom>
          <a:solidFill>
            <a:srgbClr val="1E3EAF"/>
          </a:solidFill>
          <a:ln/>
        </p:spPr>
        <p:txBody>
          <a:bodyPr/>
          <a:lstStyle/>
          <a:p>
            <a:endParaRPr lang="en-US"/>
          </a:p>
        </p:txBody>
      </p:sp>
      <p:sp>
        <p:nvSpPr>
          <p:cNvPr id="16" name="Text 13"/>
          <p:cNvSpPr/>
          <p:nvPr/>
        </p:nvSpPr>
        <p:spPr>
          <a:xfrm>
            <a:off x="12477750" y="2911078"/>
            <a:ext cx="5071110" cy="666750"/>
          </a:xfrm>
          <a:prstGeom prst="rect">
            <a:avLst/>
          </a:prstGeom>
          <a:noFill/>
          <a:ln/>
        </p:spPr>
        <p:txBody>
          <a:bodyPr wrap="square" lIns="25400" tIns="25400" rIns="25400" bIns="25400" rtlCol="0" anchor="t">
            <a:normAutofit lnSpcReduction="10000"/>
          </a:bodyPr>
          <a:lstStyle/>
          <a:p>
            <a:pPr marL="0" indent="0" algn="l">
              <a:lnSpc>
                <a:spcPct val="86842"/>
              </a:lnSpc>
              <a:buNone/>
            </a:pPr>
            <a:r>
              <a:rPr lang="en-US" sz="4950" b="1" dirty="0">
                <a:solidFill>
                  <a:srgbClr val="1E3EAF"/>
                </a:solidFill>
                <a:latin typeface="Arial" pitchFamily="34" charset="0"/>
                <a:ea typeface="Arial" pitchFamily="34" charset="-122"/>
                <a:cs typeface="Arial" pitchFamily="34" charset="-120"/>
              </a:rPr>
              <a:t>58%</a:t>
            </a:r>
            <a:endParaRPr lang="en-US" sz="4950" dirty="0"/>
          </a:p>
        </p:txBody>
      </p:sp>
      <p:sp>
        <p:nvSpPr>
          <p:cNvPr id="17" name="Text 14"/>
          <p:cNvSpPr/>
          <p:nvPr/>
        </p:nvSpPr>
        <p:spPr>
          <a:xfrm>
            <a:off x="12477750" y="3692128"/>
            <a:ext cx="4748403" cy="1115318"/>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Of newcomers, those here 0 to 9 years, want more engagement — more than anyone</a:t>
            </a:r>
            <a:endParaRPr lang="en-US" sz="2175" dirty="0"/>
          </a:p>
        </p:txBody>
      </p:sp>
      <p:sp>
        <p:nvSpPr>
          <p:cNvPr id="18" name="Shape 15"/>
          <p:cNvSpPr/>
          <p:nvPr/>
        </p:nvSpPr>
        <p:spPr>
          <a:xfrm>
            <a:off x="838200" y="5493246"/>
            <a:ext cx="9601200" cy="3796804"/>
          </a:xfrm>
          <a:prstGeom prst="rect">
            <a:avLst/>
          </a:prstGeom>
          <a:solidFill>
            <a:srgbClr val="FFFFFF"/>
          </a:solidFill>
          <a:ln/>
        </p:spPr>
        <p:txBody>
          <a:bodyPr/>
          <a:lstStyle/>
          <a:p>
            <a:endParaRPr lang="en-US"/>
          </a:p>
        </p:txBody>
      </p:sp>
      <p:sp>
        <p:nvSpPr>
          <p:cNvPr id="19" name="Shape 16"/>
          <p:cNvSpPr/>
          <p:nvPr/>
        </p:nvSpPr>
        <p:spPr>
          <a:xfrm>
            <a:off x="838200" y="5493246"/>
            <a:ext cx="57150" cy="3796804"/>
          </a:xfrm>
          <a:prstGeom prst="rect">
            <a:avLst/>
          </a:prstGeom>
          <a:solidFill>
            <a:srgbClr val="1C88ED"/>
          </a:solidFill>
          <a:ln/>
        </p:spPr>
        <p:txBody>
          <a:bodyPr/>
          <a:lstStyle/>
          <a:p>
            <a:endParaRPr lang="en-US"/>
          </a:p>
        </p:txBody>
      </p:sp>
      <p:sp>
        <p:nvSpPr>
          <p:cNvPr id="20" name="Text 17"/>
          <p:cNvSpPr/>
          <p:nvPr/>
        </p:nvSpPr>
        <p:spPr>
          <a:xfrm>
            <a:off x="1276350" y="5855196"/>
            <a:ext cx="9660255" cy="52070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E3EAF"/>
                </a:solidFill>
                <a:latin typeface="Arial" pitchFamily="34" charset="0"/>
                <a:ea typeface="Arial" pitchFamily="34" charset="-122"/>
                <a:cs typeface="Arial" pitchFamily="34" charset="-120"/>
              </a:rPr>
              <a:t>Newcomers: high desire, low access</a:t>
            </a:r>
            <a:endParaRPr lang="en-US" sz="3300" dirty="0"/>
          </a:p>
        </p:txBody>
      </p:sp>
      <p:sp>
        <p:nvSpPr>
          <p:cNvPr id="21" name="Text 18"/>
          <p:cNvSpPr/>
          <p:nvPr/>
        </p:nvSpPr>
        <p:spPr>
          <a:xfrm>
            <a:off x="1276350" y="6711532"/>
            <a:ext cx="9045512" cy="1786731"/>
          </a:xfrm>
          <a:prstGeom prst="rect">
            <a:avLst/>
          </a:prstGeom>
          <a:noFill/>
          <a:ln/>
        </p:spPr>
        <p:txBody>
          <a:bodyPr wrap="square" lIns="25400" tIns="25400" rIns="25400" bIns="25400" rtlCol="0" anchor="t">
            <a:normAutofit fontScale="92500"/>
          </a:bodyPr>
          <a:lstStyle/>
          <a:p>
            <a:pPr marL="0" indent="0" algn="l">
              <a:lnSpc>
                <a:spcPct val="116695"/>
              </a:lnSpc>
              <a:buNone/>
            </a:pPr>
            <a:r>
              <a:rPr lang="en-US" sz="2550" dirty="0">
                <a:solidFill>
                  <a:srgbClr val="2A2A2A"/>
                </a:solidFill>
                <a:latin typeface="Arial" pitchFamily="34" charset="0"/>
                <a:ea typeface="Arial" pitchFamily="34" charset="-122"/>
                <a:cs typeface="Arial" pitchFamily="34" charset="-120"/>
              </a:rPr>
              <a:t>Residents of 0 to 9 years trail on feeling connected to community (</a:t>
            </a:r>
            <a:r>
              <a:rPr lang="en-US" sz="2550" b="1" dirty="0">
                <a:solidFill>
                  <a:srgbClr val="2A2A2A"/>
                </a:solidFill>
                <a:latin typeface="Arial" pitchFamily="34" charset="0"/>
                <a:ea typeface="Arial" pitchFamily="34" charset="-122"/>
                <a:cs typeface="Arial" pitchFamily="34" charset="-120"/>
              </a:rPr>
              <a:t>36% vs 48%</a:t>
            </a:r>
            <a:r>
              <a:rPr lang="en-US" sz="2550" dirty="0">
                <a:solidFill>
                  <a:srgbClr val="2A2A2A"/>
                </a:solidFill>
                <a:latin typeface="Arial" pitchFamily="34" charset="0"/>
                <a:ea typeface="Arial" pitchFamily="34" charset="-122"/>
                <a:cs typeface="Arial" pitchFamily="34" charset="-120"/>
              </a:rPr>
              <a:t>) and on wayfinding, knowing where to find opportunities  (</a:t>
            </a:r>
            <a:r>
              <a:rPr lang="en-US" sz="2550" b="1" dirty="0">
                <a:solidFill>
                  <a:srgbClr val="2A2A2A"/>
                </a:solidFill>
                <a:latin typeface="Arial" pitchFamily="34" charset="0"/>
                <a:ea typeface="Arial" pitchFamily="34" charset="-122"/>
                <a:cs typeface="Arial" pitchFamily="34" charset="-120"/>
              </a:rPr>
              <a:t>58% vs 70%</a:t>
            </a:r>
            <a:r>
              <a:rPr lang="en-US" sz="2550" dirty="0">
                <a:solidFill>
                  <a:srgbClr val="2A2A2A"/>
                </a:solidFill>
                <a:latin typeface="Arial" pitchFamily="34" charset="0"/>
                <a:ea typeface="Arial" pitchFamily="34" charset="-122"/>
                <a:cs typeface="Arial" pitchFamily="34" charset="-120"/>
              </a:rPr>
              <a:t>). The same profile unites newcomers, younger adults, and unmarried adults without children.</a:t>
            </a:r>
            <a:endParaRPr lang="en-US" sz="2550" dirty="0"/>
          </a:p>
        </p:txBody>
      </p:sp>
      <p:sp>
        <p:nvSpPr>
          <p:cNvPr id="22" name="Shape 19"/>
          <p:cNvSpPr/>
          <p:nvPr/>
        </p:nvSpPr>
        <p:spPr>
          <a:xfrm>
            <a:off x="10782300" y="5493246"/>
            <a:ext cx="6667500" cy="3796804"/>
          </a:xfrm>
          <a:prstGeom prst="rect">
            <a:avLst/>
          </a:prstGeom>
          <a:solidFill>
            <a:srgbClr val="D2E9FF"/>
          </a:solidFill>
          <a:ln/>
        </p:spPr>
        <p:txBody>
          <a:bodyPr/>
          <a:lstStyle/>
          <a:p>
            <a:endParaRPr lang="en-US"/>
          </a:p>
        </p:txBody>
      </p:sp>
      <p:sp>
        <p:nvSpPr>
          <p:cNvPr id="23" name="Text 20"/>
          <p:cNvSpPr/>
          <p:nvPr/>
        </p:nvSpPr>
        <p:spPr>
          <a:xfrm>
            <a:off x="11163300" y="6489006"/>
            <a:ext cx="649605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24" name="Text 21"/>
          <p:cNvSpPr/>
          <p:nvPr/>
        </p:nvSpPr>
        <p:spPr>
          <a:xfrm>
            <a:off x="11163300" y="6882705"/>
            <a:ext cx="6082665" cy="1449586"/>
          </a:xfrm>
          <a:prstGeom prst="rect">
            <a:avLst/>
          </a:prstGeom>
          <a:noFill/>
          <a:ln/>
        </p:spPr>
        <p:txBody>
          <a:bodyPr wrap="square" lIns="25400" tIns="25400" rIns="25400" bIns="25400" rtlCol="0" anchor="t">
            <a:normAutofit lnSpcReduction="10000"/>
          </a:bodyPr>
          <a:lstStyle/>
          <a:p>
            <a:pPr marL="0" indent="0" algn="l">
              <a:lnSpc>
                <a:spcPct val="112273"/>
              </a:lnSpc>
              <a:buNone/>
            </a:pPr>
            <a:r>
              <a:rPr lang="en-US" sz="2850" b="1" dirty="0">
                <a:solidFill>
                  <a:srgbClr val="27277C"/>
                </a:solidFill>
                <a:latin typeface="Arial" pitchFamily="34" charset="0"/>
                <a:ea typeface="Arial" pitchFamily="34" charset="-122"/>
                <a:cs typeface="Arial" pitchFamily="34" charset="-120"/>
              </a:rPr>
              <a:t>The biggest opportunity is the people with the most desire and the least access.</a:t>
            </a:r>
            <a:endParaRPr lang="en-US" sz="2850" dirty="0"/>
          </a:p>
        </p:txBody>
      </p:sp>
      <p:sp>
        <p:nvSpPr>
          <p:cNvPr id="25" name="Text 22"/>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26" name="Text 23"/>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06</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5362417"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Two Outcomes, Two Levers</a:t>
            </a:r>
            <a:endParaRPr lang="en-US" sz="2550" dirty="0"/>
          </a:p>
        </p:txBody>
      </p:sp>
      <p:sp>
        <p:nvSpPr>
          <p:cNvPr id="3" name="Text 1"/>
          <p:cNvSpPr/>
          <p:nvPr/>
        </p:nvSpPr>
        <p:spPr>
          <a:xfrm>
            <a:off x="838200" y="1193800"/>
            <a:ext cx="15362417" cy="593328"/>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Engagement runs on belonging. Satisfaction runs on delivery.</a:t>
            </a:r>
            <a:endParaRPr lang="en-US" sz="3975"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2072878"/>
            <a:ext cx="16611600" cy="19050"/>
          </a:xfrm>
          <a:prstGeom prst="rect">
            <a:avLst/>
          </a:prstGeom>
          <a:solidFill>
            <a:srgbClr val="D2DDF3"/>
          </a:solidFill>
          <a:ln/>
        </p:spPr>
        <p:txBody>
          <a:bodyPr/>
          <a:lstStyle/>
          <a:p>
            <a:endParaRPr lang="en-US"/>
          </a:p>
        </p:txBody>
      </p:sp>
      <p:sp>
        <p:nvSpPr>
          <p:cNvPr id="6" name="Shape 3"/>
          <p:cNvSpPr/>
          <p:nvPr/>
        </p:nvSpPr>
        <p:spPr>
          <a:xfrm>
            <a:off x="838200" y="2472928"/>
            <a:ext cx="8134350" cy="3099892"/>
          </a:xfrm>
          <a:prstGeom prst="rect">
            <a:avLst/>
          </a:prstGeom>
          <a:solidFill>
            <a:srgbClr val="FFFFFF"/>
          </a:solidFill>
          <a:ln/>
        </p:spPr>
        <p:txBody>
          <a:bodyPr/>
          <a:lstStyle/>
          <a:p>
            <a:endParaRPr lang="en-US"/>
          </a:p>
        </p:txBody>
      </p:sp>
      <p:sp>
        <p:nvSpPr>
          <p:cNvPr id="7" name="Shape 4"/>
          <p:cNvSpPr/>
          <p:nvPr/>
        </p:nvSpPr>
        <p:spPr>
          <a:xfrm>
            <a:off x="838200" y="2472928"/>
            <a:ext cx="8134350" cy="57150"/>
          </a:xfrm>
          <a:prstGeom prst="rect">
            <a:avLst/>
          </a:prstGeom>
          <a:solidFill>
            <a:srgbClr val="1E3EAF"/>
          </a:solidFill>
          <a:ln/>
        </p:spPr>
        <p:txBody>
          <a:bodyPr/>
          <a:lstStyle/>
          <a:p>
            <a:endParaRPr lang="en-US"/>
          </a:p>
        </p:txBody>
      </p:sp>
      <p:sp>
        <p:nvSpPr>
          <p:cNvPr id="8" name="Text 5"/>
          <p:cNvSpPr/>
          <p:nvPr/>
        </p:nvSpPr>
        <p:spPr>
          <a:xfrm>
            <a:off x="1238250" y="2911078"/>
            <a:ext cx="8067675" cy="444500"/>
          </a:xfrm>
          <a:prstGeom prst="rect">
            <a:avLst/>
          </a:prstGeom>
          <a:noFill/>
          <a:ln/>
        </p:spPr>
        <p:txBody>
          <a:bodyPr wrap="square" lIns="25400" tIns="25400" rIns="25400" bIns="25400" rtlCol="0" anchor="t">
            <a:normAutofit lnSpcReduction="10000"/>
          </a:bodyPr>
          <a:lstStyle/>
          <a:p>
            <a:pPr marL="0" indent="0" algn="l">
              <a:buNone/>
            </a:pPr>
            <a:r>
              <a:rPr lang="en-US" sz="2775" b="1" dirty="0">
                <a:solidFill>
                  <a:srgbClr val="1E3EAF"/>
                </a:solidFill>
                <a:latin typeface="Arial" pitchFamily="34" charset="0"/>
                <a:ea typeface="Arial" pitchFamily="34" charset="-122"/>
                <a:cs typeface="Arial" pitchFamily="34" charset="-120"/>
              </a:rPr>
              <a:t>Engagement runs on</a:t>
            </a:r>
            <a:endParaRPr lang="en-US" sz="2775" dirty="0"/>
          </a:p>
        </p:txBody>
      </p:sp>
      <p:sp>
        <p:nvSpPr>
          <p:cNvPr id="9" name="Shape 6"/>
          <p:cNvSpPr/>
          <p:nvPr/>
        </p:nvSpPr>
        <p:spPr>
          <a:xfrm>
            <a:off x="1238250" y="3711178"/>
            <a:ext cx="133350" cy="133350"/>
          </a:xfrm>
          <a:prstGeom prst="rect">
            <a:avLst/>
          </a:prstGeom>
          <a:solidFill>
            <a:srgbClr val="1E3EAF"/>
          </a:solidFill>
          <a:ln/>
        </p:spPr>
        <p:txBody>
          <a:bodyPr/>
          <a:lstStyle/>
          <a:p>
            <a:endParaRPr lang="en-US"/>
          </a:p>
        </p:txBody>
      </p:sp>
      <p:sp>
        <p:nvSpPr>
          <p:cNvPr id="10" name="Text 7"/>
          <p:cNvSpPr/>
          <p:nvPr/>
        </p:nvSpPr>
        <p:spPr>
          <a:xfrm>
            <a:off x="1562100" y="3609578"/>
            <a:ext cx="4973948" cy="374650"/>
          </a:xfrm>
          <a:prstGeom prst="rect">
            <a:avLst/>
          </a:prstGeom>
          <a:noFill/>
          <a:ln/>
        </p:spPr>
        <p:txBody>
          <a:bodyPr wrap="square" lIns="0" tIns="0" rIns="0" bIns="0" rtlCol="0" anchor="t">
            <a:normAutofit lnSpcReduction="10000"/>
          </a:bodyPr>
          <a:lstStyle/>
          <a:p>
            <a:pPr marL="0" indent="0" algn="l">
              <a:lnSpc>
                <a:spcPct val="113455"/>
              </a:lnSpc>
              <a:buNone/>
            </a:pPr>
            <a:r>
              <a:rPr lang="en-US" sz="2400" dirty="0">
                <a:solidFill>
                  <a:srgbClr val="2A2A2A"/>
                </a:solidFill>
                <a:latin typeface="Arial" pitchFamily="34" charset="0"/>
                <a:ea typeface="Arial" pitchFamily="34" charset="-122"/>
                <a:cs typeface="Arial" pitchFamily="34" charset="-120"/>
              </a:rPr>
              <a:t>Knowing where to find opportunities</a:t>
            </a:r>
            <a:endParaRPr lang="en-US" sz="2400" dirty="0"/>
          </a:p>
        </p:txBody>
      </p:sp>
      <p:sp>
        <p:nvSpPr>
          <p:cNvPr id="11" name="Shape 8"/>
          <p:cNvSpPr/>
          <p:nvPr/>
        </p:nvSpPr>
        <p:spPr>
          <a:xfrm>
            <a:off x="1238250" y="4316909"/>
            <a:ext cx="133350" cy="133350"/>
          </a:xfrm>
          <a:prstGeom prst="rect">
            <a:avLst/>
          </a:prstGeom>
          <a:solidFill>
            <a:srgbClr val="1E3EAF"/>
          </a:solidFill>
          <a:ln/>
        </p:spPr>
        <p:txBody>
          <a:bodyPr/>
          <a:lstStyle/>
          <a:p>
            <a:endParaRPr lang="en-US"/>
          </a:p>
        </p:txBody>
      </p:sp>
      <p:sp>
        <p:nvSpPr>
          <p:cNvPr id="12" name="Text 9"/>
          <p:cNvSpPr/>
          <p:nvPr/>
        </p:nvSpPr>
        <p:spPr>
          <a:xfrm>
            <a:off x="1562100" y="4215309"/>
            <a:ext cx="4065841" cy="374650"/>
          </a:xfrm>
          <a:prstGeom prst="rect">
            <a:avLst/>
          </a:prstGeom>
          <a:noFill/>
          <a:ln/>
        </p:spPr>
        <p:txBody>
          <a:bodyPr wrap="square" lIns="0" tIns="0" rIns="0" bIns="0" rtlCol="0" anchor="t">
            <a:normAutofit lnSpcReduction="10000"/>
          </a:bodyPr>
          <a:lstStyle/>
          <a:p>
            <a:pPr marL="0" indent="0" algn="l">
              <a:lnSpc>
                <a:spcPct val="113455"/>
              </a:lnSpc>
              <a:buNone/>
            </a:pPr>
            <a:r>
              <a:rPr lang="en-US" sz="2400" dirty="0">
                <a:solidFill>
                  <a:srgbClr val="2A2A2A"/>
                </a:solidFill>
                <a:latin typeface="Arial" pitchFamily="34" charset="0"/>
                <a:ea typeface="Arial" pitchFamily="34" charset="-122"/>
                <a:cs typeface="Arial" pitchFamily="34" charset="-120"/>
              </a:rPr>
              <a:t>Jewish friends and social ties</a:t>
            </a:r>
            <a:endParaRPr lang="en-US" sz="2400" dirty="0"/>
          </a:p>
        </p:txBody>
      </p:sp>
      <p:sp>
        <p:nvSpPr>
          <p:cNvPr id="13" name="Shape 10"/>
          <p:cNvSpPr/>
          <p:nvPr/>
        </p:nvSpPr>
        <p:spPr>
          <a:xfrm>
            <a:off x="1238250" y="4922639"/>
            <a:ext cx="133350" cy="133350"/>
          </a:xfrm>
          <a:prstGeom prst="rect">
            <a:avLst/>
          </a:prstGeom>
          <a:solidFill>
            <a:srgbClr val="1E3EAF"/>
          </a:solidFill>
          <a:ln/>
        </p:spPr>
        <p:txBody>
          <a:bodyPr/>
          <a:lstStyle/>
          <a:p>
            <a:endParaRPr lang="en-US"/>
          </a:p>
        </p:txBody>
      </p:sp>
      <p:sp>
        <p:nvSpPr>
          <p:cNvPr id="14" name="Text 11"/>
          <p:cNvSpPr/>
          <p:nvPr/>
        </p:nvSpPr>
        <p:spPr>
          <a:xfrm>
            <a:off x="1562100" y="4821039"/>
            <a:ext cx="6161458" cy="374650"/>
          </a:xfrm>
          <a:prstGeom prst="rect">
            <a:avLst/>
          </a:prstGeom>
          <a:noFill/>
          <a:ln/>
        </p:spPr>
        <p:txBody>
          <a:bodyPr wrap="square" lIns="0" tIns="0" rIns="0" bIns="0" rtlCol="0" anchor="t">
            <a:normAutofit lnSpcReduction="10000"/>
          </a:bodyPr>
          <a:lstStyle/>
          <a:p>
            <a:pPr marL="0" indent="0" algn="l">
              <a:lnSpc>
                <a:spcPct val="113455"/>
              </a:lnSpc>
              <a:buNone/>
            </a:pPr>
            <a:r>
              <a:rPr lang="en-US" sz="2400" dirty="0">
                <a:solidFill>
                  <a:srgbClr val="2A2A2A"/>
                </a:solidFill>
                <a:latin typeface="Arial" pitchFamily="34" charset="0"/>
                <a:ea typeface="Arial" pitchFamily="34" charset="-122"/>
                <a:cs typeface="Arial" pitchFamily="34" charset="-120"/>
              </a:rPr>
              <a:t>Feeling connected and having found a place</a:t>
            </a:r>
            <a:endParaRPr lang="en-US" sz="2400" dirty="0"/>
          </a:p>
        </p:txBody>
      </p:sp>
      <p:sp>
        <p:nvSpPr>
          <p:cNvPr id="15" name="Shape 12"/>
          <p:cNvSpPr/>
          <p:nvPr/>
        </p:nvSpPr>
        <p:spPr>
          <a:xfrm>
            <a:off x="9315450" y="2472928"/>
            <a:ext cx="8134350" cy="3099892"/>
          </a:xfrm>
          <a:prstGeom prst="rect">
            <a:avLst/>
          </a:prstGeom>
          <a:solidFill>
            <a:srgbClr val="FFFFFF"/>
          </a:solidFill>
          <a:ln/>
        </p:spPr>
        <p:txBody>
          <a:bodyPr/>
          <a:lstStyle/>
          <a:p>
            <a:endParaRPr lang="en-US"/>
          </a:p>
        </p:txBody>
      </p:sp>
      <p:sp>
        <p:nvSpPr>
          <p:cNvPr id="16" name="Shape 13"/>
          <p:cNvSpPr/>
          <p:nvPr/>
        </p:nvSpPr>
        <p:spPr>
          <a:xfrm>
            <a:off x="9315450" y="2472928"/>
            <a:ext cx="8134350" cy="57150"/>
          </a:xfrm>
          <a:prstGeom prst="rect">
            <a:avLst/>
          </a:prstGeom>
          <a:solidFill>
            <a:srgbClr val="1C88ED"/>
          </a:solidFill>
          <a:ln/>
        </p:spPr>
        <p:txBody>
          <a:bodyPr/>
          <a:lstStyle/>
          <a:p>
            <a:endParaRPr lang="en-US"/>
          </a:p>
        </p:txBody>
      </p:sp>
      <p:sp>
        <p:nvSpPr>
          <p:cNvPr id="17" name="Text 14"/>
          <p:cNvSpPr/>
          <p:nvPr/>
        </p:nvSpPr>
        <p:spPr>
          <a:xfrm>
            <a:off x="9715500" y="2911078"/>
            <a:ext cx="8067675" cy="444500"/>
          </a:xfrm>
          <a:prstGeom prst="rect">
            <a:avLst/>
          </a:prstGeom>
          <a:noFill/>
          <a:ln/>
        </p:spPr>
        <p:txBody>
          <a:bodyPr wrap="square" lIns="25400" tIns="25400" rIns="25400" bIns="25400" rtlCol="0" anchor="t">
            <a:normAutofit lnSpcReduction="10000"/>
          </a:bodyPr>
          <a:lstStyle/>
          <a:p>
            <a:pPr marL="0" indent="0" algn="l">
              <a:buNone/>
            </a:pPr>
            <a:r>
              <a:rPr lang="en-US" sz="2775" b="1" dirty="0">
                <a:solidFill>
                  <a:srgbClr val="1C88ED"/>
                </a:solidFill>
                <a:latin typeface="Arial" pitchFamily="34" charset="0"/>
                <a:ea typeface="Arial" pitchFamily="34" charset="-122"/>
                <a:cs typeface="Arial" pitchFamily="34" charset="-120"/>
              </a:rPr>
              <a:t>Satisfaction runs on</a:t>
            </a:r>
            <a:endParaRPr lang="en-US" sz="2775" dirty="0"/>
          </a:p>
        </p:txBody>
      </p:sp>
      <p:sp>
        <p:nvSpPr>
          <p:cNvPr id="18" name="Shape 15"/>
          <p:cNvSpPr/>
          <p:nvPr/>
        </p:nvSpPr>
        <p:spPr>
          <a:xfrm>
            <a:off x="9715500" y="3711178"/>
            <a:ext cx="133350" cy="133350"/>
          </a:xfrm>
          <a:prstGeom prst="rect">
            <a:avLst/>
          </a:prstGeom>
          <a:solidFill>
            <a:srgbClr val="1C88ED"/>
          </a:solidFill>
          <a:ln/>
        </p:spPr>
        <p:txBody>
          <a:bodyPr/>
          <a:lstStyle/>
          <a:p>
            <a:endParaRPr lang="en-US"/>
          </a:p>
        </p:txBody>
      </p:sp>
      <p:sp>
        <p:nvSpPr>
          <p:cNvPr id="19" name="Text 16"/>
          <p:cNvSpPr/>
          <p:nvPr/>
        </p:nvSpPr>
        <p:spPr>
          <a:xfrm>
            <a:off x="10039350" y="3609578"/>
            <a:ext cx="4083623" cy="374650"/>
          </a:xfrm>
          <a:prstGeom prst="rect">
            <a:avLst/>
          </a:prstGeom>
          <a:noFill/>
          <a:ln/>
        </p:spPr>
        <p:txBody>
          <a:bodyPr wrap="square" lIns="0" tIns="0" rIns="0" bIns="0" rtlCol="0" anchor="t">
            <a:normAutofit lnSpcReduction="10000"/>
          </a:bodyPr>
          <a:lstStyle/>
          <a:p>
            <a:pPr marL="0" indent="0" algn="l">
              <a:lnSpc>
                <a:spcPct val="113455"/>
              </a:lnSpc>
              <a:buNone/>
            </a:pPr>
            <a:r>
              <a:rPr lang="en-US" sz="2400" dirty="0">
                <a:solidFill>
                  <a:srgbClr val="2A2A2A"/>
                </a:solidFill>
                <a:latin typeface="Arial" pitchFamily="34" charset="0"/>
                <a:ea typeface="Arial" pitchFamily="34" charset="-122"/>
                <a:cs typeface="Arial" pitchFamily="34" charset="-120"/>
              </a:rPr>
              <a:t>Representation and pluralism</a:t>
            </a:r>
            <a:endParaRPr lang="en-US" sz="2400" dirty="0"/>
          </a:p>
        </p:txBody>
      </p:sp>
      <p:sp>
        <p:nvSpPr>
          <p:cNvPr id="20" name="Shape 17"/>
          <p:cNvSpPr/>
          <p:nvPr/>
        </p:nvSpPr>
        <p:spPr>
          <a:xfrm>
            <a:off x="9715500" y="4316909"/>
            <a:ext cx="133350" cy="133350"/>
          </a:xfrm>
          <a:prstGeom prst="rect">
            <a:avLst/>
          </a:prstGeom>
          <a:solidFill>
            <a:srgbClr val="1C88ED"/>
          </a:solidFill>
          <a:ln/>
        </p:spPr>
        <p:txBody>
          <a:bodyPr/>
          <a:lstStyle/>
          <a:p>
            <a:endParaRPr lang="en-US"/>
          </a:p>
        </p:txBody>
      </p:sp>
      <p:sp>
        <p:nvSpPr>
          <p:cNvPr id="21" name="Text 18"/>
          <p:cNvSpPr/>
          <p:nvPr/>
        </p:nvSpPr>
        <p:spPr>
          <a:xfrm>
            <a:off x="10039350" y="4215309"/>
            <a:ext cx="4154138" cy="374650"/>
          </a:xfrm>
          <a:prstGeom prst="rect">
            <a:avLst/>
          </a:prstGeom>
          <a:noFill/>
          <a:ln/>
        </p:spPr>
        <p:txBody>
          <a:bodyPr wrap="square" lIns="0" tIns="0" rIns="0" bIns="0" rtlCol="0" anchor="t">
            <a:normAutofit lnSpcReduction="10000"/>
          </a:bodyPr>
          <a:lstStyle/>
          <a:p>
            <a:pPr marL="0" indent="0" algn="l">
              <a:lnSpc>
                <a:spcPct val="113455"/>
              </a:lnSpc>
              <a:buNone/>
            </a:pPr>
            <a:r>
              <a:rPr lang="en-US" sz="2400" dirty="0">
                <a:solidFill>
                  <a:srgbClr val="2A2A2A"/>
                </a:solidFill>
                <a:latin typeface="Arial" pitchFamily="34" charset="0"/>
                <a:ea typeface="Arial" pitchFamily="34" charset="-122"/>
                <a:cs typeface="Arial" pitchFamily="34" charset="-120"/>
              </a:rPr>
              <a:t>Education quality and breadth</a:t>
            </a:r>
            <a:endParaRPr lang="en-US" sz="2400" dirty="0"/>
          </a:p>
        </p:txBody>
      </p:sp>
      <p:sp>
        <p:nvSpPr>
          <p:cNvPr id="22" name="Shape 19"/>
          <p:cNvSpPr/>
          <p:nvPr/>
        </p:nvSpPr>
        <p:spPr>
          <a:xfrm>
            <a:off x="9715500" y="4922639"/>
            <a:ext cx="133350" cy="133350"/>
          </a:xfrm>
          <a:prstGeom prst="rect">
            <a:avLst/>
          </a:prstGeom>
          <a:solidFill>
            <a:srgbClr val="1C88ED"/>
          </a:solidFill>
          <a:ln/>
        </p:spPr>
        <p:txBody>
          <a:bodyPr/>
          <a:lstStyle/>
          <a:p>
            <a:endParaRPr lang="en-US"/>
          </a:p>
        </p:txBody>
      </p:sp>
      <p:sp>
        <p:nvSpPr>
          <p:cNvPr id="23" name="Text 20"/>
          <p:cNvSpPr/>
          <p:nvPr/>
        </p:nvSpPr>
        <p:spPr>
          <a:xfrm>
            <a:off x="10039350" y="4821039"/>
            <a:ext cx="4484433" cy="374650"/>
          </a:xfrm>
          <a:prstGeom prst="rect">
            <a:avLst/>
          </a:prstGeom>
          <a:noFill/>
          <a:ln/>
        </p:spPr>
        <p:txBody>
          <a:bodyPr wrap="square" lIns="0" tIns="0" rIns="0" bIns="0" rtlCol="0" anchor="t">
            <a:normAutofit lnSpcReduction="10000"/>
          </a:bodyPr>
          <a:lstStyle/>
          <a:p>
            <a:pPr marL="0" indent="0" algn="l">
              <a:lnSpc>
                <a:spcPct val="113455"/>
              </a:lnSpc>
              <a:buNone/>
            </a:pPr>
            <a:r>
              <a:rPr lang="en-US" sz="2400" dirty="0">
                <a:solidFill>
                  <a:srgbClr val="2A2A2A"/>
                </a:solidFill>
                <a:latin typeface="Arial" pitchFamily="34" charset="0"/>
                <a:ea typeface="Arial" pitchFamily="34" charset="-122"/>
                <a:cs typeface="Arial" pitchFamily="34" charset="-120"/>
              </a:rPr>
              <a:t>Care that reaches you in a crisis</a:t>
            </a:r>
            <a:endParaRPr lang="en-US" sz="2400" dirty="0"/>
          </a:p>
        </p:txBody>
      </p:sp>
      <p:sp>
        <p:nvSpPr>
          <p:cNvPr id="24" name="Shape 21"/>
          <p:cNvSpPr/>
          <p:nvPr/>
        </p:nvSpPr>
        <p:spPr>
          <a:xfrm>
            <a:off x="838200" y="5915720"/>
            <a:ext cx="9601200" cy="3374331"/>
          </a:xfrm>
          <a:prstGeom prst="rect">
            <a:avLst/>
          </a:prstGeom>
          <a:solidFill>
            <a:srgbClr val="27277C"/>
          </a:solidFill>
          <a:ln/>
        </p:spPr>
        <p:txBody>
          <a:bodyPr/>
          <a:lstStyle/>
          <a:p>
            <a:endParaRPr lang="en-US"/>
          </a:p>
        </p:txBody>
      </p:sp>
      <p:sp>
        <p:nvSpPr>
          <p:cNvPr id="25" name="Text 22"/>
          <p:cNvSpPr/>
          <p:nvPr/>
        </p:nvSpPr>
        <p:spPr>
          <a:xfrm>
            <a:off x="1238250" y="6600627"/>
            <a:ext cx="9681210" cy="52070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D2E9FF"/>
                </a:solidFill>
                <a:latin typeface="Arial" pitchFamily="34" charset="0"/>
                <a:ea typeface="Arial" pitchFamily="34" charset="-122"/>
                <a:cs typeface="Arial" pitchFamily="34" charset="-120"/>
              </a:rPr>
              <a:t>A telling reversal</a:t>
            </a:r>
            <a:endParaRPr lang="en-US" sz="3300" dirty="0"/>
          </a:p>
        </p:txBody>
      </p:sp>
      <p:sp>
        <p:nvSpPr>
          <p:cNvPr id="26" name="Text 23"/>
          <p:cNvSpPr/>
          <p:nvPr/>
        </p:nvSpPr>
        <p:spPr>
          <a:xfrm>
            <a:off x="1238250" y="7216577"/>
            <a:ext cx="9065133" cy="1426666"/>
          </a:xfrm>
          <a:prstGeom prst="rect">
            <a:avLst/>
          </a:prstGeom>
          <a:noFill/>
          <a:ln/>
        </p:spPr>
        <p:txBody>
          <a:bodyPr wrap="square" lIns="25400" tIns="25400" rIns="25400" bIns="25400" rtlCol="0" anchor="t">
            <a:normAutofit lnSpcReduction="10000"/>
          </a:bodyPr>
          <a:lstStyle/>
          <a:p>
            <a:pPr marL="0" indent="0" algn="l">
              <a:lnSpc>
                <a:spcPct val="117581"/>
              </a:lnSpc>
              <a:buNone/>
            </a:pPr>
            <a:r>
              <a:rPr lang="en-US" sz="2700" dirty="0">
                <a:solidFill>
                  <a:srgbClr val="F5F5F5"/>
                </a:solidFill>
                <a:latin typeface="Arial" pitchFamily="34" charset="0"/>
                <a:ea typeface="Arial" pitchFamily="34" charset="-122"/>
                <a:cs typeface="Arial" pitchFamily="34" charset="-120"/>
              </a:rPr>
              <a:t>The unsatisfied want more engagement (</a:t>
            </a:r>
            <a:r>
              <a:rPr lang="en-US" sz="2700" b="1" dirty="0">
                <a:solidFill>
                  <a:srgbClr val="F5F5F5"/>
                </a:solidFill>
                <a:latin typeface="Arial" pitchFamily="34" charset="0"/>
                <a:ea typeface="Arial" pitchFamily="34" charset="-122"/>
                <a:cs typeface="Arial" pitchFamily="34" charset="-120"/>
              </a:rPr>
              <a:t>62%</a:t>
            </a:r>
            <a:r>
              <a:rPr lang="en-US" sz="2700" dirty="0">
                <a:solidFill>
                  <a:srgbClr val="F5F5F5"/>
                </a:solidFill>
                <a:latin typeface="Arial" pitchFamily="34" charset="0"/>
                <a:ea typeface="Arial" pitchFamily="34" charset="-122"/>
                <a:cs typeface="Arial" pitchFamily="34" charset="-120"/>
              </a:rPr>
              <a:t>) than the satisfied (</a:t>
            </a:r>
            <a:r>
              <a:rPr lang="en-US" sz="2700" b="1" dirty="0">
                <a:solidFill>
                  <a:srgbClr val="F5F5F5"/>
                </a:solidFill>
                <a:latin typeface="Arial" pitchFamily="34" charset="0"/>
                <a:ea typeface="Arial" pitchFamily="34" charset="-122"/>
                <a:cs typeface="Arial" pitchFamily="34" charset="-120"/>
              </a:rPr>
              <a:t>56%</a:t>
            </a:r>
            <a:r>
              <a:rPr lang="en-US" sz="2700" dirty="0">
                <a:solidFill>
                  <a:srgbClr val="F5F5F5"/>
                </a:solidFill>
                <a:latin typeface="Arial" pitchFamily="34" charset="0"/>
                <a:ea typeface="Arial" pitchFamily="34" charset="-122"/>
                <a:cs typeface="Arial" pitchFamily="34" charset="-120"/>
              </a:rPr>
              <a:t>). Dissatisfaction is unmet appetite, not disengagement.</a:t>
            </a:r>
            <a:endParaRPr lang="en-US" sz="2700" dirty="0"/>
          </a:p>
        </p:txBody>
      </p:sp>
      <p:sp>
        <p:nvSpPr>
          <p:cNvPr id="27" name="Shape 24"/>
          <p:cNvSpPr/>
          <p:nvPr/>
        </p:nvSpPr>
        <p:spPr>
          <a:xfrm>
            <a:off x="10782300" y="5915720"/>
            <a:ext cx="6667500" cy="3374331"/>
          </a:xfrm>
          <a:prstGeom prst="rect">
            <a:avLst/>
          </a:prstGeom>
          <a:solidFill>
            <a:srgbClr val="D2E9FF"/>
          </a:solidFill>
          <a:ln/>
        </p:spPr>
        <p:txBody>
          <a:bodyPr/>
          <a:lstStyle/>
          <a:p>
            <a:endParaRPr lang="en-US"/>
          </a:p>
        </p:txBody>
      </p:sp>
      <p:sp>
        <p:nvSpPr>
          <p:cNvPr id="28" name="Text 25"/>
          <p:cNvSpPr/>
          <p:nvPr/>
        </p:nvSpPr>
        <p:spPr>
          <a:xfrm>
            <a:off x="11163300" y="6755904"/>
            <a:ext cx="649605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29" name="Text 26"/>
          <p:cNvSpPr/>
          <p:nvPr/>
        </p:nvSpPr>
        <p:spPr>
          <a:xfrm>
            <a:off x="11163300" y="7149604"/>
            <a:ext cx="6082665" cy="1338263"/>
          </a:xfrm>
          <a:prstGeom prst="rect">
            <a:avLst/>
          </a:prstGeom>
          <a:noFill/>
          <a:ln/>
        </p:spPr>
        <p:txBody>
          <a:bodyPr wrap="square" lIns="25400" tIns="25400" rIns="25400" bIns="25400" rtlCol="0" anchor="t">
            <a:normAutofit lnSpcReduction="10000"/>
          </a:bodyPr>
          <a:lstStyle/>
          <a:p>
            <a:pPr marL="0" indent="0" algn="l">
              <a:lnSpc>
                <a:spcPct val="111885"/>
              </a:lnSpc>
              <a:buNone/>
            </a:pPr>
            <a:r>
              <a:rPr lang="en-US" sz="2625" b="1" dirty="0">
                <a:solidFill>
                  <a:srgbClr val="27277C"/>
                </a:solidFill>
                <a:latin typeface="Arial" pitchFamily="34" charset="0"/>
                <a:ea typeface="Arial" pitchFamily="34" charset="-122"/>
                <a:cs typeface="Arial" pitchFamily="34" charset="-120"/>
              </a:rPr>
              <a:t>You can lift engagement and still have a quality problem. Treat them as separate goals.</a:t>
            </a:r>
            <a:endParaRPr lang="en-US" sz="2625" dirty="0"/>
          </a:p>
        </p:txBody>
      </p:sp>
      <p:sp>
        <p:nvSpPr>
          <p:cNvPr id="30" name="Text 27"/>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31" name="Text 28"/>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07</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0741293"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Seekers: Engaged but Less Satisfied</a:t>
            </a:r>
            <a:endParaRPr lang="en-US" sz="2550" dirty="0"/>
          </a:p>
        </p:txBody>
      </p:sp>
      <p:sp>
        <p:nvSpPr>
          <p:cNvPr id="3" name="Text 1"/>
          <p:cNvSpPr/>
          <p:nvPr/>
        </p:nvSpPr>
        <p:spPr>
          <a:xfrm>
            <a:off x="838200" y="1193800"/>
            <a:ext cx="10741293" cy="593328"/>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The Seekers show us where to raise quality</a:t>
            </a:r>
            <a:endParaRPr lang="en-US" sz="3975"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1996678"/>
            <a:ext cx="16611600" cy="19050"/>
          </a:xfrm>
          <a:prstGeom prst="rect">
            <a:avLst/>
          </a:prstGeom>
          <a:solidFill>
            <a:srgbClr val="D2DDF3"/>
          </a:solidFill>
          <a:ln/>
        </p:spPr>
        <p:txBody>
          <a:bodyPr/>
          <a:lstStyle/>
          <a:p>
            <a:endParaRPr lang="en-US"/>
          </a:p>
        </p:txBody>
      </p:sp>
      <p:sp>
        <p:nvSpPr>
          <p:cNvPr id="6" name="Text 3"/>
          <p:cNvSpPr/>
          <p:nvPr/>
        </p:nvSpPr>
        <p:spPr>
          <a:xfrm>
            <a:off x="838200" y="2301478"/>
            <a:ext cx="10309860" cy="3873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7277C"/>
                </a:solidFill>
                <a:latin typeface="Arial" pitchFamily="34" charset="0"/>
                <a:ea typeface="Arial" pitchFamily="34" charset="-122"/>
                <a:cs typeface="Arial" pitchFamily="34" charset="-120"/>
              </a:rPr>
              <a:t>Satisfaction by engagement segment</a:t>
            </a:r>
            <a:endParaRPr lang="en-US" sz="2400" dirty="0"/>
          </a:p>
        </p:txBody>
      </p:sp>
      <p:sp>
        <p:nvSpPr>
          <p:cNvPr id="7" name="Shape 4"/>
          <p:cNvSpPr/>
          <p:nvPr/>
        </p:nvSpPr>
        <p:spPr>
          <a:xfrm>
            <a:off x="838200" y="2857103"/>
            <a:ext cx="209550" cy="209550"/>
          </a:xfrm>
          <a:prstGeom prst="rect">
            <a:avLst/>
          </a:prstGeom>
          <a:solidFill>
            <a:srgbClr val="1E3EAF"/>
          </a:solidFill>
          <a:ln/>
        </p:spPr>
        <p:txBody>
          <a:bodyPr/>
          <a:lstStyle/>
          <a:p>
            <a:endParaRPr lang="en-US"/>
          </a:p>
        </p:txBody>
      </p:sp>
      <p:sp>
        <p:nvSpPr>
          <p:cNvPr id="8" name="Text 5"/>
          <p:cNvSpPr/>
          <p:nvPr/>
        </p:nvSpPr>
        <p:spPr>
          <a:xfrm>
            <a:off x="1162050" y="2822178"/>
            <a:ext cx="1026120" cy="311150"/>
          </a:xfrm>
          <a:prstGeom prst="rect">
            <a:avLst/>
          </a:prstGeom>
          <a:noFill/>
          <a:ln/>
        </p:spPr>
        <p:txBody>
          <a:bodyPr wrap="square" lIns="0" tIns="0" rIns="0" bIns="0" rtlCol="0" anchor="t">
            <a:normAutofit/>
          </a:bodyPr>
          <a:lstStyle/>
          <a:p>
            <a:pPr marL="0" indent="0" algn="l">
              <a:buNone/>
            </a:pPr>
            <a:r>
              <a:rPr lang="en-US" sz="1950" dirty="0">
                <a:solidFill>
                  <a:srgbClr val="2A2A2A"/>
                </a:solidFill>
                <a:latin typeface="Arial" pitchFamily="34" charset="0"/>
                <a:ea typeface="Arial" pitchFamily="34" charset="-122"/>
                <a:cs typeface="Arial" pitchFamily="34" charset="-120"/>
              </a:rPr>
              <a:t>Satisfied</a:t>
            </a:r>
            <a:endParaRPr lang="en-US" sz="1950" dirty="0"/>
          </a:p>
        </p:txBody>
      </p:sp>
      <p:sp>
        <p:nvSpPr>
          <p:cNvPr id="9" name="Shape 6"/>
          <p:cNvSpPr/>
          <p:nvPr/>
        </p:nvSpPr>
        <p:spPr>
          <a:xfrm>
            <a:off x="2454871" y="2857103"/>
            <a:ext cx="209550" cy="209550"/>
          </a:xfrm>
          <a:prstGeom prst="rect">
            <a:avLst/>
          </a:prstGeom>
          <a:solidFill>
            <a:srgbClr val="F8785B"/>
          </a:solidFill>
          <a:ln/>
        </p:spPr>
        <p:txBody>
          <a:bodyPr/>
          <a:lstStyle/>
          <a:p>
            <a:endParaRPr lang="en-US"/>
          </a:p>
        </p:txBody>
      </p:sp>
      <p:sp>
        <p:nvSpPr>
          <p:cNvPr id="10" name="Text 7"/>
          <p:cNvSpPr/>
          <p:nvPr/>
        </p:nvSpPr>
        <p:spPr>
          <a:xfrm>
            <a:off x="2778721" y="2822178"/>
            <a:ext cx="1301353" cy="311150"/>
          </a:xfrm>
          <a:prstGeom prst="rect">
            <a:avLst/>
          </a:prstGeom>
          <a:noFill/>
          <a:ln/>
        </p:spPr>
        <p:txBody>
          <a:bodyPr wrap="square" lIns="0" tIns="0" rIns="0" bIns="0" rtlCol="0" anchor="t">
            <a:normAutofit/>
          </a:bodyPr>
          <a:lstStyle/>
          <a:p>
            <a:pPr marL="0" indent="0" algn="l">
              <a:buNone/>
            </a:pPr>
            <a:r>
              <a:rPr lang="en-US" sz="1950" dirty="0">
                <a:solidFill>
                  <a:srgbClr val="2A2A2A"/>
                </a:solidFill>
                <a:latin typeface="Arial" pitchFamily="34" charset="0"/>
                <a:ea typeface="Arial" pitchFamily="34" charset="-122"/>
                <a:cs typeface="Arial" pitchFamily="34" charset="-120"/>
              </a:rPr>
              <a:t>Unsatisfied</a:t>
            </a:r>
            <a:endParaRPr lang="en-US" sz="1950" dirty="0"/>
          </a:p>
        </p:txBody>
      </p:sp>
      <p:sp>
        <p:nvSpPr>
          <p:cNvPr id="11" name="Text 8"/>
          <p:cNvSpPr/>
          <p:nvPr/>
        </p:nvSpPr>
        <p:spPr>
          <a:xfrm>
            <a:off x="838200" y="3311128"/>
            <a:ext cx="1030986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27277C"/>
                </a:solidFill>
                <a:latin typeface="Arial" pitchFamily="34" charset="0"/>
                <a:ea typeface="Arial" pitchFamily="34" charset="-122"/>
                <a:cs typeface="Arial" pitchFamily="34" charset="-120"/>
              </a:rPr>
              <a:t>Communal Core</a:t>
            </a:r>
            <a:endParaRPr lang="en-US" sz="2250" dirty="0"/>
          </a:p>
        </p:txBody>
      </p:sp>
      <p:sp>
        <p:nvSpPr>
          <p:cNvPr id="12" name="Shape 9"/>
          <p:cNvSpPr/>
          <p:nvPr/>
        </p:nvSpPr>
        <p:spPr>
          <a:xfrm>
            <a:off x="838200" y="3749278"/>
            <a:ext cx="8247856" cy="304800"/>
          </a:xfrm>
          <a:prstGeom prst="rect">
            <a:avLst/>
          </a:prstGeom>
          <a:solidFill>
            <a:srgbClr val="1E3EAF"/>
          </a:solidFill>
          <a:ln/>
        </p:spPr>
        <p:txBody>
          <a:bodyPr/>
          <a:lstStyle/>
          <a:p>
            <a:endParaRPr lang="en-US"/>
          </a:p>
        </p:txBody>
      </p:sp>
      <p:sp>
        <p:nvSpPr>
          <p:cNvPr id="13" name="Text 10"/>
          <p:cNvSpPr/>
          <p:nvPr/>
        </p:nvSpPr>
        <p:spPr>
          <a:xfrm>
            <a:off x="9238456" y="373657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88%</a:t>
            </a:r>
            <a:endParaRPr lang="en-US" sz="2250" dirty="0"/>
          </a:p>
        </p:txBody>
      </p:sp>
      <p:sp>
        <p:nvSpPr>
          <p:cNvPr id="14" name="Shape 11"/>
          <p:cNvSpPr/>
          <p:nvPr/>
        </p:nvSpPr>
        <p:spPr>
          <a:xfrm>
            <a:off x="838200" y="4155678"/>
            <a:ext cx="843459" cy="304800"/>
          </a:xfrm>
          <a:prstGeom prst="rect">
            <a:avLst/>
          </a:prstGeom>
          <a:solidFill>
            <a:srgbClr val="F8785B"/>
          </a:solidFill>
          <a:ln/>
        </p:spPr>
        <p:txBody>
          <a:bodyPr/>
          <a:lstStyle/>
          <a:p>
            <a:endParaRPr lang="en-US"/>
          </a:p>
        </p:txBody>
      </p:sp>
      <p:sp>
        <p:nvSpPr>
          <p:cNvPr id="15" name="Text 12"/>
          <p:cNvSpPr/>
          <p:nvPr/>
        </p:nvSpPr>
        <p:spPr>
          <a:xfrm>
            <a:off x="1834059" y="4142978"/>
            <a:ext cx="489248"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C0442A"/>
                </a:solidFill>
                <a:latin typeface="Arial" pitchFamily="34" charset="0"/>
                <a:ea typeface="Arial" pitchFamily="34" charset="-122"/>
                <a:cs typeface="Arial" pitchFamily="34" charset="-120"/>
              </a:rPr>
              <a:t>9%</a:t>
            </a:r>
            <a:endParaRPr lang="en-US" sz="2250" dirty="0"/>
          </a:p>
        </p:txBody>
      </p:sp>
      <p:sp>
        <p:nvSpPr>
          <p:cNvPr id="16" name="Text 13"/>
          <p:cNvSpPr/>
          <p:nvPr/>
        </p:nvSpPr>
        <p:spPr>
          <a:xfrm>
            <a:off x="838200" y="4682728"/>
            <a:ext cx="1030986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27277C"/>
                </a:solidFill>
                <a:latin typeface="Arial" pitchFamily="34" charset="0"/>
                <a:ea typeface="Arial" pitchFamily="34" charset="-122"/>
                <a:cs typeface="Arial" pitchFamily="34" charset="-120"/>
              </a:rPr>
              <a:t>Regulars</a:t>
            </a:r>
            <a:endParaRPr lang="en-US" sz="2250" dirty="0"/>
          </a:p>
        </p:txBody>
      </p:sp>
      <p:sp>
        <p:nvSpPr>
          <p:cNvPr id="17" name="Shape 14"/>
          <p:cNvSpPr/>
          <p:nvPr/>
        </p:nvSpPr>
        <p:spPr>
          <a:xfrm>
            <a:off x="838200" y="5120878"/>
            <a:ext cx="7966671" cy="304800"/>
          </a:xfrm>
          <a:prstGeom prst="rect">
            <a:avLst/>
          </a:prstGeom>
          <a:solidFill>
            <a:srgbClr val="1E3EAF"/>
          </a:solidFill>
          <a:ln/>
        </p:spPr>
        <p:txBody>
          <a:bodyPr/>
          <a:lstStyle/>
          <a:p>
            <a:endParaRPr lang="en-US"/>
          </a:p>
        </p:txBody>
      </p:sp>
      <p:sp>
        <p:nvSpPr>
          <p:cNvPr id="18" name="Text 15"/>
          <p:cNvSpPr/>
          <p:nvPr/>
        </p:nvSpPr>
        <p:spPr>
          <a:xfrm>
            <a:off x="8957271" y="510817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85%</a:t>
            </a:r>
            <a:endParaRPr lang="en-US" sz="2250" dirty="0"/>
          </a:p>
        </p:txBody>
      </p:sp>
      <p:sp>
        <p:nvSpPr>
          <p:cNvPr id="19" name="Shape 16"/>
          <p:cNvSpPr/>
          <p:nvPr/>
        </p:nvSpPr>
        <p:spPr>
          <a:xfrm>
            <a:off x="838200" y="5527278"/>
            <a:ext cx="937220" cy="304800"/>
          </a:xfrm>
          <a:prstGeom prst="rect">
            <a:avLst/>
          </a:prstGeom>
          <a:solidFill>
            <a:srgbClr val="F8785B"/>
          </a:solidFill>
          <a:ln/>
        </p:spPr>
        <p:txBody>
          <a:bodyPr/>
          <a:lstStyle/>
          <a:p>
            <a:endParaRPr lang="en-US"/>
          </a:p>
        </p:txBody>
      </p:sp>
      <p:sp>
        <p:nvSpPr>
          <p:cNvPr id="20" name="Text 17"/>
          <p:cNvSpPr/>
          <p:nvPr/>
        </p:nvSpPr>
        <p:spPr>
          <a:xfrm>
            <a:off x="1927820" y="5514579"/>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C0442A"/>
                </a:solidFill>
                <a:latin typeface="Arial" pitchFamily="34" charset="0"/>
                <a:ea typeface="Arial" pitchFamily="34" charset="-122"/>
                <a:cs typeface="Arial" pitchFamily="34" charset="-120"/>
              </a:rPr>
              <a:t>10%</a:t>
            </a:r>
            <a:endParaRPr lang="en-US" sz="2250" dirty="0"/>
          </a:p>
        </p:txBody>
      </p:sp>
      <p:sp>
        <p:nvSpPr>
          <p:cNvPr id="21" name="Text 18"/>
          <p:cNvSpPr/>
          <p:nvPr/>
        </p:nvSpPr>
        <p:spPr>
          <a:xfrm>
            <a:off x="838200" y="6054328"/>
            <a:ext cx="1030986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27277C"/>
                </a:solidFill>
                <a:latin typeface="Arial" pitchFamily="34" charset="0"/>
                <a:ea typeface="Arial" pitchFamily="34" charset="-122"/>
                <a:cs typeface="Arial" pitchFamily="34" charset="-120"/>
              </a:rPr>
              <a:t>Seekers</a:t>
            </a:r>
            <a:endParaRPr lang="en-US" sz="2250" dirty="0"/>
          </a:p>
        </p:txBody>
      </p:sp>
      <p:sp>
        <p:nvSpPr>
          <p:cNvPr id="22" name="Shape 19"/>
          <p:cNvSpPr/>
          <p:nvPr/>
        </p:nvSpPr>
        <p:spPr>
          <a:xfrm>
            <a:off x="838200" y="6492478"/>
            <a:ext cx="3936405" cy="304800"/>
          </a:xfrm>
          <a:prstGeom prst="rect">
            <a:avLst/>
          </a:prstGeom>
          <a:solidFill>
            <a:srgbClr val="1E3EAF"/>
          </a:solidFill>
          <a:ln/>
        </p:spPr>
        <p:txBody>
          <a:bodyPr/>
          <a:lstStyle/>
          <a:p>
            <a:endParaRPr lang="en-US"/>
          </a:p>
        </p:txBody>
      </p:sp>
      <p:sp>
        <p:nvSpPr>
          <p:cNvPr id="23" name="Text 20"/>
          <p:cNvSpPr/>
          <p:nvPr/>
        </p:nvSpPr>
        <p:spPr>
          <a:xfrm>
            <a:off x="4927005" y="6479778"/>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42%</a:t>
            </a:r>
            <a:endParaRPr lang="en-US" sz="2250" dirty="0"/>
          </a:p>
        </p:txBody>
      </p:sp>
      <p:sp>
        <p:nvSpPr>
          <p:cNvPr id="24" name="Shape 21"/>
          <p:cNvSpPr/>
          <p:nvPr/>
        </p:nvSpPr>
        <p:spPr>
          <a:xfrm>
            <a:off x="838200" y="6898878"/>
            <a:ext cx="3467795" cy="304800"/>
          </a:xfrm>
          <a:prstGeom prst="rect">
            <a:avLst/>
          </a:prstGeom>
          <a:solidFill>
            <a:srgbClr val="F8785B"/>
          </a:solidFill>
          <a:ln/>
        </p:spPr>
        <p:txBody>
          <a:bodyPr/>
          <a:lstStyle/>
          <a:p>
            <a:endParaRPr lang="en-US"/>
          </a:p>
        </p:txBody>
      </p:sp>
      <p:sp>
        <p:nvSpPr>
          <p:cNvPr id="25" name="Text 22"/>
          <p:cNvSpPr/>
          <p:nvPr/>
        </p:nvSpPr>
        <p:spPr>
          <a:xfrm>
            <a:off x="4458395" y="6886179"/>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C0442A"/>
                </a:solidFill>
                <a:latin typeface="Arial" pitchFamily="34" charset="0"/>
                <a:ea typeface="Arial" pitchFamily="34" charset="-122"/>
                <a:cs typeface="Arial" pitchFamily="34" charset="-120"/>
              </a:rPr>
              <a:t>37%</a:t>
            </a:r>
            <a:endParaRPr lang="en-US" sz="2250" dirty="0"/>
          </a:p>
        </p:txBody>
      </p:sp>
      <p:sp>
        <p:nvSpPr>
          <p:cNvPr id="26" name="Shape 23"/>
          <p:cNvSpPr/>
          <p:nvPr/>
        </p:nvSpPr>
        <p:spPr>
          <a:xfrm>
            <a:off x="10782300" y="2301478"/>
            <a:ext cx="6667500" cy="4284663"/>
          </a:xfrm>
          <a:prstGeom prst="rect">
            <a:avLst/>
          </a:prstGeom>
          <a:solidFill>
            <a:srgbClr val="FFFFFF"/>
          </a:solidFill>
          <a:ln/>
        </p:spPr>
        <p:txBody>
          <a:bodyPr/>
          <a:lstStyle/>
          <a:p>
            <a:endParaRPr lang="en-US"/>
          </a:p>
        </p:txBody>
      </p:sp>
      <p:sp>
        <p:nvSpPr>
          <p:cNvPr id="27" name="Shape 24"/>
          <p:cNvSpPr/>
          <p:nvPr/>
        </p:nvSpPr>
        <p:spPr>
          <a:xfrm>
            <a:off x="10782300" y="2301478"/>
            <a:ext cx="57150" cy="4284663"/>
          </a:xfrm>
          <a:prstGeom prst="rect">
            <a:avLst/>
          </a:prstGeom>
          <a:solidFill>
            <a:srgbClr val="1E3EAF"/>
          </a:solidFill>
          <a:ln/>
        </p:spPr>
        <p:txBody>
          <a:bodyPr/>
          <a:lstStyle/>
          <a:p>
            <a:endParaRPr lang="en-US"/>
          </a:p>
        </p:txBody>
      </p:sp>
      <p:sp>
        <p:nvSpPr>
          <p:cNvPr id="28" name="Text 25"/>
          <p:cNvSpPr/>
          <p:nvPr/>
        </p:nvSpPr>
        <p:spPr>
          <a:xfrm>
            <a:off x="11163300" y="2587228"/>
            <a:ext cx="6558915"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Who the Seekers are</a:t>
            </a:r>
            <a:endParaRPr lang="en-US" sz="2625" dirty="0"/>
          </a:p>
        </p:txBody>
      </p:sp>
      <p:sp>
        <p:nvSpPr>
          <p:cNvPr id="29" name="Text 26"/>
          <p:cNvSpPr/>
          <p:nvPr/>
        </p:nvSpPr>
        <p:spPr>
          <a:xfrm>
            <a:off x="11163300" y="3126978"/>
            <a:ext cx="6141529" cy="1529556"/>
          </a:xfrm>
          <a:prstGeom prst="rect">
            <a:avLst/>
          </a:prstGeom>
          <a:noFill/>
          <a:ln/>
        </p:spPr>
        <p:txBody>
          <a:bodyPr wrap="square" lIns="25400" tIns="25400" rIns="25400" bIns="25400" rtlCol="0" anchor="t">
            <a:normAutofit lnSpcReduction="10000"/>
          </a:bodyPr>
          <a:lstStyle/>
          <a:p>
            <a:pPr marL="0" indent="0" algn="l">
              <a:lnSpc>
                <a:spcPct val="119847"/>
              </a:lnSpc>
              <a:buNone/>
            </a:pPr>
            <a:r>
              <a:rPr lang="en-US" sz="2175" dirty="0">
                <a:solidFill>
                  <a:srgbClr val="2A2A2A"/>
                </a:solidFill>
                <a:latin typeface="Arial" pitchFamily="34" charset="0"/>
                <a:ea typeface="Arial" pitchFamily="34" charset="-122"/>
                <a:cs typeface="Arial" pitchFamily="34" charset="-120"/>
              </a:rPr>
              <a:t>Seekers are engaged but less satisfied. They are already in the door, so their frustration is institutional: representation, education quality, alignment, and care that reaches them.</a:t>
            </a:r>
            <a:endParaRPr lang="en-US" sz="2175" dirty="0"/>
          </a:p>
        </p:txBody>
      </p:sp>
      <p:sp>
        <p:nvSpPr>
          <p:cNvPr id="30" name="Text 27"/>
          <p:cNvSpPr/>
          <p:nvPr/>
        </p:nvSpPr>
        <p:spPr>
          <a:xfrm>
            <a:off x="11163300" y="4808934"/>
            <a:ext cx="6141529" cy="1529556"/>
          </a:xfrm>
          <a:prstGeom prst="rect">
            <a:avLst/>
          </a:prstGeom>
          <a:noFill/>
          <a:ln/>
        </p:spPr>
        <p:txBody>
          <a:bodyPr wrap="square" lIns="25400" tIns="25400" rIns="25400" bIns="25400" rtlCol="0" anchor="t">
            <a:normAutofit lnSpcReduction="10000"/>
          </a:bodyPr>
          <a:lstStyle/>
          <a:p>
            <a:pPr marL="0" indent="0" algn="l">
              <a:lnSpc>
                <a:spcPct val="119847"/>
              </a:lnSpc>
              <a:buNone/>
            </a:pPr>
            <a:r>
              <a:rPr lang="en-US" sz="2175" dirty="0">
                <a:solidFill>
                  <a:srgbClr val="2A2A2A"/>
                </a:solidFill>
                <a:latin typeface="Arial" pitchFamily="34" charset="0"/>
                <a:ea typeface="Arial" pitchFamily="34" charset="-122"/>
                <a:cs typeface="Arial" pitchFamily="34" charset="-120"/>
              </a:rPr>
              <a:t>They also skew younger, less traditionally partnered, more LGBTQ+, more financially stretched, newer to their community, and less denominationally anchored.</a:t>
            </a:r>
            <a:endParaRPr lang="en-US" sz="2175" dirty="0"/>
          </a:p>
        </p:txBody>
      </p:sp>
      <p:sp>
        <p:nvSpPr>
          <p:cNvPr id="31" name="Shape 28"/>
          <p:cNvSpPr/>
          <p:nvPr/>
        </p:nvSpPr>
        <p:spPr>
          <a:xfrm>
            <a:off x="10782300" y="6776641"/>
            <a:ext cx="6667500" cy="2077542"/>
          </a:xfrm>
          <a:prstGeom prst="rect">
            <a:avLst/>
          </a:prstGeom>
          <a:solidFill>
            <a:srgbClr val="D2E9FF"/>
          </a:solidFill>
          <a:ln/>
        </p:spPr>
        <p:txBody>
          <a:bodyPr/>
          <a:lstStyle/>
          <a:p>
            <a:endParaRPr lang="en-US"/>
          </a:p>
        </p:txBody>
      </p:sp>
      <p:sp>
        <p:nvSpPr>
          <p:cNvPr id="32" name="Text 29"/>
          <p:cNvSpPr/>
          <p:nvPr/>
        </p:nvSpPr>
        <p:spPr>
          <a:xfrm>
            <a:off x="11106150" y="7024291"/>
            <a:ext cx="662178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33" name="Text 30"/>
          <p:cNvSpPr/>
          <p:nvPr/>
        </p:nvSpPr>
        <p:spPr>
          <a:xfrm>
            <a:off x="11106150" y="7417991"/>
            <a:ext cx="6200394" cy="1226641"/>
          </a:xfrm>
          <a:prstGeom prst="rect">
            <a:avLst/>
          </a:prstGeom>
          <a:noFill/>
          <a:ln/>
        </p:spPr>
        <p:txBody>
          <a:bodyPr wrap="square" lIns="25400" tIns="25400" rIns="25400" bIns="25400" rtlCol="0" anchor="t">
            <a:normAutofit lnSpcReduction="10000"/>
          </a:bodyPr>
          <a:lstStyle/>
          <a:p>
            <a:pPr marL="0" indent="0" algn="l">
              <a:lnSpc>
                <a:spcPct val="113455"/>
              </a:lnSpc>
              <a:buNone/>
            </a:pPr>
            <a:r>
              <a:rPr lang="en-US" sz="2400" b="1" dirty="0">
                <a:solidFill>
                  <a:srgbClr val="27277C"/>
                </a:solidFill>
                <a:latin typeface="Arial" pitchFamily="34" charset="0"/>
                <a:ea typeface="Arial" pitchFamily="34" charset="-122"/>
                <a:cs typeface="Arial" pitchFamily="34" charset="-120"/>
              </a:rPr>
              <a:t>Keeping the Seekers is a representation and quality challenge, distinct from the challenge of who walks in.</a:t>
            </a:r>
            <a:endParaRPr lang="en-US" sz="2400" dirty="0"/>
          </a:p>
        </p:txBody>
      </p:sp>
      <p:sp>
        <p:nvSpPr>
          <p:cNvPr id="34" name="Text 31"/>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35" name="Text 32"/>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08</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7277C"/>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6935450" y="609600"/>
            <a:ext cx="514350" cy="514350"/>
          </a:xfrm>
          <a:prstGeom prst="rect">
            <a:avLst/>
          </a:prstGeom>
        </p:spPr>
      </p:pic>
      <p:sp>
        <p:nvSpPr>
          <p:cNvPr id="3" name="Text 0"/>
          <p:cNvSpPr/>
          <p:nvPr/>
        </p:nvSpPr>
        <p:spPr>
          <a:xfrm>
            <a:off x="914400" y="3207445"/>
            <a:ext cx="18105120" cy="387350"/>
          </a:xfrm>
          <a:prstGeom prst="rect">
            <a:avLst/>
          </a:prstGeom>
          <a:noFill/>
          <a:ln/>
        </p:spPr>
        <p:txBody>
          <a:bodyPr wrap="square" lIns="25400" tIns="25400" rIns="25400" bIns="25400" rtlCol="0" anchor="t">
            <a:normAutofit lnSpcReduction="10000"/>
          </a:bodyPr>
          <a:lstStyle/>
          <a:p>
            <a:pPr marL="0" indent="0" algn="l">
              <a:buNone/>
            </a:pPr>
            <a:r>
              <a:rPr lang="en-US" sz="2400" b="1" kern="0" spc="168" dirty="0">
                <a:solidFill>
                  <a:srgbClr val="D2E9FF"/>
                </a:solidFill>
                <a:latin typeface="Arial" pitchFamily="34" charset="0"/>
                <a:ea typeface="Arial" pitchFamily="34" charset="-122"/>
                <a:cs typeface="Arial" pitchFamily="34" charset="-120"/>
              </a:rPr>
              <a:t>The Growth Pillars</a:t>
            </a:r>
            <a:endParaRPr lang="en-US" sz="2400" dirty="0"/>
          </a:p>
        </p:txBody>
      </p:sp>
      <p:sp>
        <p:nvSpPr>
          <p:cNvPr id="4" name="Text 1"/>
          <p:cNvSpPr/>
          <p:nvPr/>
        </p:nvSpPr>
        <p:spPr>
          <a:xfrm>
            <a:off x="914400" y="3785295"/>
            <a:ext cx="14716125" cy="1613098"/>
          </a:xfrm>
          <a:prstGeom prst="rect">
            <a:avLst/>
          </a:prstGeom>
          <a:noFill/>
          <a:ln/>
        </p:spPr>
        <p:txBody>
          <a:bodyPr wrap="square" lIns="25400" tIns="25400" rIns="25400" bIns="25400" rtlCol="0" anchor="t">
            <a:normAutofit lnSpcReduction="10000"/>
          </a:bodyPr>
          <a:lstStyle/>
          <a:p>
            <a:pPr marL="0" indent="0" algn="l">
              <a:lnSpc>
                <a:spcPct val="91867"/>
              </a:lnSpc>
              <a:buNone/>
            </a:pPr>
            <a:r>
              <a:rPr lang="en-US" sz="5850" b="1" dirty="0">
                <a:solidFill>
                  <a:srgbClr val="F5F5F5"/>
                </a:solidFill>
                <a:latin typeface="Arial" pitchFamily="34" charset="0"/>
                <a:ea typeface="Arial" pitchFamily="34" charset="-122"/>
                <a:cs typeface="Arial" pitchFamily="34" charset="-120"/>
              </a:rPr>
              <a:t>Three opportunities, one root: </a:t>
            </a:r>
          </a:p>
          <a:p>
            <a:pPr marL="0" indent="0" algn="l">
              <a:lnSpc>
                <a:spcPct val="91867"/>
              </a:lnSpc>
              <a:buNone/>
            </a:pPr>
            <a:r>
              <a:rPr lang="en-US" sz="5850" b="1" dirty="0">
                <a:solidFill>
                  <a:srgbClr val="F5F5F5"/>
                </a:solidFill>
                <a:latin typeface="Arial" pitchFamily="34" charset="0"/>
                <a:ea typeface="Arial" pitchFamily="34" charset="-122"/>
                <a:cs typeface="Arial" pitchFamily="34" charset="-120"/>
              </a:rPr>
              <a:t>Make the community findable</a:t>
            </a:r>
            <a:endParaRPr lang="en-US" sz="5850" dirty="0"/>
          </a:p>
        </p:txBody>
      </p:sp>
      <p:sp>
        <p:nvSpPr>
          <p:cNvPr id="5" name="Shape 2"/>
          <p:cNvSpPr/>
          <p:nvPr/>
        </p:nvSpPr>
        <p:spPr>
          <a:xfrm>
            <a:off x="914400" y="5779393"/>
            <a:ext cx="1143000" cy="57150"/>
          </a:xfrm>
          <a:prstGeom prst="rect">
            <a:avLst/>
          </a:prstGeom>
          <a:solidFill>
            <a:srgbClr val="1C88ED"/>
          </a:solidFill>
          <a:ln/>
        </p:spPr>
        <p:txBody>
          <a:bodyPr/>
          <a:lstStyle/>
          <a:p>
            <a:endParaRPr lang="en-US"/>
          </a:p>
        </p:txBody>
      </p:sp>
      <p:sp>
        <p:nvSpPr>
          <p:cNvPr id="6" name="Text 3"/>
          <p:cNvSpPr/>
          <p:nvPr/>
        </p:nvSpPr>
        <p:spPr>
          <a:xfrm>
            <a:off x="914400" y="6179443"/>
            <a:ext cx="13342620" cy="938213"/>
          </a:xfrm>
          <a:prstGeom prst="rect">
            <a:avLst/>
          </a:prstGeom>
          <a:noFill/>
          <a:ln/>
        </p:spPr>
        <p:txBody>
          <a:bodyPr wrap="square" lIns="25400" tIns="25400" rIns="25400" bIns="25400" rtlCol="0" anchor="t">
            <a:normAutofit lnSpcReduction="10000"/>
          </a:bodyPr>
          <a:lstStyle/>
          <a:p>
            <a:pPr marL="0" indent="0" algn="l">
              <a:lnSpc>
                <a:spcPct val="116189"/>
              </a:lnSpc>
              <a:buNone/>
            </a:pPr>
            <a:r>
              <a:rPr lang="en-US" sz="2625" dirty="0">
                <a:solidFill>
                  <a:srgbClr val="D2E9FF"/>
                </a:solidFill>
                <a:latin typeface="Arial" pitchFamily="34" charset="0"/>
                <a:ea typeface="Arial" pitchFamily="34" charset="-122"/>
                <a:cs typeface="Arial" pitchFamily="34" charset="-120"/>
              </a:rPr>
              <a:t>Caring, Health, and Educated share the same lever. Not more desire or more services, but visibility: helping people find the support, help, and learning that already exist.</a:t>
            </a:r>
            <a:endParaRPr lang="en-US" sz="2625" dirty="0"/>
          </a:p>
        </p:txBody>
      </p:sp>
      <p:sp>
        <p:nvSpPr>
          <p:cNvPr id="7" name="Text 4"/>
          <p:cNvSpPr/>
          <p:nvPr/>
        </p:nvSpPr>
        <p:spPr>
          <a:xfrm>
            <a:off x="9144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9FB6D8"/>
                </a:solidFill>
                <a:latin typeface="Arial" pitchFamily="34" charset="0"/>
                <a:ea typeface="Arial" pitchFamily="34" charset="-122"/>
                <a:cs typeface="Arial" pitchFamily="34" charset="-120"/>
              </a:rPr>
              <a:t>Flourishing Community Pulse Survey · National Trends</a:t>
            </a:r>
            <a:endParaRPr lang="en-US" sz="1500" dirty="0"/>
          </a:p>
        </p:txBody>
      </p:sp>
      <p:sp>
        <p:nvSpPr>
          <p:cNvPr id="8" name="Text 5"/>
          <p:cNvSpPr/>
          <p:nvPr/>
        </p:nvSpPr>
        <p:spPr>
          <a:xfrm>
            <a:off x="171616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9FB6D8"/>
                </a:solidFill>
                <a:latin typeface="Arial" pitchFamily="34" charset="0"/>
                <a:ea typeface="Arial" pitchFamily="34" charset="-122"/>
                <a:cs typeface="Arial" pitchFamily="34" charset="-120"/>
              </a:rPr>
              <a:t>09</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8200" y="685800"/>
            <a:ext cx="742950" cy="742950"/>
          </a:xfrm>
          <a:prstGeom prst="rect">
            <a:avLst/>
          </a:prstGeom>
        </p:spPr>
      </p:pic>
      <p:sp>
        <p:nvSpPr>
          <p:cNvPr id="3" name="Text 0"/>
          <p:cNvSpPr/>
          <p:nvPr/>
        </p:nvSpPr>
        <p:spPr>
          <a:xfrm>
            <a:off x="1847850" y="685800"/>
            <a:ext cx="16177260"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Caring</a:t>
            </a:r>
            <a:endParaRPr lang="en-US" sz="2550" dirty="0"/>
          </a:p>
        </p:txBody>
      </p:sp>
      <p:sp>
        <p:nvSpPr>
          <p:cNvPr id="4" name="Text 1"/>
          <p:cNvSpPr/>
          <p:nvPr/>
        </p:nvSpPr>
        <p:spPr>
          <a:xfrm>
            <a:off x="1847850" y="1155700"/>
            <a:ext cx="15147798" cy="1148556"/>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Care grows person to person: multiply the entry points to mutual support</a:t>
            </a:r>
            <a:endParaRPr lang="en-US" sz="3975" dirty="0"/>
          </a:p>
        </p:txBody>
      </p:sp>
      <p:pic>
        <p:nvPicPr>
          <p:cNvPr id="5" name="Image 1" descr="preencoded.png"/>
          <p:cNvPicPr>
            <a:picLocks noChangeAspect="1"/>
          </p:cNvPicPr>
          <p:nvPr/>
        </p:nvPicPr>
        <p:blipFill>
          <a:blip r:embed="rId4"/>
          <a:stretch>
            <a:fillRect/>
          </a:stretch>
        </p:blipFill>
        <p:spPr>
          <a:xfrm>
            <a:off x="16935450" y="685800"/>
            <a:ext cx="514350" cy="514350"/>
          </a:xfrm>
          <a:prstGeom prst="rect">
            <a:avLst/>
          </a:prstGeom>
        </p:spPr>
      </p:pic>
      <p:sp>
        <p:nvSpPr>
          <p:cNvPr id="6" name="Shape 2"/>
          <p:cNvSpPr/>
          <p:nvPr/>
        </p:nvSpPr>
        <p:spPr>
          <a:xfrm>
            <a:off x="838200" y="2494756"/>
            <a:ext cx="16611600" cy="19050"/>
          </a:xfrm>
          <a:prstGeom prst="rect">
            <a:avLst/>
          </a:prstGeom>
          <a:solidFill>
            <a:srgbClr val="D2DDF3"/>
          </a:solidFill>
          <a:ln/>
        </p:spPr>
        <p:txBody>
          <a:bodyPr/>
          <a:lstStyle/>
          <a:p>
            <a:endParaRPr lang="en-US"/>
          </a:p>
        </p:txBody>
      </p:sp>
      <p:sp>
        <p:nvSpPr>
          <p:cNvPr id="7" name="Shape 3"/>
          <p:cNvSpPr/>
          <p:nvPr/>
        </p:nvSpPr>
        <p:spPr>
          <a:xfrm>
            <a:off x="838200" y="2780506"/>
            <a:ext cx="5334000" cy="2127845"/>
          </a:xfrm>
          <a:prstGeom prst="rect">
            <a:avLst/>
          </a:prstGeom>
          <a:solidFill>
            <a:srgbClr val="FFFFFF"/>
          </a:solidFill>
          <a:ln/>
        </p:spPr>
        <p:txBody>
          <a:bodyPr/>
          <a:lstStyle/>
          <a:p>
            <a:endParaRPr lang="en-US"/>
          </a:p>
        </p:txBody>
      </p:sp>
      <p:sp>
        <p:nvSpPr>
          <p:cNvPr id="8" name="Shape 4"/>
          <p:cNvSpPr/>
          <p:nvPr/>
        </p:nvSpPr>
        <p:spPr>
          <a:xfrm>
            <a:off x="838200" y="2780506"/>
            <a:ext cx="5334000" cy="57150"/>
          </a:xfrm>
          <a:prstGeom prst="rect">
            <a:avLst/>
          </a:prstGeom>
          <a:solidFill>
            <a:srgbClr val="1E3EAF"/>
          </a:solidFill>
          <a:ln/>
        </p:spPr>
        <p:txBody>
          <a:bodyPr/>
          <a:lstStyle/>
          <a:p>
            <a:endParaRPr lang="en-US"/>
          </a:p>
        </p:txBody>
      </p:sp>
      <p:sp>
        <p:nvSpPr>
          <p:cNvPr id="9" name="Text 5"/>
          <p:cNvSpPr/>
          <p:nvPr/>
        </p:nvSpPr>
        <p:spPr>
          <a:xfrm>
            <a:off x="1123950" y="3104356"/>
            <a:ext cx="523875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75%</a:t>
            </a:r>
            <a:endParaRPr lang="en-US" sz="5400" dirty="0"/>
          </a:p>
        </p:txBody>
      </p:sp>
      <p:sp>
        <p:nvSpPr>
          <p:cNvPr id="10" name="Text 6"/>
          <p:cNvSpPr/>
          <p:nvPr/>
        </p:nvSpPr>
        <p:spPr>
          <a:xfrm>
            <a:off x="1123950" y="3923506"/>
            <a:ext cx="4905375"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Already have a group of people they can count on</a:t>
            </a:r>
            <a:endParaRPr lang="en-US" sz="2175" dirty="0"/>
          </a:p>
        </p:txBody>
      </p:sp>
      <p:sp>
        <p:nvSpPr>
          <p:cNvPr id="11" name="Shape 7"/>
          <p:cNvSpPr/>
          <p:nvPr/>
        </p:nvSpPr>
        <p:spPr>
          <a:xfrm>
            <a:off x="6477000" y="2780506"/>
            <a:ext cx="5334000" cy="2127845"/>
          </a:xfrm>
          <a:prstGeom prst="rect">
            <a:avLst/>
          </a:prstGeom>
          <a:solidFill>
            <a:srgbClr val="FFFFFF"/>
          </a:solidFill>
          <a:ln/>
        </p:spPr>
        <p:txBody>
          <a:bodyPr/>
          <a:lstStyle/>
          <a:p>
            <a:endParaRPr lang="en-US"/>
          </a:p>
        </p:txBody>
      </p:sp>
      <p:sp>
        <p:nvSpPr>
          <p:cNvPr id="12" name="Shape 8"/>
          <p:cNvSpPr/>
          <p:nvPr/>
        </p:nvSpPr>
        <p:spPr>
          <a:xfrm>
            <a:off x="6477000" y="2780506"/>
            <a:ext cx="5334000" cy="57150"/>
          </a:xfrm>
          <a:prstGeom prst="rect">
            <a:avLst/>
          </a:prstGeom>
          <a:solidFill>
            <a:srgbClr val="1E3EAF"/>
          </a:solidFill>
          <a:ln/>
        </p:spPr>
        <p:txBody>
          <a:bodyPr/>
          <a:lstStyle/>
          <a:p>
            <a:endParaRPr lang="en-US"/>
          </a:p>
        </p:txBody>
      </p:sp>
      <p:sp>
        <p:nvSpPr>
          <p:cNvPr id="13" name="Text 9"/>
          <p:cNvSpPr/>
          <p:nvPr/>
        </p:nvSpPr>
        <p:spPr>
          <a:xfrm>
            <a:off x="6762750" y="3104356"/>
            <a:ext cx="523875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50% / 52%</a:t>
            </a:r>
            <a:endParaRPr lang="en-US" sz="5400" dirty="0"/>
          </a:p>
        </p:txBody>
      </p:sp>
      <p:sp>
        <p:nvSpPr>
          <p:cNvPr id="14" name="Text 10"/>
          <p:cNvSpPr/>
          <p:nvPr/>
        </p:nvSpPr>
        <p:spPr>
          <a:xfrm>
            <a:off x="6762750" y="3923506"/>
            <a:ext cx="4905375"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See volunteering or donating as ways they care for others</a:t>
            </a:r>
            <a:endParaRPr lang="en-US" sz="2175" dirty="0"/>
          </a:p>
        </p:txBody>
      </p:sp>
      <p:sp>
        <p:nvSpPr>
          <p:cNvPr id="15" name="Shape 11"/>
          <p:cNvSpPr/>
          <p:nvPr/>
        </p:nvSpPr>
        <p:spPr>
          <a:xfrm>
            <a:off x="12115800" y="2780506"/>
            <a:ext cx="5334000" cy="2127845"/>
          </a:xfrm>
          <a:prstGeom prst="rect">
            <a:avLst/>
          </a:prstGeom>
          <a:solidFill>
            <a:srgbClr val="FFFFFF"/>
          </a:solidFill>
          <a:ln/>
        </p:spPr>
        <p:txBody>
          <a:bodyPr/>
          <a:lstStyle/>
          <a:p>
            <a:endParaRPr lang="en-US"/>
          </a:p>
        </p:txBody>
      </p:sp>
      <p:sp>
        <p:nvSpPr>
          <p:cNvPr id="16" name="Shape 12"/>
          <p:cNvSpPr/>
          <p:nvPr/>
        </p:nvSpPr>
        <p:spPr>
          <a:xfrm>
            <a:off x="12115800" y="2780506"/>
            <a:ext cx="5334000" cy="57150"/>
          </a:xfrm>
          <a:prstGeom prst="rect">
            <a:avLst/>
          </a:prstGeom>
          <a:solidFill>
            <a:srgbClr val="1E3EAF"/>
          </a:solidFill>
          <a:ln/>
        </p:spPr>
        <p:txBody>
          <a:bodyPr/>
          <a:lstStyle/>
          <a:p>
            <a:endParaRPr lang="en-US"/>
          </a:p>
        </p:txBody>
      </p:sp>
      <p:sp>
        <p:nvSpPr>
          <p:cNvPr id="17" name="Text 13"/>
          <p:cNvSpPr/>
          <p:nvPr/>
        </p:nvSpPr>
        <p:spPr>
          <a:xfrm>
            <a:off x="12401550" y="3104356"/>
            <a:ext cx="523875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57%</a:t>
            </a:r>
            <a:endParaRPr lang="en-US" sz="5400" dirty="0"/>
          </a:p>
        </p:txBody>
      </p:sp>
      <p:sp>
        <p:nvSpPr>
          <p:cNvPr id="18" name="Text 14"/>
          <p:cNvSpPr/>
          <p:nvPr/>
        </p:nvSpPr>
        <p:spPr>
          <a:xfrm>
            <a:off x="12401550" y="3923506"/>
            <a:ext cx="5238750" cy="397173"/>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See opportunities for acts of kindness</a:t>
            </a:r>
            <a:endParaRPr lang="en-US" sz="2175" dirty="0"/>
          </a:p>
        </p:txBody>
      </p:sp>
      <p:sp>
        <p:nvSpPr>
          <p:cNvPr id="19" name="Shape 15"/>
          <p:cNvSpPr/>
          <p:nvPr/>
        </p:nvSpPr>
        <p:spPr>
          <a:xfrm>
            <a:off x="838200" y="5156002"/>
            <a:ext cx="9601200" cy="4134049"/>
          </a:xfrm>
          <a:prstGeom prst="rect">
            <a:avLst/>
          </a:prstGeom>
          <a:solidFill>
            <a:srgbClr val="FFFFFF"/>
          </a:solidFill>
          <a:ln/>
        </p:spPr>
        <p:txBody>
          <a:bodyPr/>
          <a:lstStyle/>
          <a:p>
            <a:endParaRPr lang="en-US"/>
          </a:p>
        </p:txBody>
      </p:sp>
      <p:sp>
        <p:nvSpPr>
          <p:cNvPr id="20" name="Shape 16"/>
          <p:cNvSpPr/>
          <p:nvPr/>
        </p:nvSpPr>
        <p:spPr>
          <a:xfrm>
            <a:off x="838200" y="5156002"/>
            <a:ext cx="57150" cy="4134049"/>
          </a:xfrm>
          <a:prstGeom prst="rect">
            <a:avLst/>
          </a:prstGeom>
          <a:solidFill>
            <a:srgbClr val="1C88ED"/>
          </a:solidFill>
          <a:ln/>
        </p:spPr>
        <p:txBody>
          <a:bodyPr/>
          <a:lstStyle/>
          <a:p>
            <a:endParaRPr lang="en-US"/>
          </a:p>
        </p:txBody>
      </p:sp>
      <p:sp>
        <p:nvSpPr>
          <p:cNvPr id="21" name="Text 17"/>
          <p:cNvSpPr/>
          <p:nvPr/>
        </p:nvSpPr>
        <p:spPr>
          <a:xfrm>
            <a:off x="1219200" y="5441752"/>
            <a:ext cx="9785985" cy="52070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E3EAF"/>
                </a:solidFill>
                <a:latin typeface="Arial" pitchFamily="34" charset="0"/>
                <a:ea typeface="Arial" pitchFamily="34" charset="-122"/>
                <a:cs typeface="Arial" pitchFamily="34" charset="-120"/>
              </a:rPr>
              <a:t>The thin spot is the everyday layer</a:t>
            </a:r>
            <a:endParaRPr lang="en-US" sz="3300" dirty="0"/>
          </a:p>
        </p:txBody>
      </p:sp>
      <p:sp>
        <p:nvSpPr>
          <p:cNvPr id="22" name="Text 18"/>
          <p:cNvSpPr/>
          <p:nvPr/>
        </p:nvSpPr>
        <p:spPr>
          <a:xfrm>
            <a:off x="1219200" y="6038652"/>
            <a:ext cx="9163240" cy="2300883"/>
          </a:xfrm>
          <a:prstGeom prst="rect">
            <a:avLst/>
          </a:prstGeom>
          <a:noFill/>
          <a:ln/>
        </p:spPr>
        <p:txBody>
          <a:bodyPr wrap="square" lIns="25400" tIns="25400" rIns="25400" bIns="25400" rtlCol="0" anchor="t">
            <a:normAutofit lnSpcReduction="10000"/>
          </a:bodyPr>
          <a:lstStyle/>
          <a:p>
            <a:pPr marL="0" indent="0" algn="l">
              <a:lnSpc>
                <a:spcPct val="114231"/>
              </a:lnSpc>
              <a:buNone/>
            </a:pPr>
            <a:r>
              <a:rPr lang="en-US" sz="2250" dirty="0">
                <a:solidFill>
                  <a:srgbClr val="2A2A2A"/>
                </a:solidFill>
                <a:latin typeface="Arial" pitchFamily="34" charset="0"/>
                <a:ea typeface="Arial" pitchFamily="34" charset="-122"/>
                <a:cs typeface="Arial" pitchFamily="34" charset="-120"/>
              </a:rPr>
              <a:t>Only </a:t>
            </a:r>
            <a:r>
              <a:rPr lang="en-US" sz="2250" b="1" dirty="0">
                <a:solidFill>
                  <a:srgbClr val="2A2A2A"/>
                </a:solidFill>
                <a:latin typeface="Arial" pitchFamily="34" charset="0"/>
                <a:ea typeface="Arial" pitchFamily="34" charset="-122"/>
                <a:cs typeface="Arial" pitchFamily="34" charset="-120"/>
              </a:rPr>
              <a:t>32% </a:t>
            </a:r>
            <a:r>
              <a:rPr lang="en-US" sz="2250" dirty="0">
                <a:solidFill>
                  <a:srgbClr val="2A2A2A"/>
                </a:solidFill>
                <a:latin typeface="Arial" pitchFamily="34" charset="0"/>
                <a:ea typeface="Arial" pitchFamily="34" charset="-122"/>
                <a:cs typeface="Arial" pitchFamily="34" charset="-120"/>
              </a:rPr>
              <a:t>feel someone would notice if they stopped showing up, and the number is lowest for newcomers and the unmarried. That everyday sense of being known is not a soft outcome: people who have ways to give and who feel noticed are far more likely to be engaged, and engaging deepens those ties in turn. Building the network and building engagement are the same work.</a:t>
            </a:r>
            <a:endParaRPr lang="en-US" sz="2250" dirty="0"/>
          </a:p>
        </p:txBody>
      </p:sp>
      <p:sp>
        <p:nvSpPr>
          <p:cNvPr id="23" name="Shape 19"/>
          <p:cNvSpPr/>
          <p:nvPr/>
        </p:nvSpPr>
        <p:spPr>
          <a:xfrm>
            <a:off x="10782300" y="5156002"/>
            <a:ext cx="6667500" cy="4134049"/>
          </a:xfrm>
          <a:prstGeom prst="rect">
            <a:avLst/>
          </a:prstGeom>
          <a:solidFill>
            <a:srgbClr val="D2E9FF"/>
          </a:solidFill>
          <a:ln/>
        </p:spPr>
        <p:txBody>
          <a:bodyPr/>
          <a:lstStyle/>
          <a:p>
            <a:endParaRPr lang="en-US"/>
          </a:p>
        </p:txBody>
      </p:sp>
      <p:sp>
        <p:nvSpPr>
          <p:cNvPr id="24" name="Text 20"/>
          <p:cNvSpPr/>
          <p:nvPr/>
        </p:nvSpPr>
        <p:spPr>
          <a:xfrm>
            <a:off x="11163300" y="6376095"/>
            <a:ext cx="649605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25" name="Text 21"/>
          <p:cNvSpPr/>
          <p:nvPr/>
        </p:nvSpPr>
        <p:spPr>
          <a:xfrm>
            <a:off x="11163300" y="6769795"/>
            <a:ext cx="6082665" cy="1338263"/>
          </a:xfrm>
          <a:prstGeom prst="rect">
            <a:avLst/>
          </a:prstGeom>
          <a:noFill/>
          <a:ln/>
        </p:spPr>
        <p:txBody>
          <a:bodyPr wrap="square" lIns="25400" tIns="25400" rIns="25400" bIns="25400" rtlCol="0" anchor="t">
            <a:normAutofit lnSpcReduction="10000"/>
          </a:bodyPr>
          <a:lstStyle/>
          <a:p>
            <a:pPr marL="0" indent="0" algn="l">
              <a:lnSpc>
                <a:spcPct val="111885"/>
              </a:lnSpc>
              <a:buNone/>
            </a:pPr>
            <a:r>
              <a:rPr lang="en-US" sz="2625" b="1" dirty="0">
                <a:solidFill>
                  <a:srgbClr val="27277C"/>
                </a:solidFill>
                <a:latin typeface="Arial" pitchFamily="34" charset="0"/>
                <a:ea typeface="Arial" pitchFamily="34" charset="-122"/>
                <a:cs typeface="Arial" pitchFamily="34" charset="-120"/>
              </a:rPr>
              <a:t>Help more people build the peer networks where being noticed, and feeling cared for, actually happen.</a:t>
            </a:r>
            <a:endParaRPr lang="en-US" sz="2625" dirty="0"/>
          </a:p>
        </p:txBody>
      </p:sp>
      <p:sp>
        <p:nvSpPr>
          <p:cNvPr id="26" name="Text 22"/>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27" name="Text 23"/>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10</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8200" y="685800"/>
            <a:ext cx="742950" cy="742950"/>
          </a:xfrm>
          <a:prstGeom prst="rect">
            <a:avLst/>
          </a:prstGeom>
        </p:spPr>
      </p:pic>
      <p:sp>
        <p:nvSpPr>
          <p:cNvPr id="3" name="Text 0"/>
          <p:cNvSpPr/>
          <p:nvPr/>
        </p:nvSpPr>
        <p:spPr>
          <a:xfrm>
            <a:off x="1847850" y="685800"/>
            <a:ext cx="15310357"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Health</a:t>
            </a:r>
            <a:endParaRPr lang="en-US" sz="2550" dirty="0"/>
          </a:p>
        </p:txBody>
      </p:sp>
      <p:sp>
        <p:nvSpPr>
          <p:cNvPr id="4" name="Text 1"/>
          <p:cNvSpPr/>
          <p:nvPr/>
        </p:nvSpPr>
        <p:spPr>
          <a:xfrm>
            <a:off x="1847850" y="1155700"/>
            <a:ext cx="15310357" cy="593328"/>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Meet the wellbeing moment, starting with what people can find</a:t>
            </a:r>
            <a:endParaRPr lang="en-US" sz="3975" dirty="0"/>
          </a:p>
        </p:txBody>
      </p:sp>
      <p:pic>
        <p:nvPicPr>
          <p:cNvPr id="5" name="Image 1" descr="preencoded.png"/>
          <p:cNvPicPr>
            <a:picLocks noChangeAspect="1"/>
          </p:cNvPicPr>
          <p:nvPr/>
        </p:nvPicPr>
        <p:blipFill>
          <a:blip r:embed="rId4"/>
          <a:stretch>
            <a:fillRect/>
          </a:stretch>
        </p:blipFill>
        <p:spPr>
          <a:xfrm>
            <a:off x="16935450" y="685800"/>
            <a:ext cx="514350" cy="514350"/>
          </a:xfrm>
          <a:prstGeom prst="rect">
            <a:avLst/>
          </a:prstGeom>
        </p:spPr>
      </p:pic>
      <p:sp>
        <p:nvSpPr>
          <p:cNvPr id="6" name="Shape 2"/>
          <p:cNvSpPr/>
          <p:nvPr/>
        </p:nvSpPr>
        <p:spPr>
          <a:xfrm>
            <a:off x="838200" y="1939528"/>
            <a:ext cx="16611600" cy="19050"/>
          </a:xfrm>
          <a:prstGeom prst="rect">
            <a:avLst/>
          </a:prstGeom>
          <a:solidFill>
            <a:srgbClr val="D2DDF3"/>
          </a:solidFill>
          <a:ln/>
        </p:spPr>
        <p:txBody>
          <a:bodyPr/>
          <a:lstStyle/>
          <a:p>
            <a:endParaRPr lang="en-US"/>
          </a:p>
        </p:txBody>
      </p:sp>
      <p:sp>
        <p:nvSpPr>
          <p:cNvPr id="7" name="Shape 3"/>
          <p:cNvSpPr/>
          <p:nvPr/>
        </p:nvSpPr>
        <p:spPr>
          <a:xfrm>
            <a:off x="838200" y="2225278"/>
            <a:ext cx="5334000" cy="2486918"/>
          </a:xfrm>
          <a:prstGeom prst="rect">
            <a:avLst/>
          </a:prstGeom>
          <a:solidFill>
            <a:srgbClr val="FFFFFF"/>
          </a:solidFill>
          <a:ln/>
        </p:spPr>
        <p:txBody>
          <a:bodyPr/>
          <a:lstStyle/>
          <a:p>
            <a:endParaRPr lang="en-US"/>
          </a:p>
        </p:txBody>
      </p:sp>
      <p:sp>
        <p:nvSpPr>
          <p:cNvPr id="8" name="Shape 4"/>
          <p:cNvSpPr/>
          <p:nvPr/>
        </p:nvSpPr>
        <p:spPr>
          <a:xfrm>
            <a:off x="838200" y="2225278"/>
            <a:ext cx="5334000" cy="57150"/>
          </a:xfrm>
          <a:prstGeom prst="rect">
            <a:avLst/>
          </a:prstGeom>
          <a:solidFill>
            <a:srgbClr val="1E3EAF"/>
          </a:solidFill>
          <a:ln/>
        </p:spPr>
        <p:txBody>
          <a:bodyPr/>
          <a:lstStyle/>
          <a:p>
            <a:endParaRPr lang="en-US"/>
          </a:p>
        </p:txBody>
      </p:sp>
      <p:sp>
        <p:nvSpPr>
          <p:cNvPr id="9" name="Text 5"/>
          <p:cNvSpPr/>
          <p:nvPr/>
        </p:nvSpPr>
        <p:spPr>
          <a:xfrm>
            <a:off x="1123950" y="2549128"/>
            <a:ext cx="523875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31% / 33%</a:t>
            </a:r>
            <a:endParaRPr lang="en-US" sz="5400" dirty="0"/>
          </a:p>
        </p:txBody>
      </p:sp>
      <p:sp>
        <p:nvSpPr>
          <p:cNvPr id="10" name="Text 6"/>
          <p:cNvSpPr/>
          <p:nvPr/>
        </p:nvSpPr>
        <p:spPr>
          <a:xfrm>
            <a:off x="1123950" y="3368278"/>
            <a:ext cx="4905375" cy="1115318"/>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Know how Jewish organizations could help with a physical or mental health need</a:t>
            </a:r>
            <a:endParaRPr lang="en-US" sz="2175" dirty="0"/>
          </a:p>
        </p:txBody>
      </p:sp>
      <p:sp>
        <p:nvSpPr>
          <p:cNvPr id="11" name="Shape 7"/>
          <p:cNvSpPr/>
          <p:nvPr/>
        </p:nvSpPr>
        <p:spPr>
          <a:xfrm>
            <a:off x="6477000" y="2225278"/>
            <a:ext cx="5334000" cy="2486918"/>
          </a:xfrm>
          <a:prstGeom prst="rect">
            <a:avLst/>
          </a:prstGeom>
          <a:solidFill>
            <a:srgbClr val="FFFFFF"/>
          </a:solidFill>
          <a:ln/>
        </p:spPr>
        <p:txBody>
          <a:bodyPr/>
          <a:lstStyle/>
          <a:p>
            <a:endParaRPr lang="en-US"/>
          </a:p>
        </p:txBody>
      </p:sp>
      <p:sp>
        <p:nvSpPr>
          <p:cNvPr id="12" name="Shape 8"/>
          <p:cNvSpPr/>
          <p:nvPr/>
        </p:nvSpPr>
        <p:spPr>
          <a:xfrm>
            <a:off x="6477000" y="2225278"/>
            <a:ext cx="5334000" cy="57150"/>
          </a:xfrm>
          <a:prstGeom prst="rect">
            <a:avLst/>
          </a:prstGeom>
          <a:solidFill>
            <a:srgbClr val="1E3EAF"/>
          </a:solidFill>
          <a:ln/>
        </p:spPr>
        <p:txBody>
          <a:bodyPr/>
          <a:lstStyle/>
          <a:p>
            <a:endParaRPr lang="en-US"/>
          </a:p>
        </p:txBody>
      </p:sp>
      <p:sp>
        <p:nvSpPr>
          <p:cNvPr id="13" name="Text 9"/>
          <p:cNvSpPr/>
          <p:nvPr/>
        </p:nvSpPr>
        <p:spPr>
          <a:xfrm>
            <a:off x="6762750" y="2549128"/>
            <a:ext cx="523875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26%</a:t>
            </a:r>
            <a:endParaRPr lang="en-US" sz="5400" dirty="0"/>
          </a:p>
        </p:txBody>
      </p:sp>
      <p:sp>
        <p:nvSpPr>
          <p:cNvPr id="14" name="Text 10"/>
          <p:cNvSpPr/>
          <p:nvPr/>
        </p:nvSpPr>
        <p:spPr>
          <a:xfrm>
            <a:off x="6762750" y="3368278"/>
            <a:ext cx="4905375"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Report a mental health challenge in the household</a:t>
            </a:r>
            <a:endParaRPr lang="en-US" sz="2175" dirty="0"/>
          </a:p>
        </p:txBody>
      </p:sp>
      <p:sp>
        <p:nvSpPr>
          <p:cNvPr id="15" name="Shape 11"/>
          <p:cNvSpPr/>
          <p:nvPr/>
        </p:nvSpPr>
        <p:spPr>
          <a:xfrm>
            <a:off x="12115800" y="2225278"/>
            <a:ext cx="5334000" cy="2486918"/>
          </a:xfrm>
          <a:prstGeom prst="rect">
            <a:avLst/>
          </a:prstGeom>
          <a:solidFill>
            <a:srgbClr val="FFFFFF"/>
          </a:solidFill>
          <a:ln/>
        </p:spPr>
        <p:txBody>
          <a:bodyPr/>
          <a:lstStyle/>
          <a:p>
            <a:endParaRPr lang="en-US"/>
          </a:p>
        </p:txBody>
      </p:sp>
      <p:sp>
        <p:nvSpPr>
          <p:cNvPr id="16" name="Shape 12"/>
          <p:cNvSpPr/>
          <p:nvPr/>
        </p:nvSpPr>
        <p:spPr>
          <a:xfrm>
            <a:off x="12115800" y="2225278"/>
            <a:ext cx="5334000" cy="57150"/>
          </a:xfrm>
          <a:prstGeom prst="rect">
            <a:avLst/>
          </a:prstGeom>
          <a:solidFill>
            <a:srgbClr val="1E3EAF"/>
          </a:solidFill>
          <a:ln/>
        </p:spPr>
        <p:txBody>
          <a:bodyPr/>
          <a:lstStyle/>
          <a:p>
            <a:endParaRPr lang="en-US"/>
          </a:p>
        </p:txBody>
      </p:sp>
      <p:sp>
        <p:nvSpPr>
          <p:cNvPr id="17" name="Text 13"/>
          <p:cNvSpPr/>
          <p:nvPr/>
        </p:nvSpPr>
        <p:spPr>
          <a:xfrm>
            <a:off x="12401550" y="2549128"/>
            <a:ext cx="523875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35% vs 19%</a:t>
            </a:r>
            <a:endParaRPr lang="en-US" sz="5400" dirty="0"/>
          </a:p>
        </p:txBody>
      </p:sp>
      <p:sp>
        <p:nvSpPr>
          <p:cNvPr id="18" name="Text 14"/>
          <p:cNvSpPr/>
          <p:nvPr/>
        </p:nvSpPr>
        <p:spPr>
          <a:xfrm>
            <a:off x="12401550" y="3368278"/>
            <a:ext cx="4905375" cy="1115318"/>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Adults 18 to 44 reporting a mental health challenge, compared with those 65 and older</a:t>
            </a:r>
            <a:endParaRPr lang="en-US" sz="2175" dirty="0"/>
          </a:p>
        </p:txBody>
      </p:sp>
      <p:sp>
        <p:nvSpPr>
          <p:cNvPr id="19" name="Shape 15"/>
          <p:cNvSpPr/>
          <p:nvPr/>
        </p:nvSpPr>
        <p:spPr>
          <a:xfrm>
            <a:off x="838200" y="5036046"/>
            <a:ext cx="9601200" cy="4330204"/>
          </a:xfrm>
          <a:prstGeom prst="rect">
            <a:avLst/>
          </a:prstGeom>
          <a:solidFill>
            <a:srgbClr val="FFFFFF"/>
          </a:solidFill>
          <a:ln/>
        </p:spPr>
        <p:txBody>
          <a:bodyPr/>
          <a:lstStyle/>
          <a:p>
            <a:endParaRPr lang="en-US"/>
          </a:p>
        </p:txBody>
      </p:sp>
      <p:sp>
        <p:nvSpPr>
          <p:cNvPr id="20" name="Shape 16"/>
          <p:cNvSpPr/>
          <p:nvPr/>
        </p:nvSpPr>
        <p:spPr>
          <a:xfrm>
            <a:off x="838200" y="4959846"/>
            <a:ext cx="57150" cy="4330204"/>
          </a:xfrm>
          <a:prstGeom prst="rect">
            <a:avLst/>
          </a:prstGeom>
          <a:solidFill>
            <a:srgbClr val="1C88ED"/>
          </a:solidFill>
          <a:ln/>
        </p:spPr>
        <p:txBody>
          <a:bodyPr/>
          <a:lstStyle/>
          <a:p>
            <a:endParaRPr lang="en-US"/>
          </a:p>
        </p:txBody>
      </p:sp>
      <p:sp>
        <p:nvSpPr>
          <p:cNvPr id="21" name="Text 17"/>
          <p:cNvSpPr/>
          <p:nvPr/>
        </p:nvSpPr>
        <p:spPr>
          <a:xfrm>
            <a:off x="1219200" y="5245596"/>
            <a:ext cx="9785985" cy="52070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E3EAF"/>
                </a:solidFill>
                <a:latin typeface="Arial" pitchFamily="34" charset="0"/>
                <a:ea typeface="Arial" pitchFamily="34" charset="-122"/>
                <a:cs typeface="Arial" pitchFamily="34" charset="-120"/>
              </a:rPr>
              <a:t>The gaps here are navigational, not attitudinal</a:t>
            </a:r>
            <a:endParaRPr lang="en-US" sz="3300" dirty="0"/>
          </a:p>
        </p:txBody>
      </p:sp>
      <p:sp>
        <p:nvSpPr>
          <p:cNvPr id="22" name="Text 18"/>
          <p:cNvSpPr/>
          <p:nvPr/>
        </p:nvSpPr>
        <p:spPr>
          <a:xfrm>
            <a:off x="1209675" y="6246614"/>
            <a:ext cx="9163240" cy="2049760"/>
          </a:xfrm>
          <a:prstGeom prst="rect">
            <a:avLst/>
          </a:prstGeom>
          <a:noFill/>
          <a:ln/>
        </p:spPr>
        <p:txBody>
          <a:bodyPr wrap="square" lIns="25400" tIns="25400" rIns="25400" bIns="25400" rtlCol="0" anchor="t">
            <a:normAutofit lnSpcReduction="10000"/>
          </a:bodyPr>
          <a:lstStyle/>
          <a:p>
            <a:pPr marL="0" indent="0" algn="l">
              <a:lnSpc>
                <a:spcPct val="115200"/>
              </a:lnSpc>
              <a:buNone/>
            </a:pPr>
            <a:r>
              <a:rPr lang="en-US" sz="2400" dirty="0">
                <a:solidFill>
                  <a:srgbClr val="2A2A2A"/>
                </a:solidFill>
                <a:latin typeface="Arial" pitchFamily="34" charset="0"/>
                <a:ea typeface="Arial" pitchFamily="34" charset="-122"/>
                <a:cs typeface="Arial" pitchFamily="34" charset="-120"/>
              </a:rPr>
              <a:t>Health is the pillar with the most room to grow. Roughly two in three do not know how the Jewish community could help with a health need. This wayfinding challenge is similar across ages, yet younger adults are much more likely to be experiencing a mental health challenge.</a:t>
            </a:r>
            <a:endParaRPr lang="en-US" sz="2400" dirty="0"/>
          </a:p>
        </p:txBody>
      </p:sp>
      <p:sp>
        <p:nvSpPr>
          <p:cNvPr id="23" name="Shape 19"/>
          <p:cNvSpPr/>
          <p:nvPr/>
        </p:nvSpPr>
        <p:spPr>
          <a:xfrm>
            <a:off x="10782300" y="4959846"/>
            <a:ext cx="6667500" cy="4330204"/>
          </a:xfrm>
          <a:prstGeom prst="rect">
            <a:avLst/>
          </a:prstGeom>
          <a:solidFill>
            <a:srgbClr val="D2E9FF"/>
          </a:solidFill>
          <a:ln/>
        </p:spPr>
        <p:txBody>
          <a:bodyPr/>
          <a:lstStyle/>
          <a:p>
            <a:endParaRPr lang="en-US"/>
          </a:p>
        </p:txBody>
      </p:sp>
      <p:sp>
        <p:nvSpPr>
          <p:cNvPr id="24" name="Text 20"/>
          <p:cNvSpPr/>
          <p:nvPr/>
        </p:nvSpPr>
        <p:spPr>
          <a:xfrm>
            <a:off x="11163300" y="6277967"/>
            <a:ext cx="649605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25" name="Text 21"/>
          <p:cNvSpPr/>
          <p:nvPr/>
        </p:nvSpPr>
        <p:spPr>
          <a:xfrm>
            <a:off x="11163300" y="6671667"/>
            <a:ext cx="6082665" cy="1338263"/>
          </a:xfrm>
          <a:prstGeom prst="rect">
            <a:avLst/>
          </a:prstGeom>
          <a:noFill/>
          <a:ln/>
        </p:spPr>
        <p:txBody>
          <a:bodyPr wrap="square" lIns="25400" tIns="25400" rIns="25400" bIns="25400" rtlCol="0" anchor="t">
            <a:normAutofit lnSpcReduction="10000"/>
          </a:bodyPr>
          <a:lstStyle/>
          <a:p>
            <a:pPr marL="0" indent="0" algn="l">
              <a:lnSpc>
                <a:spcPct val="111885"/>
              </a:lnSpc>
              <a:buNone/>
            </a:pPr>
            <a:r>
              <a:rPr lang="en-US" sz="2625" b="1" dirty="0">
                <a:solidFill>
                  <a:srgbClr val="27277C"/>
                </a:solidFill>
                <a:latin typeface="Arial" pitchFamily="34" charset="0"/>
                <a:ea typeface="Arial" pitchFamily="34" charset="-122"/>
                <a:cs typeface="Arial" pitchFamily="34" charset="-120"/>
              </a:rPr>
              <a:t>The opportunity is visibility: make the front door findable so people know help is there before they need it.</a:t>
            </a:r>
            <a:endParaRPr lang="en-US" sz="2625" dirty="0"/>
          </a:p>
        </p:txBody>
      </p:sp>
      <p:sp>
        <p:nvSpPr>
          <p:cNvPr id="26" name="Text 22"/>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27" name="Text 23"/>
          <p:cNvSpPr/>
          <p:nvPr/>
        </p:nvSpPr>
        <p:spPr>
          <a:xfrm>
            <a:off x="17251959" y="9537700"/>
            <a:ext cx="274042"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11</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8200" y="685800"/>
            <a:ext cx="742950" cy="742950"/>
          </a:xfrm>
          <a:prstGeom prst="rect">
            <a:avLst/>
          </a:prstGeom>
        </p:spPr>
      </p:pic>
      <p:sp>
        <p:nvSpPr>
          <p:cNvPr id="3" name="Text 0"/>
          <p:cNvSpPr/>
          <p:nvPr/>
        </p:nvSpPr>
        <p:spPr>
          <a:xfrm>
            <a:off x="1847850" y="685800"/>
            <a:ext cx="16177260"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Educated</a:t>
            </a:r>
            <a:endParaRPr lang="en-US" sz="2550" dirty="0"/>
          </a:p>
        </p:txBody>
      </p:sp>
      <p:sp>
        <p:nvSpPr>
          <p:cNvPr id="4" name="Text 1"/>
          <p:cNvSpPr/>
          <p:nvPr/>
        </p:nvSpPr>
        <p:spPr>
          <a:xfrm>
            <a:off x="1847850" y="1155700"/>
            <a:ext cx="15147798" cy="1258194"/>
          </a:xfrm>
          <a:prstGeom prst="rect">
            <a:avLst/>
          </a:prstGeom>
          <a:noFill/>
          <a:ln/>
        </p:spPr>
        <p:txBody>
          <a:bodyPr wrap="square" lIns="25400" tIns="25400" rIns="25400" bIns="25400" rtlCol="0" anchor="t">
            <a:normAutofit/>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Interest is broad, but priority is the blocker. </a:t>
            </a:r>
          </a:p>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Focus on the movable group.</a:t>
            </a:r>
            <a:endParaRPr lang="en-US" sz="3975" dirty="0"/>
          </a:p>
        </p:txBody>
      </p:sp>
      <p:pic>
        <p:nvPicPr>
          <p:cNvPr id="5" name="Image 1" descr="preencoded.png"/>
          <p:cNvPicPr>
            <a:picLocks noChangeAspect="1"/>
          </p:cNvPicPr>
          <p:nvPr/>
        </p:nvPicPr>
        <p:blipFill>
          <a:blip r:embed="rId4"/>
          <a:stretch>
            <a:fillRect/>
          </a:stretch>
        </p:blipFill>
        <p:spPr>
          <a:xfrm>
            <a:off x="16935450" y="685800"/>
            <a:ext cx="514350" cy="514350"/>
          </a:xfrm>
          <a:prstGeom prst="rect">
            <a:avLst/>
          </a:prstGeom>
        </p:spPr>
      </p:pic>
      <p:sp>
        <p:nvSpPr>
          <p:cNvPr id="6" name="Shape 2"/>
          <p:cNvSpPr/>
          <p:nvPr/>
        </p:nvSpPr>
        <p:spPr>
          <a:xfrm>
            <a:off x="838200" y="2590006"/>
            <a:ext cx="16611600" cy="19050"/>
          </a:xfrm>
          <a:prstGeom prst="rect">
            <a:avLst/>
          </a:prstGeom>
          <a:solidFill>
            <a:srgbClr val="D2DDF3"/>
          </a:solidFill>
          <a:ln/>
        </p:spPr>
        <p:txBody>
          <a:bodyPr/>
          <a:lstStyle/>
          <a:p>
            <a:endParaRPr lang="en-US"/>
          </a:p>
        </p:txBody>
      </p:sp>
      <p:sp>
        <p:nvSpPr>
          <p:cNvPr id="7" name="Shape 3"/>
          <p:cNvSpPr/>
          <p:nvPr/>
        </p:nvSpPr>
        <p:spPr>
          <a:xfrm>
            <a:off x="838200" y="2990056"/>
            <a:ext cx="5334000" cy="2318345"/>
          </a:xfrm>
          <a:prstGeom prst="rect">
            <a:avLst/>
          </a:prstGeom>
          <a:solidFill>
            <a:srgbClr val="FFFFFF"/>
          </a:solidFill>
          <a:ln/>
        </p:spPr>
        <p:txBody>
          <a:bodyPr/>
          <a:lstStyle/>
          <a:p>
            <a:endParaRPr lang="en-US"/>
          </a:p>
        </p:txBody>
      </p:sp>
      <p:sp>
        <p:nvSpPr>
          <p:cNvPr id="8" name="Shape 4"/>
          <p:cNvSpPr/>
          <p:nvPr/>
        </p:nvSpPr>
        <p:spPr>
          <a:xfrm>
            <a:off x="838200" y="2990056"/>
            <a:ext cx="5334000" cy="57150"/>
          </a:xfrm>
          <a:prstGeom prst="rect">
            <a:avLst/>
          </a:prstGeom>
          <a:solidFill>
            <a:srgbClr val="1E3EAF"/>
          </a:solidFill>
          <a:ln/>
        </p:spPr>
        <p:txBody>
          <a:bodyPr/>
          <a:lstStyle/>
          <a:p>
            <a:endParaRPr lang="en-US"/>
          </a:p>
        </p:txBody>
      </p:sp>
      <p:sp>
        <p:nvSpPr>
          <p:cNvPr id="9" name="Text 5"/>
          <p:cNvSpPr/>
          <p:nvPr/>
        </p:nvSpPr>
        <p:spPr>
          <a:xfrm>
            <a:off x="1181100" y="3409156"/>
            <a:ext cx="511302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58%</a:t>
            </a:r>
            <a:endParaRPr lang="en-US" sz="5400" dirty="0"/>
          </a:p>
        </p:txBody>
      </p:sp>
      <p:sp>
        <p:nvSpPr>
          <p:cNvPr id="10" name="Text 6"/>
          <p:cNvSpPr/>
          <p:nvPr/>
        </p:nvSpPr>
        <p:spPr>
          <a:xfrm>
            <a:off x="1181100" y="4228306"/>
            <a:ext cx="4787646"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Of those not learning say it is interesting but a low priority</a:t>
            </a:r>
            <a:endParaRPr lang="en-US" sz="2175" dirty="0"/>
          </a:p>
        </p:txBody>
      </p:sp>
      <p:sp>
        <p:nvSpPr>
          <p:cNvPr id="11" name="Shape 7"/>
          <p:cNvSpPr/>
          <p:nvPr/>
        </p:nvSpPr>
        <p:spPr>
          <a:xfrm>
            <a:off x="6477000" y="2990056"/>
            <a:ext cx="5334000" cy="2318345"/>
          </a:xfrm>
          <a:prstGeom prst="rect">
            <a:avLst/>
          </a:prstGeom>
          <a:solidFill>
            <a:srgbClr val="FFFFFF"/>
          </a:solidFill>
          <a:ln/>
        </p:spPr>
        <p:txBody>
          <a:bodyPr/>
          <a:lstStyle/>
          <a:p>
            <a:endParaRPr lang="en-US"/>
          </a:p>
        </p:txBody>
      </p:sp>
      <p:sp>
        <p:nvSpPr>
          <p:cNvPr id="12" name="Shape 8"/>
          <p:cNvSpPr/>
          <p:nvPr/>
        </p:nvSpPr>
        <p:spPr>
          <a:xfrm>
            <a:off x="6477000" y="2990056"/>
            <a:ext cx="5334000" cy="57150"/>
          </a:xfrm>
          <a:prstGeom prst="rect">
            <a:avLst/>
          </a:prstGeom>
          <a:solidFill>
            <a:srgbClr val="1E3EAF"/>
          </a:solidFill>
          <a:ln/>
        </p:spPr>
        <p:txBody>
          <a:bodyPr/>
          <a:lstStyle/>
          <a:p>
            <a:endParaRPr lang="en-US"/>
          </a:p>
        </p:txBody>
      </p:sp>
      <p:sp>
        <p:nvSpPr>
          <p:cNvPr id="13" name="Text 9"/>
          <p:cNvSpPr/>
          <p:nvPr/>
        </p:nvSpPr>
        <p:spPr>
          <a:xfrm>
            <a:off x="6819900" y="3409156"/>
            <a:ext cx="511302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29%</a:t>
            </a:r>
            <a:endParaRPr lang="en-US" sz="5400" dirty="0"/>
          </a:p>
        </p:txBody>
      </p:sp>
      <p:sp>
        <p:nvSpPr>
          <p:cNvPr id="14" name="Text 10"/>
          <p:cNvSpPr/>
          <p:nvPr/>
        </p:nvSpPr>
        <p:spPr>
          <a:xfrm>
            <a:off x="6819900" y="4228306"/>
            <a:ext cx="5113020" cy="397173"/>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Say they do not have the time</a:t>
            </a:r>
            <a:endParaRPr lang="en-US" sz="2175" dirty="0"/>
          </a:p>
        </p:txBody>
      </p:sp>
      <p:sp>
        <p:nvSpPr>
          <p:cNvPr id="15" name="Shape 11"/>
          <p:cNvSpPr/>
          <p:nvPr/>
        </p:nvSpPr>
        <p:spPr>
          <a:xfrm>
            <a:off x="12115800" y="2990056"/>
            <a:ext cx="5334000" cy="2318345"/>
          </a:xfrm>
          <a:prstGeom prst="rect">
            <a:avLst/>
          </a:prstGeom>
          <a:solidFill>
            <a:srgbClr val="FFFFFF"/>
          </a:solidFill>
          <a:ln/>
        </p:spPr>
        <p:txBody>
          <a:bodyPr/>
          <a:lstStyle/>
          <a:p>
            <a:endParaRPr lang="en-US"/>
          </a:p>
        </p:txBody>
      </p:sp>
      <p:sp>
        <p:nvSpPr>
          <p:cNvPr id="16" name="Shape 12"/>
          <p:cNvSpPr/>
          <p:nvPr/>
        </p:nvSpPr>
        <p:spPr>
          <a:xfrm>
            <a:off x="12115800" y="2990056"/>
            <a:ext cx="5334000" cy="57150"/>
          </a:xfrm>
          <a:prstGeom prst="rect">
            <a:avLst/>
          </a:prstGeom>
          <a:solidFill>
            <a:srgbClr val="1E3EAF"/>
          </a:solidFill>
          <a:ln/>
        </p:spPr>
        <p:txBody>
          <a:bodyPr/>
          <a:lstStyle/>
          <a:p>
            <a:endParaRPr lang="en-US"/>
          </a:p>
        </p:txBody>
      </p:sp>
      <p:sp>
        <p:nvSpPr>
          <p:cNvPr id="17" name="Text 13"/>
          <p:cNvSpPr/>
          <p:nvPr/>
        </p:nvSpPr>
        <p:spPr>
          <a:xfrm>
            <a:off x="12458700" y="3409156"/>
            <a:ext cx="511302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10% to 14%</a:t>
            </a:r>
            <a:endParaRPr lang="en-US" sz="5400" dirty="0"/>
          </a:p>
        </p:txBody>
      </p:sp>
      <p:sp>
        <p:nvSpPr>
          <p:cNvPr id="18" name="Text 14"/>
          <p:cNvSpPr/>
          <p:nvPr/>
        </p:nvSpPr>
        <p:spPr>
          <a:xfrm>
            <a:off x="12458700" y="4228306"/>
            <a:ext cx="4787646"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Cite the offerings themselves: timing, location, or teachers</a:t>
            </a:r>
            <a:endParaRPr lang="en-US" sz="2175" dirty="0"/>
          </a:p>
        </p:txBody>
      </p:sp>
      <p:sp>
        <p:nvSpPr>
          <p:cNvPr id="19" name="Shape 15"/>
          <p:cNvSpPr/>
          <p:nvPr/>
        </p:nvSpPr>
        <p:spPr>
          <a:xfrm>
            <a:off x="838200" y="5651302"/>
            <a:ext cx="9601200" cy="3638749"/>
          </a:xfrm>
          <a:prstGeom prst="rect">
            <a:avLst/>
          </a:prstGeom>
          <a:solidFill>
            <a:srgbClr val="FFFFFF"/>
          </a:solidFill>
          <a:ln/>
        </p:spPr>
        <p:txBody>
          <a:bodyPr/>
          <a:lstStyle/>
          <a:p>
            <a:endParaRPr lang="en-US"/>
          </a:p>
        </p:txBody>
      </p:sp>
      <p:sp>
        <p:nvSpPr>
          <p:cNvPr id="20" name="Shape 16"/>
          <p:cNvSpPr/>
          <p:nvPr/>
        </p:nvSpPr>
        <p:spPr>
          <a:xfrm>
            <a:off x="838200" y="5651302"/>
            <a:ext cx="57150" cy="3638749"/>
          </a:xfrm>
          <a:prstGeom prst="rect">
            <a:avLst/>
          </a:prstGeom>
          <a:solidFill>
            <a:srgbClr val="1C88ED"/>
          </a:solidFill>
          <a:ln/>
        </p:spPr>
        <p:txBody>
          <a:bodyPr/>
          <a:lstStyle/>
          <a:p>
            <a:endParaRPr lang="en-US"/>
          </a:p>
        </p:txBody>
      </p:sp>
      <p:sp>
        <p:nvSpPr>
          <p:cNvPr id="21" name="Text 17"/>
          <p:cNvSpPr/>
          <p:nvPr/>
        </p:nvSpPr>
        <p:spPr>
          <a:xfrm>
            <a:off x="1276350" y="6013252"/>
            <a:ext cx="9660255"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Broad interest is not the same as real appetite</a:t>
            </a:r>
            <a:endParaRPr lang="en-US" sz="2625" dirty="0"/>
          </a:p>
        </p:txBody>
      </p:sp>
      <p:sp>
        <p:nvSpPr>
          <p:cNvPr id="22" name="Text 18"/>
          <p:cNvSpPr/>
          <p:nvPr/>
        </p:nvSpPr>
        <p:spPr>
          <a:xfrm>
            <a:off x="1276350" y="6553002"/>
            <a:ext cx="9045512" cy="2275284"/>
          </a:xfrm>
          <a:prstGeom prst="rect">
            <a:avLst/>
          </a:prstGeom>
          <a:noFill/>
          <a:ln/>
        </p:spPr>
        <p:txBody>
          <a:bodyPr wrap="square" lIns="25400" tIns="25400" rIns="25400" bIns="25400" rtlCol="0" anchor="t">
            <a:normAutofit lnSpcReduction="10000"/>
          </a:bodyPr>
          <a:lstStyle/>
          <a:p>
            <a:pPr marL="0" indent="0" algn="l">
              <a:lnSpc>
                <a:spcPct val="119847"/>
              </a:lnSpc>
              <a:buNone/>
            </a:pPr>
            <a:r>
              <a:rPr lang="en-US" sz="2175" b="1" dirty="0">
                <a:solidFill>
                  <a:srgbClr val="2A2A2A"/>
                </a:solidFill>
                <a:latin typeface="Arial" pitchFamily="34" charset="0"/>
                <a:ea typeface="Arial" pitchFamily="34" charset="-122"/>
                <a:cs typeface="Arial" pitchFamily="34" charset="-120"/>
              </a:rPr>
              <a:t>73% </a:t>
            </a:r>
            <a:r>
              <a:rPr lang="en-US" sz="2175" dirty="0">
                <a:solidFill>
                  <a:srgbClr val="2A2A2A"/>
                </a:solidFill>
                <a:latin typeface="Arial" pitchFamily="34" charset="0"/>
                <a:ea typeface="Arial" pitchFamily="34" charset="-122"/>
                <a:cs typeface="Arial" pitchFamily="34" charset="-120"/>
              </a:rPr>
              <a:t>find Jewish learning interesting, yet interest alone does not move behavior. When people do not participate, the reason is overwhelmingly that learning sits low on the list, not that the community failed to offer it. The movable group is smaller and more specific: those who want more from the offerings. Only 42% are satisfied with the diversity of what is available and 43% rate the quality highly.</a:t>
            </a:r>
            <a:endParaRPr lang="en-US" sz="2175" dirty="0"/>
          </a:p>
        </p:txBody>
      </p:sp>
      <p:sp>
        <p:nvSpPr>
          <p:cNvPr id="23" name="Shape 19"/>
          <p:cNvSpPr/>
          <p:nvPr/>
        </p:nvSpPr>
        <p:spPr>
          <a:xfrm>
            <a:off x="10782300" y="5651302"/>
            <a:ext cx="6667500" cy="3638749"/>
          </a:xfrm>
          <a:prstGeom prst="rect">
            <a:avLst/>
          </a:prstGeom>
          <a:solidFill>
            <a:srgbClr val="D2E9FF"/>
          </a:solidFill>
          <a:ln/>
        </p:spPr>
        <p:txBody>
          <a:bodyPr/>
          <a:lstStyle/>
          <a:p>
            <a:endParaRPr lang="en-US"/>
          </a:p>
        </p:txBody>
      </p:sp>
      <p:sp>
        <p:nvSpPr>
          <p:cNvPr id="24" name="Text 20"/>
          <p:cNvSpPr/>
          <p:nvPr/>
        </p:nvSpPr>
        <p:spPr>
          <a:xfrm>
            <a:off x="11163300" y="6623745"/>
            <a:ext cx="649605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25" name="Text 21"/>
          <p:cNvSpPr/>
          <p:nvPr/>
        </p:nvSpPr>
        <p:spPr>
          <a:xfrm>
            <a:off x="11163300" y="7017445"/>
            <a:ext cx="6082665" cy="1338263"/>
          </a:xfrm>
          <a:prstGeom prst="rect">
            <a:avLst/>
          </a:prstGeom>
          <a:noFill/>
          <a:ln/>
        </p:spPr>
        <p:txBody>
          <a:bodyPr wrap="square" lIns="25400" tIns="25400" rIns="25400" bIns="25400" rtlCol="0" anchor="t">
            <a:normAutofit lnSpcReduction="10000"/>
          </a:bodyPr>
          <a:lstStyle/>
          <a:p>
            <a:pPr marL="0" indent="0" algn="l">
              <a:lnSpc>
                <a:spcPct val="111885"/>
              </a:lnSpc>
              <a:buNone/>
            </a:pPr>
            <a:r>
              <a:rPr lang="en-US" sz="2625" b="1" dirty="0">
                <a:solidFill>
                  <a:srgbClr val="27277C"/>
                </a:solidFill>
                <a:latin typeface="Arial" pitchFamily="34" charset="0"/>
                <a:ea typeface="Arial" pitchFamily="34" charset="-122"/>
                <a:cs typeface="Arial" pitchFamily="34" charset="-120"/>
              </a:rPr>
              <a:t>Compete for priority, and change the offer for the group already asking for something better.</a:t>
            </a:r>
            <a:endParaRPr lang="en-US" sz="2625" dirty="0"/>
          </a:p>
        </p:txBody>
      </p:sp>
      <p:sp>
        <p:nvSpPr>
          <p:cNvPr id="26" name="Text 22"/>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27" name="Text 23"/>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12</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8200" y="685800"/>
            <a:ext cx="742950" cy="742950"/>
          </a:xfrm>
          <a:prstGeom prst="rect">
            <a:avLst/>
          </a:prstGeom>
        </p:spPr>
      </p:pic>
      <p:sp>
        <p:nvSpPr>
          <p:cNvPr id="3" name="Text 0"/>
          <p:cNvSpPr/>
          <p:nvPr/>
        </p:nvSpPr>
        <p:spPr>
          <a:xfrm>
            <a:off x="1847850" y="685800"/>
            <a:ext cx="16177260"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Safety</a:t>
            </a:r>
            <a:endParaRPr lang="en-US" sz="2550" dirty="0"/>
          </a:p>
        </p:txBody>
      </p:sp>
      <p:sp>
        <p:nvSpPr>
          <p:cNvPr id="4" name="Text 1"/>
          <p:cNvSpPr/>
          <p:nvPr/>
        </p:nvSpPr>
        <p:spPr>
          <a:xfrm>
            <a:off x="1847850" y="1155699"/>
            <a:ext cx="15147798" cy="1265535"/>
          </a:xfrm>
          <a:prstGeom prst="rect">
            <a:avLst/>
          </a:prstGeom>
          <a:noFill/>
          <a:ln/>
        </p:spPr>
        <p:txBody>
          <a:bodyPr wrap="square" lIns="25400" tIns="25400" rIns="25400" bIns="25400" rtlCol="0" anchor="t">
            <a:normAutofit/>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Communities feel safe in their spaces. </a:t>
            </a:r>
          </a:p>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The opportunity is confidence in the response.</a:t>
            </a:r>
            <a:endParaRPr lang="en-US" sz="3975" dirty="0"/>
          </a:p>
        </p:txBody>
      </p:sp>
      <p:pic>
        <p:nvPicPr>
          <p:cNvPr id="5" name="Image 1" descr="preencoded.png"/>
          <p:cNvPicPr>
            <a:picLocks noChangeAspect="1"/>
          </p:cNvPicPr>
          <p:nvPr/>
        </p:nvPicPr>
        <p:blipFill>
          <a:blip r:embed="rId4"/>
          <a:stretch>
            <a:fillRect/>
          </a:stretch>
        </p:blipFill>
        <p:spPr>
          <a:xfrm>
            <a:off x="16935450" y="685800"/>
            <a:ext cx="514350" cy="514350"/>
          </a:xfrm>
          <a:prstGeom prst="rect">
            <a:avLst/>
          </a:prstGeom>
        </p:spPr>
      </p:pic>
      <p:sp>
        <p:nvSpPr>
          <p:cNvPr id="6" name="Shape 2"/>
          <p:cNvSpPr/>
          <p:nvPr/>
        </p:nvSpPr>
        <p:spPr>
          <a:xfrm>
            <a:off x="838200" y="2590006"/>
            <a:ext cx="16611600" cy="19050"/>
          </a:xfrm>
          <a:prstGeom prst="rect">
            <a:avLst/>
          </a:prstGeom>
          <a:solidFill>
            <a:srgbClr val="D2DDF3"/>
          </a:solidFill>
          <a:ln/>
        </p:spPr>
        <p:txBody>
          <a:bodyPr/>
          <a:lstStyle/>
          <a:p>
            <a:endParaRPr lang="en-US"/>
          </a:p>
        </p:txBody>
      </p:sp>
      <p:sp>
        <p:nvSpPr>
          <p:cNvPr id="7" name="Shape 3"/>
          <p:cNvSpPr/>
          <p:nvPr/>
        </p:nvSpPr>
        <p:spPr>
          <a:xfrm>
            <a:off x="838200" y="2990056"/>
            <a:ext cx="5334000" cy="1959273"/>
          </a:xfrm>
          <a:prstGeom prst="rect">
            <a:avLst/>
          </a:prstGeom>
          <a:solidFill>
            <a:srgbClr val="FFFFFF"/>
          </a:solidFill>
          <a:ln/>
        </p:spPr>
        <p:txBody>
          <a:bodyPr/>
          <a:lstStyle/>
          <a:p>
            <a:endParaRPr lang="en-US"/>
          </a:p>
        </p:txBody>
      </p:sp>
      <p:sp>
        <p:nvSpPr>
          <p:cNvPr id="8" name="Shape 4"/>
          <p:cNvSpPr/>
          <p:nvPr/>
        </p:nvSpPr>
        <p:spPr>
          <a:xfrm>
            <a:off x="838200" y="2990056"/>
            <a:ext cx="5334000" cy="57150"/>
          </a:xfrm>
          <a:prstGeom prst="rect">
            <a:avLst/>
          </a:prstGeom>
          <a:solidFill>
            <a:srgbClr val="1E3EAF"/>
          </a:solidFill>
          <a:ln/>
        </p:spPr>
        <p:txBody>
          <a:bodyPr/>
          <a:lstStyle/>
          <a:p>
            <a:endParaRPr lang="en-US"/>
          </a:p>
        </p:txBody>
      </p:sp>
      <p:sp>
        <p:nvSpPr>
          <p:cNvPr id="9" name="Text 5"/>
          <p:cNvSpPr/>
          <p:nvPr/>
        </p:nvSpPr>
        <p:spPr>
          <a:xfrm>
            <a:off x="1181100" y="3409156"/>
            <a:ext cx="511302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83%</a:t>
            </a:r>
            <a:endParaRPr lang="en-US" sz="5400" dirty="0"/>
          </a:p>
        </p:txBody>
      </p:sp>
      <p:sp>
        <p:nvSpPr>
          <p:cNvPr id="10" name="Text 6"/>
          <p:cNvSpPr/>
          <p:nvPr/>
        </p:nvSpPr>
        <p:spPr>
          <a:xfrm>
            <a:off x="1181100" y="4228306"/>
            <a:ext cx="5113020" cy="397173"/>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Are concerned about antisemitism</a:t>
            </a:r>
            <a:endParaRPr lang="en-US" sz="2175" dirty="0"/>
          </a:p>
        </p:txBody>
      </p:sp>
      <p:sp>
        <p:nvSpPr>
          <p:cNvPr id="11" name="Shape 7"/>
          <p:cNvSpPr/>
          <p:nvPr/>
        </p:nvSpPr>
        <p:spPr>
          <a:xfrm>
            <a:off x="6477000" y="2990056"/>
            <a:ext cx="5334000" cy="1959273"/>
          </a:xfrm>
          <a:prstGeom prst="rect">
            <a:avLst/>
          </a:prstGeom>
          <a:solidFill>
            <a:srgbClr val="FFFFFF"/>
          </a:solidFill>
          <a:ln/>
        </p:spPr>
        <p:txBody>
          <a:bodyPr/>
          <a:lstStyle/>
          <a:p>
            <a:endParaRPr lang="en-US"/>
          </a:p>
        </p:txBody>
      </p:sp>
      <p:sp>
        <p:nvSpPr>
          <p:cNvPr id="12" name="Shape 8"/>
          <p:cNvSpPr/>
          <p:nvPr/>
        </p:nvSpPr>
        <p:spPr>
          <a:xfrm>
            <a:off x="6477000" y="2990056"/>
            <a:ext cx="5334000" cy="57150"/>
          </a:xfrm>
          <a:prstGeom prst="rect">
            <a:avLst/>
          </a:prstGeom>
          <a:solidFill>
            <a:srgbClr val="1E3EAF"/>
          </a:solidFill>
          <a:ln/>
        </p:spPr>
        <p:txBody>
          <a:bodyPr/>
          <a:lstStyle/>
          <a:p>
            <a:endParaRPr lang="en-US"/>
          </a:p>
        </p:txBody>
      </p:sp>
      <p:sp>
        <p:nvSpPr>
          <p:cNvPr id="13" name="Text 9"/>
          <p:cNvSpPr/>
          <p:nvPr/>
        </p:nvSpPr>
        <p:spPr>
          <a:xfrm>
            <a:off x="6819900" y="3409156"/>
            <a:ext cx="511302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71%</a:t>
            </a:r>
            <a:endParaRPr lang="en-US" sz="5400" dirty="0"/>
          </a:p>
        </p:txBody>
      </p:sp>
      <p:sp>
        <p:nvSpPr>
          <p:cNvPr id="14" name="Text 10"/>
          <p:cNvSpPr/>
          <p:nvPr/>
        </p:nvSpPr>
        <p:spPr>
          <a:xfrm>
            <a:off x="6819900" y="4228306"/>
            <a:ext cx="5113020" cy="397173"/>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Have seen antisemitic content online</a:t>
            </a:r>
            <a:endParaRPr lang="en-US" sz="2175" dirty="0"/>
          </a:p>
        </p:txBody>
      </p:sp>
      <p:sp>
        <p:nvSpPr>
          <p:cNvPr id="15" name="Shape 11"/>
          <p:cNvSpPr/>
          <p:nvPr/>
        </p:nvSpPr>
        <p:spPr>
          <a:xfrm>
            <a:off x="12115800" y="2990056"/>
            <a:ext cx="5334000" cy="1959273"/>
          </a:xfrm>
          <a:prstGeom prst="rect">
            <a:avLst/>
          </a:prstGeom>
          <a:solidFill>
            <a:srgbClr val="FFFFFF"/>
          </a:solidFill>
          <a:ln/>
        </p:spPr>
        <p:txBody>
          <a:bodyPr/>
          <a:lstStyle/>
          <a:p>
            <a:endParaRPr lang="en-US"/>
          </a:p>
        </p:txBody>
      </p:sp>
      <p:sp>
        <p:nvSpPr>
          <p:cNvPr id="16" name="Shape 12"/>
          <p:cNvSpPr/>
          <p:nvPr/>
        </p:nvSpPr>
        <p:spPr>
          <a:xfrm>
            <a:off x="12115800" y="2990056"/>
            <a:ext cx="5334000" cy="57150"/>
          </a:xfrm>
          <a:prstGeom prst="rect">
            <a:avLst/>
          </a:prstGeom>
          <a:solidFill>
            <a:srgbClr val="1E3EAF"/>
          </a:solidFill>
          <a:ln/>
        </p:spPr>
        <p:txBody>
          <a:bodyPr/>
          <a:lstStyle/>
          <a:p>
            <a:endParaRPr lang="en-US"/>
          </a:p>
        </p:txBody>
      </p:sp>
      <p:sp>
        <p:nvSpPr>
          <p:cNvPr id="17" name="Text 13"/>
          <p:cNvSpPr/>
          <p:nvPr/>
        </p:nvSpPr>
        <p:spPr>
          <a:xfrm>
            <a:off x="12458700" y="3409156"/>
            <a:ext cx="5113020" cy="7239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5400" b="1" dirty="0">
                <a:solidFill>
                  <a:srgbClr val="1E3EAF"/>
                </a:solidFill>
                <a:latin typeface="Arial" pitchFamily="34" charset="0"/>
                <a:ea typeface="Arial" pitchFamily="34" charset="-122"/>
                <a:cs typeface="Arial" pitchFamily="34" charset="-120"/>
              </a:rPr>
              <a:t>65% / 74%</a:t>
            </a:r>
            <a:endParaRPr lang="en-US" sz="5400" dirty="0"/>
          </a:p>
        </p:txBody>
      </p:sp>
      <p:sp>
        <p:nvSpPr>
          <p:cNvPr id="18" name="Text 14"/>
          <p:cNvSpPr/>
          <p:nvPr/>
        </p:nvSpPr>
        <p:spPr>
          <a:xfrm>
            <a:off x="12458700" y="4228306"/>
            <a:ext cx="5113020" cy="397173"/>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2A2A2A"/>
                </a:solidFill>
                <a:latin typeface="Arial" pitchFamily="34" charset="0"/>
                <a:ea typeface="Arial" pitchFamily="34" charset="-122"/>
                <a:cs typeface="Arial" pitchFamily="34" charset="-120"/>
              </a:rPr>
              <a:t>Feel safe in Jewish spaces / in public</a:t>
            </a:r>
            <a:endParaRPr lang="en-US" sz="2175" dirty="0"/>
          </a:p>
        </p:txBody>
      </p:sp>
      <p:sp>
        <p:nvSpPr>
          <p:cNvPr id="19" name="Shape 15"/>
          <p:cNvSpPr/>
          <p:nvPr/>
        </p:nvSpPr>
        <p:spPr>
          <a:xfrm>
            <a:off x="838200" y="5292229"/>
            <a:ext cx="9601200" cy="3997821"/>
          </a:xfrm>
          <a:prstGeom prst="rect">
            <a:avLst/>
          </a:prstGeom>
          <a:solidFill>
            <a:srgbClr val="FFFFFF"/>
          </a:solidFill>
          <a:ln/>
        </p:spPr>
        <p:txBody>
          <a:bodyPr/>
          <a:lstStyle/>
          <a:p>
            <a:endParaRPr lang="en-US"/>
          </a:p>
        </p:txBody>
      </p:sp>
      <p:sp>
        <p:nvSpPr>
          <p:cNvPr id="20" name="Shape 16"/>
          <p:cNvSpPr/>
          <p:nvPr/>
        </p:nvSpPr>
        <p:spPr>
          <a:xfrm>
            <a:off x="838200" y="5292229"/>
            <a:ext cx="57150" cy="3997821"/>
          </a:xfrm>
          <a:prstGeom prst="rect">
            <a:avLst/>
          </a:prstGeom>
          <a:solidFill>
            <a:srgbClr val="1C88ED"/>
          </a:solidFill>
          <a:ln/>
        </p:spPr>
        <p:txBody>
          <a:bodyPr/>
          <a:lstStyle/>
          <a:p>
            <a:endParaRPr lang="en-US"/>
          </a:p>
        </p:txBody>
      </p:sp>
      <p:sp>
        <p:nvSpPr>
          <p:cNvPr id="21" name="Text 17"/>
          <p:cNvSpPr/>
          <p:nvPr/>
        </p:nvSpPr>
        <p:spPr>
          <a:xfrm>
            <a:off x="912495" y="5654179"/>
            <a:ext cx="9660255"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The gap is confidence in the response, not physical safety</a:t>
            </a:r>
            <a:endParaRPr lang="en-US" sz="2625" dirty="0"/>
          </a:p>
        </p:txBody>
      </p:sp>
      <p:sp>
        <p:nvSpPr>
          <p:cNvPr id="22" name="Text 18"/>
          <p:cNvSpPr/>
          <p:nvPr/>
        </p:nvSpPr>
        <p:spPr>
          <a:xfrm>
            <a:off x="1276350" y="6270129"/>
            <a:ext cx="704088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2A2A2A"/>
                </a:solidFill>
                <a:latin typeface="Arial" pitchFamily="34" charset="0"/>
                <a:ea typeface="Arial" pitchFamily="34" charset="-122"/>
                <a:cs typeface="Arial" pitchFamily="34" charset="-120"/>
              </a:rPr>
              <a:t>Know where to turn if targeted</a:t>
            </a:r>
            <a:endParaRPr lang="en-US" sz="2100" dirty="0"/>
          </a:p>
        </p:txBody>
      </p:sp>
      <p:sp>
        <p:nvSpPr>
          <p:cNvPr id="23" name="Shape 19"/>
          <p:cNvSpPr/>
          <p:nvPr/>
        </p:nvSpPr>
        <p:spPr>
          <a:xfrm>
            <a:off x="7867650" y="6317754"/>
            <a:ext cx="1095375" cy="209550"/>
          </a:xfrm>
          <a:prstGeom prst="rect">
            <a:avLst/>
          </a:prstGeom>
          <a:solidFill>
            <a:srgbClr val="1E3EAF"/>
          </a:solidFill>
          <a:ln/>
        </p:spPr>
        <p:txBody>
          <a:bodyPr/>
          <a:lstStyle/>
          <a:p>
            <a:endParaRPr lang="en-US"/>
          </a:p>
        </p:txBody>
      </p:sp>
      <p:sp>
        <p:nvSpPr>
          <p:cNvPr id="24" name="Text 20"/>
          <p:cNvSpPr/>
          <p:nvPr/>
        </p:nvSpPr>
        <p:spPr>
          <a:xfrm>
            <a:off x="9096375" y="6257429"/>
            <a:ext cx="648196" cy="368300"/>
          </a:xfrm>
          <a:prstGeom prst="rect">
            <a:avLst/>
          </a:prstGeom>
          <a:noFill/>
          <a:ln/>
        </p:spPr>
        <p:txBody>
          <a:bodyPr wrap="non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50%</a:t>
            </a:r>
            <a:endParaRPr lang="en-US" sz="2250" dirty="0"/>
          </a:p>
        </p:txBody>
      </p:sp>
      <p:sp>
        <p:nvSpPr>
          <p:cNvPr id="25" name="Text 21"/>
          <p:cNvSpPr/>
          <p:nvPr/>
        </p:nvSpPr>
        <p:spPr>
          <a:xfrm>
            <a:off x="1276350" y="6727329"/>
            <a:ext cx="6592824" cy="6477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2A2A2A"/>
                </a:solidFill>
                <a:latin typeface="Arial" pitchFamily="34" charset="0"/>
                <a:ea typeface="Arial" pitchFamily="34" charset="-122"/>
                <a:cs typeface="Arial" pitchFamily="34" charset="-120"/>
              </a:rPr>
              <a:t>The organized Jewish community actively fights antisemitism</a:t>
            </a:r>
            <a:endParaRPr lang="en-US" sz="2100" dirty="0"/>
          </a:p>
        </p:txBody>
      </p:sp>
      <p:sp>
        <p:nvSpPr>
          <p:cNvPr id="26" name="Shape 22"/>
          <p:cNvSpPr/>
          <p:nvPr/>
        </p:nvSpPr>
        <p:spPr>
          <a:xfrm>
            <a:off x="7867650" y="6927354"/>
            <a:ext cx="1402060" cy="209550"/>
          </a:xfrm>
          <a:prstGeom prst="rect">
            <a:avLst/>
          </a:prstGeom>
          <a:solidFill>
            <a:srgbClr val="1E3EAF"/>
          </a:solidFill>
          <a:ln/>
        </p:spPr>
        <p:txBody>
          <a:bodyPr/>
          <a:lstStyle/>
          <a:p>
            <a:endParaRPr lang="en-US"/>
          </a:p>
        </p:txBody>
      </p:sp>
      <p:sp>
        <p:nvSpPr>
          <p:cNvPr id="27" name="Text 23"/>
          <p:cNvSpPr/>
          <p:nvPr/>
        </p:nvSpPr>
        <p:spPr>
          <a:xfrm>
            <a:off x="9403060" y="6867029"/>
            <a:ext cx="648196" cy="368300"/>
          </a:xfrm>
          <a:prstGeom prst="rect">
            <a:avLst/>
          </a:prstGeom>
          <a:noFill/>
          <a:ln/>
        </p:spPr>
        <p:txBody>
          <a:bodyPr wrap="non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64%</a:t>
            </a:r>
            <a:endParaRPr lang="en-US" sz="2250" dirty="0"/>
          </a:p>
        </p:txBody>
      </p:sp>
      <p:sp>
        <p:nvSpPr>
          <p:cNvPr id="28" name="Text 24"/>
          <p:cNvSpPr/>
          <p:nvPr/>
        </p:nvSpPr>
        <p:spPr>
          <a:xfrm>
            <a:off x="1276350" y="7489329"/>
            <a:ext cx="704088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2A2A2A"/>
                </a:solidFill>
                <a:latin typeface="Arial" pitchFamily="34" charset="0"/>
                <a:ea typeface="Arial" pitchFamily="34" charset="-122"/>
                <a:cs typeface="Arial" pitchFamily="34" charset="-120"/>
              </a:rPr>
              <a:t>Local law enforcement takes antisemitism seriously</a:t>
            </a:r>
            <a:endParaRPr lang="en-US" sz="2100" dirty="0"/>
          </a:p>
        </p:txBody>
      </p:sp>
      <p:sp>
        <p:nvSpPr>
          <p:cNvPr id="29" name="Shape 25"/>
          <p:cNvSpPr/>
          <p:nvPr/>
        </p:nvSpPr>
        <p:spPr>
          <a:xfrm>
            <a:off x="7867650" y="7536954"/>
            <a:ext cx="1161058" cy="209550"/>
          </a:xfrm>
          <a:prstGeom prst="rect">
            <a:avLst/>
          </a:prstGeom>
          <a:solidFill>
            <a:srgbClr val="1E3EAF"/>
          </a:solidFill>
          <a:ln/>
        </p:spPr>
        <p:txBody>
          <a:bodyPr/>
          <a:lstStyle/>
          <a:p>
            <a:endParaRPr lang="en-US"/>
          </a:p>
        </p:txBody>
      </p:sp>
      <p:sp>
        <p:nvSpPr>
          <p:cNvPr id="30" name="Text 26"/>
          <p:cNvSpPr/>
          <p:nvPr/>
        </p:nvSpPr>
        <p:spPr>
          <a:xfrm>
            <a:off x="9162058" y="7476629"/>
            <a:ext cx="648196" cy="368300"/>
          </a:xfrm>
          <a:prstGeom prst="rect">
            <a:avLst/>
          </a:prstGeom>
          <a:noFill/>
          <a:ln/>
        </p:spPr>
        <p:txBody>
          <a:bodyPr wrap="non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53%</a:t>
            </a:r>
            <a:endParaRPr lang="en-US" sz="2250" dirty="0"/>
          </a:p>
        </p:txBody>
      </p:sp>
      <p:sp>
        <p:nvSpPr>
          <p:cNvPr id="31" name="Text 27"/>
          <p:cNvSpPr/>
          <p:nvPr/>
        </p:nvSpPr>
        <p:spPr>
          <a:xfrm>
            <a:off x="1276350" y="7946529"/>
            <a:ext cx="704088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2A2A2A"/>
                </a:solidFill>
                <a:latin typeface="Arial" pitchFamily="34" charset="0"/>
                <a:ea typeface="Arial" pitchFamily="34" charset="-122"/>
                <a:cs typeface="Arial" pitchFamily="34" charset="-120"/>
              </a:rPr>
              <a:t>The broader public would stand with us</a:t>
            </a:r>
            <a:endParaRPr lang="en-US" sz="2100" dirty="0"/>
          </a:p>
        </p:txBody>
      </p:sp>
      <p:sp>
        <p:nvSpPr>
          <p:cNvPr id="32" name="Shape 28"/>
          <p:cNvSpPr/>
          <p:nvPr/>
        </p:nvSpPr>
        <p:spPr>
          <a:xfrm>
            <a:off x="7867650" y="7994154"/>
            <a:ext cx="876300" cy="209550"/>
          </a:xfrm>
          <a:prstGeom prst="rect">
            <a:avLst/>
          </a:prstGeom>
          <a:solidFill>
            <a:srgbClr val="1E3EAF"/>
          </a:solidFill>
          <a:ln/>
        </p:spPr>
        <p:txBody>
          <a:bodyPr/>
          <a:lstStyle/>
          <a:p>
            <a:endParaRPr lang="en-US"/>
          </a:p>
        </p:txBody>
      </p:sp>
      <p:sp>
        <p:nvSpPr>
          <p:cNvPr id="33" name="Text 29"/>
          <p:cNvSpPr/>
          <p:nvPr/>
        </p:nvSpPr>
        <p:spPr>
          <a:xfrm>
            <a:off x="8877300" y="7933829"/>
            <a:ext cx="648196" cy="368300"/>
          </a:xfrm>
          <a:prstGeom prst="rect">
            <a:avLst/>
          </a:prstGeom>
          <a:noFill/>
          <a:ln/>
        </p:spPr>
        <p:txBody>
          <a:bodyPr wrap="non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40%</a:t>
            </a:r>
            <a:endParaRPr lang="en-US" sz="2250" dirty="0"/>
          </a:p>
        </p:txBody>
      </p:sp>
      <p:sp>
        <p:nvSpPr>
          <p:cNvPr id="34" name="Shape 30"/>
          <p:cNvSpPr/>
          <p:nvPr/>
        </p:nvSpPr>
        <p:spPr>
          <a:xfrm>
            <a:off x="10782300" y="5292229"/>
            <a:ext cx="6667500" cy="3997821"/>
          </a:xfrm>
          <a:prstGeom prst="rect">
            <a:avLst/>
          </a:prstGeom>
          <a:solidFill>
            <a:srgbClr val="D2E9FF"/>
          </a:solidFill>
          <a:ln/>
        </p:spPr>
        <p:txBody>
          <a:bodyPr/>
          <a:lstStyle/>
          <a:p>
            <a:endParaRPr lang="en-US"/>
          </a:p>
        </p:txBody>
      </p:sp>
      <p:sp>
        <p:nvSpPr>
          <p:cNvPr id="35" name="Text 31"/>
          <p:cNvSpPr/>
          <p:nvPr/>
        </p:nvSpPr>
        <p:spPr>
          <a:xfrm>
            <a:off x="11163300" y="6444159"/>
            <a:ext cx="649605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36" name="Text 32"/>
          <p:cNvSpPr/>
          <p:nvPr/>
        </p:nvSpPr>
        <p:spPr>
          <a:xfrm>
            <a:off x="11163300" y="6837859"/>
            <a:ext cx="6082665" cy="1338263"/>
          </a:xfrm>
          <a:prstGeom prst="rect">
            <a:avLst/>
          </a:prstGeom>
          <a:noFill/>
          <a:ln/>
        </p:spPr>
        <p:txBody>
          <a:bodyPr wrap="square" lIns="25400" tIns="25400" rIns="25400" bIns="25400" rtlCol="0" anchor="t">
            <a:normAutofit lnSpcReduction="10000"/>
          </a:bodyPr>
          <a:lstStyle/>
          <a:p>
            <a:pPr marL="0" indent="0" algn="l">
              <a:lnSpc>
                <a:spcPct val="111885"/>
              </a:lnSpc>
              <a:buNone/>
            </a:pPr>
            <a:r>
              <a:rPr lang="en-US" sz="2625" b="1" dirty="0">
                <a:solidFill>
                  <a:srgbClr val="27277C"/>
                </a:solidFill>
                <a:latin typeface="Arial" pitchFamily="34" charset="0"/>
                <a:ea typeface="Arial" pitchFamily="34" charset="-122"/>
                <a:cs typeface="Arial" pitchFamily="34" charset="-120"/>
              </a:rPr>
              <a:t>Close the confidence gap: make where to turn clear and make the community's protective work visible.</a:t>
            </a:r>
            <a:endParaRPr lang="en-US" sz="2625" dirty="0"/>
          </a:p>
        </p:txBody>
      </p:sp>
      <p:sp>
        <p:nvSpPr>
          <p:cNvPr id="37" name="Text 33"/>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38" name="Text 34"/>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13</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8200" y="685800"/>
            <a:ext cx="742950" cy="742950"/>
          </a:xfrm>
          <a:prstGeom prst="rect">
            <a:avLst/>
          </a:prstGeom>
        </p:spPr>
      </p:pic>
      <p:sp>
        <p:nvSpPr>
          <p:cNvPr id="3" name="Text 0"/>
          <p:cNvSpPr/>
          <p:nvPr/>
        </p:nvSpPr>
        <p:spPr>
          <a:xfrm>
            <a:off x="1847850" y="685800"/>
            <a:ext cx="16177260"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Connected</a:t>
            </a:r>
            <a:endParaRPr lang="en-US" sz="2550" dirty="0"/>
          </a:p>
        </p:txBody>
      </p:sp>
      <p:sp>
        <p:nvSpPr>
          <p:cNvPr id="4" name="Text 1"/>
          <p:cNvSpPr/>
          <p:nvPr/>
        </p:nvSpPr>
        <p:spPr>
          <a:xfrm>
            <a:off x="1847850" y="1155700"/>
            <a:ext cx="15147798" cy="1148556"/>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Attachment to Israel is strong; </a:t>
            </a:r>
          </a:p>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invest in making the conversation accessible</a:t>
            </a:r>
            <a:endParaRPr lang="en-US" sz="3975" dirty="0"/>
          </a:p>
        </p:txBody>
      </p:sp>
      <p:pic>
        <p:nvPicPr>
          <p:cNvPr id="5" name="Image 1" descr="preencoded.png"/>
          <p:cNvPicPr>
            <a:picLocks noChangeAspect="1"/>
          </p:cNvPicPr>
          <p:nvPr/>
        </p:nvPicPr>
        <p:blipFill>
          <a:blip r:embed="rId4"/>
          <a:stretch>
            <a:fillRect/>
          </a:stretch>
        </p:blipFill>
        <p:spPr>
          <a:xfrm>
            <a:off x="16935450" y="685800"/>
            <a:ext cx="514350" cy="514350"/>
          </a:xfrm>
          <a:prstGeom prst="rect">
            <a:avLst/>
          </a:prstGeom>
        </p:spPr>
      </p:pic>
      <p:sp>
        <p:nvSpPr>
          <p:cNvPr id="6" name="Shape 2"/>
          <p:cNvSpPr/>
          <p:nvPr/>
        </p:nvSpPr>
        <p:spPr>
          <a:xfrm>
            <a:off x="838200" y="2494756"/>
            <a:ext cx="16611600" cy="19050"/>
          </a:xfrm>
          <a:prstGeom prst="rect">
            <a:avLst/>
          </a:prstGeom>
          <a:solidFill>
            <a:srgbClr val="D2DDF3"/>
          </a:solidFill>
          <a:ln/>
        </p:spPr>
        <p:txBody>
          <a:bodyPr/>
          <a:lstStyle/>
          <a:p>
            <a:endParaRPr lang="en-US"/>
          </a:p>
        </p:txBody>
      </p:sp>
      <p:sp>
        <p:nvSpPr>
          <p:cNvPr id="7" name="Text 3"/>
          <p:cNvSpPr/>
          <p:nvPr/>
        </p:nvSpPr>
        <p:spPr>
          <a:xfrm>
            <a:off x="838200" y="2780506"/>
            <a:ext cx="10309860" cy="3873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7277C"/>
                </a:solidFill>
                <a:latin typeface="Arial" pitchFamily="34" charset="0"/>
                <a:ea typeface="Arial" pitchFamily="34" charset="-122"/>
                <a:cs typeface="Arial" pitchFamily="34" charset="-120"/>
              </a:rPr>
              <a:t>Comfort speaking publicly, by engagement</a:t>
            </a:r>
            <a:endParaRPr lang="en-US" sz="2400" dirty="0"/>
          </a:p>
        </p:txBody>
      </p:sp>
      <p:sp>
        <p:nvSpPr>
          <p:cNvPr id="8" name="Shape 4"/>
          <p:cNvSpPr/>
          <p:nvPr/>
        </p:nvSpPr>
        <p:spPr>
          <a:xfrm>
            <a:off x="838200" y="3317081"/>
            <a:ext cx="209550" cy="209550"/>
          </a:xfrm>
          <a:prstGeom prst="rect">
            <a:avLst/>
          </a:prstGeom>
          <a:solidFill>
            <a:srgbClr val="1E3EAF"/>
          </a:solidFill>
          <a:ln/>
        </p:spPr>
        <p:txBody>
          <a:bodyPr/>
          <a:lstStyle/>
          <a:p>
            <a:endParaRPr lang="en-US"/>
          </a:p>
        </p:txBody>
      </p:sp>
      <p:sp>
        <p:nvSpPr>
          <p:cNvPr id="9" name="Text 5"/>
          <p:cNvSpPr/>
          <p:nvPr/>
        </p:nvSpPr>
        <p:spPr>
          <a:xfrm>
            <a:off x="1162050" y="3282156"/>
            <a:ext cx="3346079" cy="311150"/>
          </a:xfrm>
          <a:prstGeom prst="rect">
            <a:avLst/>
          </a:prstGeom>
          <a:noFill/>
          <a:ln/>
        </p:spPr>
        <p:txBody>
          <a:bodyPr wrap="square" lIns="0" tIns="0" rIns="0" bIns="0" rtlCol="0" anchor="t">
            <a:normAutofit/>
          </a:bodyPr>
          <a:lstStyle/>
          <a:p>
            <a:pPr marL="0" indent="0" algn="l">
              <a:buNone/>
            </a:pPr>
            <a:r>
              <a:rPr lang="en-US" sz="1950" dirty="0">
                <a:solidFill>
                  <a:srgbClr val="2A2A2A"/>
                </a:solidFill>
                <a:latin typeface="Arial" pitchFamily="34" charset="0"/>
                <a:ea typeface="Arial" pitchFamily="34" charset="-122"/>
                <a:cs typeface="Arial" pitchFamily="34" charset="-120"/>
              </a:rPr>
              <a:t>Comfortable supporting Israel</a:t>
            </a:r>
            <a:endParaRPr lang="en-US" sz="1950" dirty="0"/>
          </a:p>
        </p:txBody>
      </p:sp>
      <p:sp>
        <p:nvSpPr>
          <p:cNvPr id="10" name="Shape 6"/>
          <p:cNvSpPr/>
          <p:nvPr/>
        </p:nvSpPr>
        <p:spPr>
          <a:xfrm>
            <a:off x="4753570" y="3317081"/>
            <a:ext cx="209550" cy="209550"/>
          </a:xfrm>
          <a:prstGeom prst="rect">
            <a:avLst/>
          </a:prstGeom>
          <a:solidFill>
            <a:srgbClr val="1C88ED"/>
          </a:solidFill>
          <a:ln/>
        </p:spPr>
        <p:txBody>
          <a:bodyPr/>
          <a:lstStyle/>
          <a:p>
            <a:endParaRPr lang="en-US"/>
          </a:p>
        </p:txBody>
      </p:sp>
      <p:sp>
        <p:nvSpPr>
          <p:cNvPr id="11" name="Text 7"/>
          <p:cNvSpPr/>
          <p:nvPr/>
        </p:nvSpPr>
        <p:spPr>
          <a:xfrm>
            <a:off x="5077420" y="3282156"/>
            <a:ext cx="4835065" cy="311150"/>
          </a:xfrm>
          <a:prstGeom prst="rect">
            <a:avLst/>
          </a:prstGeom>
          <a:noFill/>
          <a:ln/>
        </p:spPr>
        <p:txBody>
          <a:bodyPr wrap="square" lIns="0" tIns="0" rIns="0" bIns="0" rtlCol="0" anchor="t">
            <a:normAutofit/>
          </a:bodyPr>
          <a:lstStyle/>
          <a:p>
            <a:pPr marL="0" indent="0" algn="l">
              <a:buNone/>
            </a:pPr>
            <a:r>
              <a:rPr lang="en-US" sz="1950" dirty="0">
                <a:solidFill>
                  <a:srgbClr val="2A2A2A"/>
                </a:solidFill>
                <a:latin typeface="Arial" pitchFamily="34" charset="0"/>
                <a:ea typeface="Arial" pitchFamily="34" charset="-122"/>
                <a:cs typeface="Arial" pitchFamily="34" charset="-120"/>
              </a:rPr>
              <a:t>Comfortable opposing government policies</a:t>
            </a:r>
            <a:endParaRPr lang="en-US" sz="1950" dirty="0"/>
          </a:p>
        </p:txBody>
      </p:sp>
      <p:sp>
        <p:nvSpPr>
          <p:cNvPr id="12" name="Text 8"/>
          <p:cNvSpPr/>
          <p:nvPr/>
        </p:nvSpPr>
        <p:spPr>
          <a:xfrm>
            <a:off x="838200" y="3771106"/>
            <a:ext cx="1030986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27277C"/>
                </a:solidFill>
                <a:latin typeface="Arial" pitchFamily="34" charset="0"/>
                <a:ea typeface="Arial" pitchFamily="34" charset="-122"/>
                <a:cs typeface="Arial" pitchFamily="34" charset="-120"/>
              </a:rPr>
              <a:t>Engaged</a:t>
            </a:r>
            <a:endParaRPr lang="en-US" sz="2250" dirty="0"/>
          </a:p>
        </p:txBody>
      </p:sp>
      <p:sp>
        <p:nvSpPr>
          <p:cNvPr id="13" name="Shape 9"/>
          <p:cNvSpPr/>
          <p:nvPr/>
        </p:nvSpPr>
        <p:spPr>
          <a:xfrm>
            <a:off x="838200" y="4218781"/>
            <a:ext cx="5342334" cy="285750"/>
          </a:xfrm>
          <a:prstGeom prst="rect">
            <a:avLst/>
          </a:prstGeom>
          <a:solidFill>
            <a:srgbClr val="1E3EAF"/>
          </a:solidFill>
          <a:ln/>
        </p:spPr>
        <p:txBody>
          <a:bodyPr/>
          <a:lstStyle/>
          <a:p>
            <a:endParaRPr lang="en-US"/>
          </a:p>
        </p:txBody>
      </p:sp>
      <p:sp>
        <p:nvSpPr>
          <p:cNvPr id="14" name="Text 10"/>
          <p:cNvSpPr/>
          <p:nvPr/>
        </p:nvSpPr>
        <p:spPr>
          <a:xfrm>
            <a:off x="6332934" y="4196556"/>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57%</a:t>
            </a:r>
            <a:endParaRPr lang="en-US" sz="2250" dirty="0"/>
          </a:p>
        </p:txBody>
      </p:sp>
      <p:sp>
        <p:nvSpPr>
          <p:cNvPr id="15" name="Shape 11"/>
          <p:cNvSpPr/>
          <p:nvPr/>
        </p:nvSpPr>
        <p:spPr>
          <a:xfrm>
            <a:off x="838200" y="4625181"/>
            <a:ext cx="5061149" cy="285750"/>
          </a:xfrm>
          <a:prstGeom prst="rect">
            <a:avLst/>
          </a:prstGeom>
          <a:solidFill>
            <a:srgbClr val="1C88ED"/>
          </a:solidFill>
          <a:ln/>
        </p:spPr>
        <p:txBody>
          <a:bodyPr/>
          <a:lstStyle/>
          <a:p>
            <a:endParaRPr lang="en-US"/>
          </a:p>
        </p:txBody>
      </p:sp>
      <p:sp>
        <p:nvSpPr>
          <p:cNvPr id="16" name="Text 12"/>
          <p:cNvSpPr/>
          <p:nvPr/>
        </p:nvSpPr>
        <p:spPr>
          <a:xfrm>
            <a:off x="6051749" y="4602956"/>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C88ED"/>
                </a:solidFill>
                <a:latin typeface="Arial" pitchFamily="34" charset="0"/>
                <a:ea typeface="Arial" pitchFamily="34" charset="-122"/>
                <a:cs typeface="Arial" pitchFamily="34" charset="-120"/>
              </a:rPr>
              <a:t>54%</a:t>
            </a:r>
            <a:endParaRPr lang="en-US" sz="2250" dirty="0"/>
          </a:p>
        </p:txBody>
      </p:sp>
      <p:sp>
        <p:nvSpPr>
          <p:cNvPr id="17" name="Text 13"/>
          <p:cNvSpPr/>
          <p:nvPr/>
        </p:nvSpPr>
        <p:spPr>
          <a:xfrm>
            <a:off x="838200" y="5161756"/>
            <a:ext cx="1030986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27277C"/>
                </a:solidFill>
                <a:latin typeface="Arial" pitchFamily="34" charset="0"/>
                <a:ea typeface="Arial" pitchFamily="34" charset="-122"/>
                <a:cs typeface="Arial" pitchFamily="34" charset="-120"/>
              </a:rPr>
              <a:t>Not engaged</a:t>
            </a:r>
            <a:endParaRPr lang="en-US" sz="2250" dirty="0"/>
          </a:p>
        </p:txBody>
      </p:sp>
      <p:sp>
        <p:nvSpPr>
          <p:cNvPr id="18" name="Shape 14"/>
          <p:cNvSpPr/>
          <p:nvPr/>
        </p:nvSpPr>
        <p:spPr>
          <a:xfrm>
            <a:off x="838200" y="5609431"/>
            <a:ext cx="3655219" cy="285750"/>
          </a:xfrm>
          <a:prstGeom prst="rect">
            <a:avLst/>
          </a:prstGeom>
          <a:solidFill>
            <a:srgbClr val="1E3EAF"/>
          </a:solidFill>
          <a:ln/>
        </p:spPr>
        <p:txBody>
          <a:bodyPr/>
          <a:lstStyle/>
          <a:p>
            <a:endParaRPr lang="en-US"/>
          </a:p>
        </p:txBody>
      </p:sp>
      <p:sp>
        <p:nvSpPr>
          <p:cNvPr id="19" name="Text 15"/>
          <p:cNvSpPr/>
          <p:nvPr/>
        </p:nvSpPr>
        <p:spPr>
          <a:xfrm>
            <a:off x="4645819" y="5587207"/>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E3EAF"/>
                </a:solidFill>
                <a:latin typeface="Arial" pitchFamily="34" charset="0"/>
                <a:ea typeface="Arial" pitchFamily="34" charset="-122"/>
                <a:cs typeface="Arial" pitchFamily="34" charset="-120"/>
              </a:rPr>
              <a:t>39%</a:t>
            </a:r>
            <a:endParaRPr lang="en-US" sz="2250" dirty="0"/>
          </a:p>
        </p:txBody>
      </p:sp>
      <p:sp>
        <p:nvSpPr>
          <p:cNvPr id="20" name="Shape 16"/>
          <p:cNvSpPr/>
          <p:nvPr/>
        </p:nvSpPr>
        <p:spPr>
          <a:xfrm>
            <a:off x="838200" y="6015832"/>
            <a:ext cx="5436096" cy="285750"/>
          </a:xfrm>
          <a:prstGeom prst="rect">
            <a:avLst/>
          </a:prstGeom>
          <a:solidFill>
            <a:srgbClr val="1C88ED"/>
          </a:solidFill>
          <a:ln/>
        </p:spPr>
        <p:txBody>
          <a:bodyPr/>
          <a:lstStyle/>
          <a:p>
            <a:endParaRPr lang="en-US"/>
          </a:p>
        </p:txBody>
      </p:sp>
      <p:sp>
        <p:nvSpPr>
          <p:cNvPr id="21" name="Text 17"/>
          <p:cNvSpPr/>
          <p:nvPr/>
        </p:nvSpPr>
        <p:spPr>
          <a:xfrm>
            <a:off x="6426696" y="5993606"/>
            <a:ext cx="648196"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C88ED"/>
                </a:solidFill>
                <a:latin typeface="Arial" pitchFamily="34" charset="0"/>
                <a:ea typeface="Arial" pitchFamily="34" charset="-122"/>
                <a:cs typeface="Arial" pitchFamily="34" charset="-120"/>
              </a:rPr>
              <a:t>58%</a:t>
            </a:r>
            <a:endParaRPr lang="en-US" sz="2250" dirty="0"/>
          </a:p>
        </p:txBody>
      </p:sp>
      <p:sp>
        <p:nvSpPr>
          <p:cNvPr id="22" name="Shape 18"/>
          <p:cNvSpPr/>
          <p:nvPr/>
        </p:nvSpPr>
        <p:spPr>
          <a:xfrm>
            <a:off x="838200" y="6533356"/>
            <a:ext cx="9372600" cy="1937147"/>
          </a:xfrm>
          <a:prstGeom prst="rect">
            <a:avLst/>
          </a:prstGeom>
          <a:solidFill>
            <a:srgbClr val="FFFFFF"/>
          </a:solidFill>
          <a:ln/>
        </p:spPr>
        <p:txBody>
          <a:bodyPr/>
          <a:lstStyle/>
          <a:p>
            <a:endParaRPr lang="en-US"/>
          </a:p>
        </p:txBody>
      </p:sp>
      <p:sp>
        <p:nvSpPr>
          <p:cNvPr id="23" name="Shape 19"/>
          <p:cNvSpPr/>
          <p:nvPr/>
        </p:nvSpPr>
        <p:spPr>
          <a:xfrm>
            <a:off x="838200" y="6533356"/>
            <a:ext cx="57150" cy="1937147"/>
          </a:xfrm>
          <a:prstGeom prst="rect">
            <a:avLst/>
          </a:prstGeom>
          <a:solidFill>
            <a:srgbClr val="1C88ED"/>
          </a:solidFill>
          <a:ln/>
        </p:spPr>
        <p:txBody>
          <a:bodyPr/>
          <a:lstStyle/>
          <a:p>
            <a:endParaRPr lang="en-US"/>
          </a:p>
        </p:txBody>
      </p:sp>
      <p:sp>
        <p:nvSpPr>
          <p:cNvPr id="24" name="Text 20"/>
          <p:cNvSpPr/>
          <p:nvPr/>
        </p:nvSpPr>
        <p:spPr>
          <a:xfrm>
            <a:off x="1162050" y="6742906"/>
            <a:ext cx="9660255"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The gap is about engagement, not sentiment</a:t>
            </a:r>
            <a:endParaRPr lang="en-US" sz="2325" dirty="0"/>
          </a:p>
        </p:txBody>
      </p:sp>
      <p:sp>
        <p:nvSpPr>
          <p:cNvPr id="25" name="Text 21"/>
          <p:cNvSpPr/>
          <p:nvPr/>
        </p:nvSpPr>
        <p:spPr>
          <a:xfrm>
            <a:off x="1162050" y="7181056"/>
            <a:ext cx="9045512" cy="1117997"/>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2A2A2A"/>
                </a:solidFill>
                <a:latin typeface="Arial" pitchFamily="34" charset="0"/>
                <a:ea typeface="Arial" pitchFamily="34" charset="-122"/>
                <a:cs typeface="Arial" pitchFamily="34" charset="-120"/>
              </a:rPr>
              <a:t>Comfort opposing barely moves with engagement. All of the movement is in comfort supporting, which swings 18 points. Those inside communal life feel free to do both; those outside feel free to criticize but not to affirm.</a:t>
            </a:r>
            <a:endParaRPr lang="en-US" sz="2100" dirty="0"/>
          </a:p>
        </p:txBody>
      </p:sp>
      <p:sp>
        <p:nvSpPr>
          <p:cNvPr id="26" name="Shape 22"/>
          <p:cNvSpPr/>
          <p:nvPr/>
        </p:nvSpPr>
        <p:spPr>
          <a:xfrm>
            <a:off x="10782300" y="2780506"/>
            <a:ext cx="6667500" cy="4094163"/>
          </a:xfrm>
          <a:prstGeom prst="rect">
            <a:avLst/>
          </a:prstGeom>
          <a:solidFill>
            <a:srgbClr val="27277C"/>
          </a:solidFill>
          <a:ln/>
        </p:spPr>
        <p:txBody>
          <a:bodyPr/>
          <a:lstStyle/>
          <a:p>
            <a:endParaRPr lang="en-US"/>
          </a:p>
        </p:txBody>
      </p:sp>
      <p:sp>
        <p:nvSpPr>
          <p:cNvPr id="27" name="Text 23"/>
          <p:cNvSpPr/>
          <p:nvPr/>
        </p:nvSpPr>
        <p:spPr>
          <a:xfrm>
            <a:off x="11106150" y="3066256"/>
            <a:ext cx="6621780"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D2E9FF"/>
                </a:solidFill>
                <a:latin typeface="Arial" pitchFamily="34" charset="0"/>
                <a:ea typeface="Arial" pitchFamily="34" charset="-122"/>
                <a:cs typeface="Arial" pitchFamily="34" charset="-120"/>
              </a:rPr>
              <a:t>Attachment is not the question</a:t>
            </a:r>
            <a:endParaRPr lang="en-US" sz="2625" dirty="0"/>
          </a:p>
        </p:txBody>
      </p:sp>
      <p:sp>
        <p:nvSpPr>
          <p:cNvPr id="28" name="Text 24"/>
          <p:cNvSpPr/>
          <p:nvPr/>
        </p:nvSpPr>
        <p:spPr>
          <a:xfrm>
            <a:off x="11106150" y="3606006"/>
            <a:ext cx="6200394" cy="3021013"/>
          </a:xfrm>
          <a:prstGeom prst="rect">
            <a:avLst/>
          </a:prstGeom>
          <a:noFill/>
          <a:ln/>
        </p:spPr>
        <p:txBody>
          <a:bodyPr wrap="square" lIns="25400" tIns="25400" rIns="25400" bIns="25400" rtlCol="0" anchor="t">
            <a:normAutofit lnSpcReduction="10000"/>
          </a:bodyPr>
          <a:lstStyle/>
          <a:p>
            <a:pPr marL="0" indent="0" algn="l">
              <a:lnSpc>
                <a:spcPct val="119847"/>
              </a:lnSpc>
              <a:buNone/>
            </a:pPr>
            <a:r>
              <a:rPr lang="en-US" sz="2175" b="1" dirty="0">
                <a:solidFill>
                  <a:srgbClr val="F5F5F5"/>
                </a:solidFill>
                <a:latin typeface="Arial" pitchFamily="34" charset="0"/>
                <a:ea typeface="Arial" pitchFamily="34" charset="-122"/>
                <a:cs typeface="Arial" pitchFamily="34" charset="-120"/>
              </a:rPr>
              <a:t>71% </a:t>
            </a:r>
            <a:r>
              <a:rPr lang="en-US" sz="2175" dirty="0">
                <a:solidFill>
                  <a:srgbClr val="F5F5F5"/>
                </a:solidFill>
                <a:latin typeface="Arial" pitchFamily="34" charset="0"/>
                <a:ea typeface="Arial" pitchFamily="34" charset="-122"/>
                <a:cs typeface="Arial" pitchFamily="34" charset="-120"/>
              </a:rPr>
              <a:t>feel emotionally attached to Israel and </a:t>
            </a:r>
            <a:r>
              <a:rPr lang="en-US" sz="2175" b="1" dirty="0">
                <a:solidFill>
                  <a:srgbClr val="F5F5F5"/>
                </a:solidFill>
                <a:latin typeface="Arial" pitchFamily="34" charset="0"/>
                <a:ea typeface="Arial" pitchFamily="34" charset="-122"/>
                <a:cs typeface="Arial" pitchFamily="34" charset="-120"/>
              </a:rPr>
              <a:t>67% </a:t>
            </a:r>
            <a:r>
              <a:rPr lang="en-US" sz="2175" dirty="0">
                <a:solidFill>
                  <a:srgbClr val="F5F5F5"/>
                </a:solidFill>
                <a:latin typeface="Arial" pitchFamily="34" charset="0"/>
                <a:ea typeface="Arial" pitchFamily="34" charset="-122"/>
                <a:cs typeface="Arial" pitchFamily="34" charset="-120"/>
              </a:rPr>
              <a:t>feel a responsibility to care for it, steady across generations. The less engaged are the ones who feel the friction: more likely to say they would not be welcomed if they shared their views (32% versus 21%) and that the community is too divided to navigate (39% versus 29%). Being tired of the topic is flat, so this is not exhaustion.</a:t>
            </a:r>
            <a:endParaRPr lang="en-US" sz="2175" dirty="0"/>
          </a:p>
        </p:txBody>
      </p:sp>
      <p:sp>
        <p:nvSpPr>
          <p:cNvPr id="29" name="Shape 25"/>
          <p:cNvSpPr/>
          <p:nvPr/>
        </p:nvSpPr>
        <p:spPr>
          <a:xfrm>
            <a:off x="10782300" y="7065169"/>
            <a:ext cx="6667500" cy="2077542"/>
          </a:xfrm>
          <a:prstGeom prst="rect">
            <a:avLst/>
          </a:prstGeom>
          <a:solidFill>
            <a:srgbClr val="D2E9FF"/>
          </a:solidFill>
          <a:ln/>
        </p:spPr>
        <p:txBody>
          <a:bodyPr/>
          <a:lstStyle/>
          <a:p>
            <a:endParaRPr lang="en-US"/>
          </a:p>
        </p:txBody>
      </p:sp>
      <p:sp>
        <p:nvSpPr>
          <p:cNvPr id="30" name="Text 26"/>
          <p:cNvSpPr/>
          <p:nvPr/>
        </p:nvSpPr>
        <p:spPr>
          <a:xfrm>
            <a:off x="11106150" y="7312819"/>
            <a:ext cx="662178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31" name="Text 27"/>
          <p:cNvSpPr/>
          <p:nvPr/>
        </p:nvSpPr>
        <p:spPr>
          <a:xfrm>
            <a:off x="11106150" y="7706519"/>
            <a:ext cx="6200394" cy="1226641"/>
          </a:xfrm>
          <a:prstGeom prst="rect">
            <a:avLst/>
          </a:prstGeom>
          <a:noFill/>
          <a:ln/>
        </p:spPr>
        <p:txBody>
          <a:bodyPr wrap="square" lIns="25400" tIns="25400" rIns="25400" bIns="25400" rtlCol="0" anchor="t">
            <a:normAutofit lnSpcReduction="10000"/>
          </a:bodyPr>
          <a:lstStyle/>
          <a:p>
            <a:pPr marL="0" indent="0" algn="l">
              <a:lnSpc>
                <a:spcPct val="113455"/>
              </a:lnSpc>
              <a:buNone/>
            </a:pPr>
            <a:r>
              <a:rPr lang="en-US" sz="2400" b="1" dirty="0">
                <a:solidFill>
                  <a:srgbClr val="27277C"/>
                </a:solidFill>
                <a:latin typeface="Arial" pitchFamily="34" charset="0"/>
                <a:ea typeface="Arial" pitchFamily="34" charset="-122"/>
                <a:cs typeface="Arial" pitchFamily="34" charset="-120"/>
              </a:rPr>
              <a:t>The work is not rebuilding attachment. It is building the belonging that gives people standing to speak.</a:t>
            </a:r>
            <a:endParaRPr lang="en-US" sz="2400" dirty="0"/>
          </a:p>
        </p:txBody>
      </p:sp>
      <p:sp>
        <p:nvSpPr>
          <p:cNvPr id="32" name="Text 28"/>
          <p:cNvSpPr/>
          <p:nvPr/>
        </p:nvSpPr>
        <p:spPr>
          <a:xfrm>
            <a:off x="838200" y="9537700"/>
            <a:ext cx="9190405"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Support item n about 5,500; opposition item n about 7,500. · Flourishing Community Pulse Survey</a:t>
            </a:r>
            <a:endParaRPr lang="en-US" sz="1500" dirty="0"/>
          </a:p>
        </p:txBody>
      </p:sp>
      <p:sp>
        <p:nvSpPr>
          <p:cNvPr id="33" name="Text 29"/>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14</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7287875"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One Audience Runs Through Every Pillar</a:t>
            </a:r>
            <a:endParaRPr lang="en-US" sz="2550" dirty="0"/>
          </a:p>
        </p:txBody>
      </p:sp>
      <p:sp>
        <p:nvSpPr>
          <p:cNvPr id="3" name="Text 1"/>
          <p:cNvSpPr/>
          <p:nvPr/>
        </p:nvSpPr>
        <p:spPr>
          <a:xfrm>
            <a:off x="838200" y="1193800"/>
            <a:ext cx="16187738" cy="1148556"/>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The same people surface in every opportunity: </a:t>
            </a:r>
          </a:p>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high desire, low access</a:t>
            </a:r>
            <a:endParaRPr lang="en-US" sz="3975"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2532856"/>
            <a:ext cx="16611600" cy="19050"/>
          </a:xfrm>
          <a:prstGeom prst="rect">
            <a:avLst/>
          </a:prstGeom>
          <a:solidFill>
            <a:srgbClr val="D2DDF3"/>
          </a:solidFill>
          <a:ln/>
        </p:spPr>
        <p:txBody>
          <a:bodyPr/>
          <a:lstStyle/>
          <a:p>
            <a:endParaRPr lang="en-US"/>
          </a:p>
        </p:txBody>
      </p:sp>
      <p:sp>
        <p:nvSpPr>
          <p:cNvPr id="6" name="Shape 3"/>
          <p:cNvSpPr/>
          <p:nvPr/>
        </p:nvSpPr>
        <p:spPr>
          <a:xfrm>
            <a:off x="838200" y="2799556"/>
            <a:ext cx="16611600" cy="1784945"/>
          </a:xfrm>
          <a:prstGeom prst="rect">
            <a:avLst/>
          </a:prstGeom>
          <a:solidFill>
            <a:srgbClr val="27277C"/>
          </a:solidFill>
          <a:ln/>
        </p:spPr>
        <p:txBody>
          <a:bodyPr/>
          <a:lstStyle/>
          <a:p>
            <a:endParaRPr lang="en-US"/>
          </a:p>
        </p:txBody>
      </p:sp>
      <p:sp>
        <p:nvSpPr>
          <p:cNvPr id="7" name="Text 4"/>
          <p:cNvSpPr/>
          <p:nvPr/>
        </p:nvSpPr>
        <p:spPr>
          <a:xfrm>
            <a:off x="1162050" y="3047206"/>
            <a:ext cx="17560290" cy="495300"/>
          </a:xfrm>
          <a:prstGeom prst="rect">
            <a:avLst/>
          </a:prstGeom>
          <a:noFill/>
          <a:ln/>
        </p:spPr>
        <p:txBody>
          <a:bodyPr wrap="square" lIns="25400" tIns="25400" rIns="25400" bIns="25400" rtlCol="0" anchor="t">
            <a:normAutofit lnSpcReduction="10000"/>
          </a:bodyPr>
          <a:lstStyle/>
          <a:p>
            <a:pPr marL="0" indent="0" algn="l">
              <a:buNone/>
            </a:pPr>
            <a:r>
              <a:rPr lang="en-US" sz="3150" b="1" dirty="0">
                <a:solidFill>
                  <a:srgbClr val="F5F5F5"/>
                </a:solidFill>
                <a:latin typeface="Arial" pitchFamily="34" charset="0"/>
                <a:ea typeface="Arial" pitchFamily="34" charset="-122"/>
                <a:cs typeface="Arial" pitchFamily="34" charset="-120"/>
              </a:rPr>
              <a:t>Newcomers · Younger adults · Unmarried adults without children</a:t>
            </a:r>
            <a:endParaRPr lang="en-US" sz="3150" dirty="0"/>
          </a:p>
        </p:txBody>
      </p:sp>
      <p:sp>
        <p:nvSpPr>
          <p:cNvPr id="8" name="Text 5"/>
          <p:cNvSpPr/>
          <p:nvPr/>
        </p:nvSpPr>
        <p:spPr>
          <a:xfrm>
            <a:off x="1162050" y="3618706"/>
            <a:ext cx="14912340" cy="756245"/>
          </a:xfrm>
          <a:prstGeom prst="rect">
            <a:avLst/>
          </a:prstGeom>
          <a:noFill/>
          <a:ln/>
        </p:spPr>
        <p:txBody>
          <a:bodyPr wrap="square" lIns="25400" tIns="25400" rIns="25400" bIns="25400" rtlCol="0" anchor="t">
            <a:normAutofit lnSpcReduction="10000"/>
          </a:bodyPr>
          <a:lstStyle/>
          <a:p>
            <a:pPr marL="0" indent="0" algn="l">
              <a:lnSpc>
                <a:spcPct val="115408"/>
              </a:lnSpc>
              <a:buNone/>
            </a:pPr>
            <a:r>
              <a:rPr lang="en-US" sz="2175" dirty="0">
                <a:solidFill>
                  <a:srgbClr val="D2E9FF"/>
                </a:solidFill>
                <a:latin typeface="Arial" pitchFamily="34" charset="0"/>
                <a:ea typeface="Arial" pitchFamily="34" charset="-122"/>
                <a:cs typeface="Arial" pitchFamily="34" charset="-120"/>
              </a:rPr>
              <a:t>They want more engagement than anyone, yet they consistently trail on finding opportunities, feeling connected, feeling noticed, and knowing where to turn.</a:t>
            </a:r>
            <a:endParaRPr lang="en-US" sz="2175" dirty="0"/>
          </a:p>
        </p:txBody>
      </p:sp>
      <p:sp>
        <p:nvSpPr>
          <p:cNvPr id="9" name="Shape 6"/>
          <p:cNvSpPr/>
          <p:nvPr/>
        </p:nvSpPr>
        <p:spPr>
          <a:xfrm>
            <a:off x="838200" y="4832152"/>
            <a:ext cx="3154660" cy="2602111"/>
          </a:xfrm>
          <a:prstGeom prst="rect">
            <a:avLst/>
          </a:prstGeom>
          <a:solidFill>
            <a:srgbClr val="FFFFFF"/>
          </a:solidFill>
          <a:ln/>
        </p:spPr>
        <p:txBody>
          <a:bodyPr/>
          <a:lstStyle/>
          <a:p>
            <a:endParaRPr lang="en-US"/>
          </a:p>
        </p:txBody>
      </p:sp>
      <p:sp>
        <p:nvSpPr>
          <p:cNvPr id="10" name="Shape 7"/>
          <p:cNvSpPr/>
          <p:nvPr/>
        </p:nvSpPr>
        <p:spPr>
          <a:xfrm>
            <a:off x="838200" y="4832152"/>
            <a:ext cx="3154660" cy="44450"/>
          </a:xfrm>
          <a:prstGeom prst="rect">
            <a:avLst/>
          </a:prstGeom>
          <a:solidFill>
            <a:srgbClr val="1C88ED"/>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1066800" y="5105202"/>
            <a:ext cx="457200" cy="457200"/>
          </a:xfrm>
          <a:prstGeom prst="rect">
            <a:avLst/>
          </a:prstGeom>
        </p:spPr>
      </p:pic>
      <p:sp>
        <p:nvSpPr>
          <p:cNvPr id="12" name="Text 8"/>
          <p:cNvSpPr/>
          <p:nvPr/>
        </p:nvSpPr>
        <p:spPr>
          <a:xfrm>
            <a:off x="1066800" y="5676702"/>
            <a:ext cx="2967206"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Engaged</a:t>
            </a:r>
            <a:endParaRPr lang="en-US" sz="2550" dirty="0"/>
          </a:p>
        </p:txBody>
      </p:sp>
      <p:sp>
        <p:nvSpPr>
          <p:cNvPr id="13" name="Text 9"/>
          <p:cNvSpPr/>
          <p:nvPr/>
        </p:nvSpPr>
        <p:spPr>
          <a:xfrm>
            <a:off x="1066800" y="6165652"/>
            <a:ext cx="2778384" cy="107811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Want more, but know less about where to start</a:t>
            </a:r>
            <a:endParaRPr lang="en-US" sz="2100" dirty="0"/>
          </a:p>
        </p:txBody>
      </p:sp>
      <p:sp>
        <p:nvSpPr>
          <p:cNvPr id="14" name="Shape 10"/>
          <p:cNvSpPr/>
          <p:nvPr/>
        </p:nvSpPr>
        <p:spPr>
          <a:xfrm>
            <a:off x="4202410" y="4832152"/>
            <a:ext cx="3154660" cy="2602111"/>
          </a:xfrm>
          <a:prstGeom prst="rect">
            <a:avLst/>
          </a:prstGeom>
          <a:solidFill>
            <a:srgbClr val="FFFFFF"/>
          </a:solidFill>
          <a:ln/>
        </p:spPr>
        <p:txBody>
          <a:bodyPr/>
          <a:lstStyle/>
          <a:p>
            <a:endParaRPr lang="en-US"/>
          </a:p>
        </p:txBody>
      </p:sp>
      <p:sp>
        <p:nvSpPr>
          <p:cNvPr id="15" name="Shape 11"/>
          <p:cNvSpPr/>
          <p:nvPr/>
        </p:nvSpPr>
        <p:spPr>
          <a:xfrm>
            <a:off x="4202410" y="4832152"/>
            <a:ext cx="3154660" cy="44450"/>
          </a:xfrm>
          <a:prstGeom prst="rect">
            <a:avLst/>
          </a:prstGeom>
          <a:solidFill>
            <a:srgbClr val="1C88ED"/>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4431010" y="5105202"/>
            <a:ext cx="457200" cy="457200"/>
          </a:xfrm>
          <a:prstGeom prst="rect">
            <a:avLst/>
          </a:prstGeom>
        </p:spPr>
      </p:pic>
      <p:sp>
        <p:nvSpPr>
          <p:cNvPr id="17" name="Text 12"/>
          <p:cNvSpPr/>
          <p:nvPr/>
        </p:nvSpPr>
        <p:spPr>
          <a:xfrm>
            <a:off x="4431010" y="5676702"/>
            <a:ext cx="2967206"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Belonging</a:t>
            </a:r>
            <a:endParaRPr lang="en-US" sz="2550" dirty="0"/>
          </a:p>
        </p:txBody>
      </p:sp>
      <p:sp>
        <p:nvSpPr>
          <p:cNvPr id="18" name="Text 13"/>
          <p:cNvSpPr/>
          <p:nvPr/>
        </p:nvSpPr>
        <p:spPr>
          <a:xfrm>
            <a:off x="4431010" y="6165652"/>
            <a:ext cx="2778384" cy="107811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Less likely to feel connected or to have found a place</a:t>
            </a:r>
            <a:endParaRPr lang="en-US" sz="2100" dirty="0"/>
          </a:p>
        </p:txBody>
      </p:sp>
      <p:sp>
        <p:nvSpPr>
          <p:cNvPr id="19" name="Shape 14"/>
          <p:cNvSpPr/>
          <p:nvPr/>
        </p:nvSpPr>
        <p:spPr>
          <a:xfrm>
            <a:off x="7566621" y="4832152"/>
            <a:ext cx="3154660" cy="2602111"/>
          </a:xfrm>
          <a:prstGeom prst="rect">
            <a:avLst/>
          </a:prstGeom>
          <a:solidFill>
            <a:srgbClr val="FFFFFF"/>
          </a:solidFill>
          <a:ln/>
        </p:spPr>
        <p:txBody>
          <a:bodyPr/>
          <a:lstStyle/>
          <a:p>
            <a:endParaRPr lang="en-US"/>
          </a:p>
        </p:txBody>
      </p:sp>
      <p:sp>
        <p:nvSpPr>
          <p:cNvPr id="20" name="Shape 15"/>
          <p:cNvSpPr/>
          <p:nvPr/>
        </p:nvSpPr>
        <p:spPr>
          <a:xfrm>
            <a:off x="7566621" y="4832152"/>
            <a:ext cx="3154660" cy="44450"/>
          </a:xfrm>
          <a:prstGeom prst="rect">
            <a:avLst/>
          </a:prstGeom>
          <a:solidFill>
            <a:srgbClr val="1C88ED"/>
          </a:solidFill>
          <a:ln/>
        </p:spPr>
        <p:txBody>
          <a:bodyPr/>
          <a:lstStyle/>
          <a:p>
            <a:endParaRPr lang="en-US"/>
          </a:p>
        </p:txBody>
      </p:sp>
      <p:pic>
        <p:nvPicPr>
          <p:cNvPr id="21" name="Image 3" descr="preencoded.png"/>
          <p:cNvPicPr>
            <a:picLocks noChangeAspect="1"/>
          </p:cNvPicPr>
          <p:nvPr/>
        </p:nvPicPr>
        <p:blipFill>
          <a:blip r:embed="rId6"/>
          <a:stretch>
            <a:fillRect/>
          </a:stretch>
        </p:blipFill>
        <p:spPr>
          <a:xfrm>
            <a:off x="7795221" y="5105202"/>
            <a:ext cx="457200" cy="457200"/>
          </a:xfrm>
          <a:prstGeom prst="rect">
            <a:avLst/>
          </a:prstGeom>
        </p:spPr>
      </p:pic>
      <p:sp>
        <p:nvSpPr>
          <p:cNvPr id="22" name="Text 16"/>
          <p:cNvSpPr/>
          <p:nvPr/>
        </p:nvSpPr>
        <p:spPr>
          <a:xfrm>
            <a:off x="7795221" y="5676702"/>
            <a:ext cx="2967206"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Caring</a:t>
            </a:r>
            <a:endParaRPr lang="en-US" sz="2550" dirty="0"/>
          </a:p>
        </p:txBody>
      </p:sp>
      <p:sp>
        <p:nvSpPr>
          <p:cNvPr id="23" name="Text 17"/>
          <p:cNvSpPr/>
          <p:nvPr/>
        </p:nvSpPr>
        <p:spPr>
          <a:xfrm>
            <a:off x="7795221" y="6165652"/>
            <a:ext cx="2778384"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Less likely to feel that anyone would notice</a:t>
            </a:r>
            <a:endParaRPr lang="en-US" sz="2100" dirty="0"/>
          </a:p>
        </p:txBody>
      </p:sp>
      <p:sp>
        <p:nvSpPr>
          <p:cNvPr id="24" name="Shape 18"/>
          <p:cNvSpPr/>
          <p:nvPr/>
        </p:nvSpPr>
        <p:spPr>
          <a:xfrm>
            <a:off x="10930830" y="4832152"/>
            <a:ext cx="3154660" cy="2602111"/>
          </a:xfrm>
          <a:prstGeom prst="rect">
            <a:avLst/>
          </a:prstGeom>
          <a:solidFill>
            <a:srgbClr val="FFFFFF"/>
          </a:solidFill>
          <a:ln/>
        </p:spPr>
        <p:txBody>
          <a:bodyPr/>
          <a:lstStyle/>
          <a:p>
            <a:endParaRPr lang="en-US"/>
          </a:p>
        </p:txBody>
      </p:sp>
      <p:sp>
        <p:nvSpPr>
          <p:cNvPr id="25" name="Shape 19"/>
          <p:cNvSpPr/>
          <p:nvPr/>
        </p:nvSpPr>
        <p:spPr>
          <a:xfrm>
            <a:off x="10930830" y="4832152"/>
            <a:ext cx="3154660" cy="44450"/>
          </a:xfrm>
          <a:prstGeom prst="rect">
            <a:avLst/>
          </a:prstGeom>
          <a:solidFill>
            <a:srgbClr val="1C88ED"/>
          </a:solidFill>
          <a:ln/>
        </p:spPr>
        <p:txBody>
          <a:bodyPr/>
          <a:lstStyle/>
          <a:p>
            <a:endParaRPr lang="en-US"/>
          </a:p>
        </p:txBody>
      </p:sp>
      <p:pic>
        <p:nvPicPr>
          <p:cNvPr id="26" name="Image 4" descr="preencoded.png"/>
          <p:cNvPicPr>
            <a:picLocks noChangeAspect="1"/>
          </p:cNvPicPr>
          <p:nvPr/>
        </p:nvPicPr>
        <p:blipFill>
          <a:blip r:embed="rId7"/>
          <a:stretch>
            <a:fillRect/>
          </a:stretch>
        </p:blipFill>
        <p:spPr>
          <a:xfrm>
            <a:off x="11159430" y="5105202"/>
            <a:ext cx="457200" cy="457200"/>
          </a:xfrm>
          <a:prstGeom prst="rect">
            <a:avLst/>
          </a:prstGeom>
        </p:spPr>
      </p:pic>
      <p:sp>
        <p:nvSpPr>
          <p:cNvPr id="27" name="Text 20"/>
          <p:cNvSpPr/>
          <p:nvPr/>
        </p:nvSpPr>
        <p:spPr>
          <a:xfrm>
            <a:off x="11159430" y="5676702"/>
            <a:ext cx="2967206"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Health</a:t>
            </a:r>
            <a:endParaRPr lang="en-US" sz="2550" dirty="0"/>
          </a:p>
        </p:txBody>
      </p:sp>
      <p:sp>
        <p:nvSpPr>
          <p:cNvPr id="28" name="Text 21"/>
          <p:cNvSpPr/>
          <p:nvPr/>
        </p:nvSpPr>
        <p:spPr>
          <a:xfrm>
            <a:off x="11159430" y="6165652"/>
            <a:ext cx="2778384"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Less sure how the community could help</a:t>
            </a:r>
            <a:endParaRPr lang="en-US" sz="2100" dirty="0"/>
          </a:p>
        </p:txBody>
      </p:sp>
      <p:sp>
        <p:nvSpPr>
          <p:cNvPr id="29" name="Shape 22"/>
          <p:cNvSpPr/>
          <p:nvPr/>
        </p:nvSpPr>
        <p:spPr>
          <a:xfrm>
            <a:off x="14295041" y="4832152"/>
            <a:ext cx="3154660" cy="2602111"/>
          </a:xfrm>
          <a:prstGeom prst="rect">
            <a:avLst/>
          </a:prstGeom>
          <a:solidFill>
            <a:srgbClr val="FFFFFF"/>
          </a:solidFill>
          <a:ln/>
        </p:spPr>
        <p:txBody>
          <a:bodyPr/>
          <a:lstStyle/>
          <a:p>
            <a:endParaRPr lang="en-US"/>
          </a:p>
        </p:txBody>
      </p:sp>
      <p:sp>
        <p:nvSpPr>
          <p:cNvPr id="30" name="Shape 23"/>
          <p:cNvSpPr/>
          <p:nvPr/>
        </p:nvSpPr>
        <p:spPr>
          <a:xfrm>
            <a:off x="14295041" y="4832152"/>
            <a:ext cx="3154660" cy="44450"/>
          </a:xfrm>
          <a:prstGeom prst="rect">
            <a:avLst/>
          </a:prstGeom>
          <a:solidFill>
            <a:srgbClr val="1C88ED"/>
          </a:solidFill>
          <a:ln/>
        </p:spPr>
        <p:txBody>
          <a:bodyPr/>
          <a:lstStyle/>
          <a:p>
            <a:endParaRPr lang="en-US"/>
          </a:p>
        </p:txBody>
      </p:sp>
      <p:pic>
        <p:nvPicPr>
          <p:cNvPr id="31" name="Image 5" descr="preencoded.png"/>
          <p:cNvPicPr>
            <a:picLocks noChangeAspect="1"/>
          </p:cNvPicPr>
          <p:nvPr/>
        </p:nvPicPr>
        <p:blipFill>
          <a:blip r:embed="rId8"/>
          <a:stretch>
            <a:fillRect/>
          </a:stretch>
        </p:blipFill>
        <p:spPr>
          <a:xfrm>
            <a:off x="14523641" y="5105202"/>
            <a:ext cx="457200" cy="457200"/>
          </a:xfrm>
          <a:prstGeom prst="rect">
            <a:avLst/>
          </a:prstGeom>
        </p:spPr>
      </p:pic>
      <p:sp>
        <p:nvSpPr>
          <p:cNvPr id="32" name="Text 24"/>
          <p:cNvSpPr/>
          <p:nvPr/>
        </p:nvSpPr>
        <p:spPr>
          <a:xfrm>
            <a:off x="14523641" y="5676702"/>
            <a:ext cx="2967206" cy="4127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E3EAF"/>
                </a:solidFill>
                <a:latin typeface="Arial" pitchFamily="34" charset="0"/>
                <a:ea typeface="Arial" pitchFamily="34" charset="-122"/>
                <a:cs typeface="Arial" pitchFamily="34" charset="-120"/>
              </a:rPr>
              <a:t>Educated</a:t>
            </a:r>
            <a:endParaRPr lang="en-US" sz="2550" dirty="0"/>
          </a:p>
        </p:txBody>
      </p:sp>
      <p:sp>
        <p:nvSpPr>
          <p:cNvPr id="33" name="Text 25"/>
          <p:cNvSpPr/>
          <p:nvPr/>
        </p:nvSpPr>
        <p:spPr>
          <a:xfrm>
            <a:off x="14523641" y="6165652"/>
            <a:ext cx="2778384" cy="731441"/>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2A2A2A"/>
                </a:solidFill>
                <a:latin typeface="Arial" pitchFamily="34" charset="0"/>
                <a:ea typeface="Arial" pitchFamily="34" charset="-122"/>
                <a:cs typeface="Arial" pitchFamily="34" charset="-120"/>
              </a:rPr>
              <a:t>Less aware of the learning on offer</a:t>
            </a:r>
            <a:endParaRPr lang="en-US" sz="2100" dirty="0"/>
          </a:p>
        </p:txBody>
      </p:sp>
      <p:sp>
        <p:nvSpPr>
          <p:cNvPr id="34" name="Shape 26"/>
          <p:cNvSpPr/>
          <p:nvPr/>
        </p:nvSpPr>
        <p:spPr>
          <a:xfrm>
            <a:off x="838101" y="7754144"/>
            <a:ext cx="16611600" cy="928688"/>
          </a:xfrm>
          <a:prstGeom prst="rect">
            <a:avLst/>
          </a:prstGeom>
          <a:solidFill>
            <a:srgbClr val="D2E9FF"/>
          </a:solidFill>
          <a:ln/>
        </p:spPr>
        <p:txBody>
          <a:bodyPr/>
          <a:lstStyle/>
          <a:p>
            <a:endParaRPr lang="en-US"/>
          </a:p>
        </p:txBody>
      </p:sp>
      <p:sp>
        <p:nvSpPr>
          <p:cNvPr id="35" name="Text 27"/>
          <p:cNvSpPr/>
          <p:nvPr/>
        </p:nvSpPr>
        <p:spPr>
          <a:xfrm>
            <a:off x="1162050" y="8006557"/>
            <a:ext cx="1472962"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234" dirty="0">
                <a:solidFill>
                  <a:srgbClr val="1E3EAF"/>
                </a:solidFill>
                <a:latin typeface="Arial" pitchFamily="34" charset="0"/>
                <a:ea typeface="Arial" pitchFamily="34" charset="-122"/>
                <a:cs typeface="Arial" pitchFamily="34" charset="-120"/>
              </a:rPr>
              <a:t>Takeaway</a:t>
            </a:r>
            <a:endParaRPr lang="en-US" sz="1950" dirty="0"/>
          </a:p>
        </p:txBody>
      </p:sp>
      <p:sp>
        <p:nvSpPr>
          <p:cNvPr id="36" name="Text 28"/>
          <p:cNvSpPr/>
          <p:nvPr/>
        </p:nvSpPr>
        <p:spPr>
          <a:xfrm>
            <a:off x="2805906" y="7929563"/>
            <a:ext cx="14643795" cy="471488"/>
          </a:xfrm>
          <a:prstGeom prst="rect">
            <a:avLst/>
          </a:prstGeom>
          <a:noFill/>
          <a:ln/>
        </p:spPr>
        <p:txBody>
          <a:bodyPr wrap="square" lIns="25400" tIns="25400" rIns="25400" bIns="25400" rtlCol="0" anchor="t">
            <a:normAutofit lnSpcReduction="10000"/>
          </a:bodyPr>
          <a:lstStyle/>
          <a:p>
            <a:pPr marL="0" indent="0" algn="l">
              <a:lnSpc>
                <a:spcPct val="111885"/>
              </a:lnSpc>
              <a:buNone/>
            </a:pPr>
            <a:r>
              <a:rPr lang="en-US" sz="2625" b="1" dirty="0">
                <a:solidFill>
                  <a:srgbClr val="27277C"/>
                </a:solidFill>
                <a:latin typeface="Arial" pitchFamily="34" charset="0"/>
                <a:ea typeface="Arial" pitchFamily="34" charset="-122"/>
                <a:cs typeface="Arial" pitchFamily="34" charset="-120"/>
              </a:rPr>
              <a:t>Design audiences with high desire and low access, and you lift nearly every pillar at once.</a:t>
            </a:r>
            <a:endParaRPr lang="en-US" sz="2625" dirty="0"/>
          </a:p>
        </p:txBody>
      </p:sp>
      <p:sp>
        <p:nvSpPr>
          <p:cNvPr id="37" name="Text 29"/>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38" name="Text 30"/>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15</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13705444"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What the Data Asks of Us</a:t>
            </a:r>
            <a:endParaRPr lang="en-US" sz="2550" dirty="0"/>
          </a:p>
        </p:txBody>
      </p:sp>
      <p:sp>
        <p:nvSpPr>
          <p:cNvPr id="3" name="Text 1"/>
          <p:cNvSpPr/>
          <p:nvPr/>
        </p:nvSpPr>
        <p:spPr>
          <a:xfrm>
            <a:off x="838200" y="1193800"/>
            <a:ext cx="13705444" cy="593328"/>
          </a:xfrm>
          <a:prstGeom prst="rect">
            <a:avLst/>
          </a:prstGeom>
          <a:noFill/>
          <a:ln/>
        </p:spPr>
        <p:txBody>
          <a:bodyPr wrap="square" lIns="25400" tIns="25400" rIns="25400" bIns="25400" rtlCol="0" anchor="t">
            <a:normAutofit lnSpcReduction="10000"/>
          </a:bodyPr>
          <a:lstStyle/>
          <a:p>
            <a:pPr marL="0" indent="0" algn="l">
              <a:lnSpc>
                <a:spcPct val="95054"/>
              </a:lnSpc>
              <a:buNone/>
            </a:pPr>
            <a:r>
              <a:rPr lang="en-US" sz="3975" b="1" dirty="0">
                <a:solidFill>
                  <a:srgbClr val="1E3EAF"/>
                </a:solidFill>
                <a:latin typeface="Arial" pitchFamily="34" charset="0"/>
                <a:ea typeface="Arial" pitchFamily="34" charset="-122"/>
                <a:cs typeface="Arial" pitchFamily="34" charset="-120"/>
              </a:rPr>
              <a:t>Make the community findable, connective, and personal</a:t>
            </a:r>
            <a:endParaRPr lang="en-US" sz="3975" dirty="0"/>
          </a:p>
        </p:txBody>
      </p:sp>
      <p:pic>
        <p:nvPicPr>
          <p:cNvPr id="4" name="Image 0" descr="preencoded.png"/>
          <p:cNvPicPr>
            <a:picLocks noChangeAspect="1"/>
          </p:cNvPicPr>
          <p:nvPr/>
        </p:nvPicPr>
        <p:blipFill>
          <a:blip r:embed="rId3"/>
          <a:stretch>
            <a:fillRect/>
          </a:stretch>
        </p:blipFill>
        <p:spPr>
          <a:xfrm>
            <a:off x="16935450" y="685800"/>
            <a:ext cx="514350" cy="514350"/>
          </a:xfrm>
          <a:prstGeom prst="rect">
            <a:avLst/>
          </a:prstGeom>
        </p:spPr>
      </p:pic>
      <p:sp>
        <p:nvSpPr>
          <p:cNvPr id="5" name="Shape 2"/>
          <p:cNvSpPr/>
          <p:nvPr/>
        </p:nvSpPr>
        <p:spPr>
          <a:xfrm>
            <a:off x="838200" y="2072878"/>
            <a:ext cx="16611600" cy="19050"/>
          </a:xfrm>
          <a:prstGeom prst="rect">
            <a:avLst/>
          </a:prstGeom>
          <a:solidFill>
            <a:srgbClr val="D2DDF3"/>
          </a:solidFill>
          <a:ln/>
        </p:spPr>
        <p:txBody>
          <a:bodyPr/>
          <a:lstStyle/>
          <a:p>
            <a:endParaRPr lang="en-US"/>
          </a:p>
        </p:txBody>
      </p:sp>
      <p:sp>
        <p:nvSpPr>
          <p:cNvPr id="6" name="Shape 3"/>
          <p:cNvSpPr/>
          <p:nvPr/>
        </p:nvSpPr>
        <p:spPr>
          <a:xfrm>
            <a:off x="838200" y="2511028"/>
            <a:ext cx="5308600" cy="4683522"/>
          </a:xfrm>
          <a:prstGeom prst="rect">
            <a:avLst/>
          </a:prstGeom>
          <a:solidFill>
            <a:srgbClr val="FFFFFF"/>
          </a:solidFill>
          <a:ln/>
        </p:spPr>
        <p:txBody>
          <a:bodyPr/>
          <a:lstStyle/>
          <a:p>
            <a:endParaRPr lang="en-US"/>
          </a:p>
        </p:txBody>
      </p:sp>
      <p:sp>
        <p:nvSpPr>
          <p:cNvPr id="7" name="Shape 4"/>
          <p:cNvSpPr/>
          <p:nvPr/>
        </p:nvSpPr>
        <p:spPr>
          <a:xfrm>
            <a:off x="838200" y="2511028"/>
            <a:ext cx="5308600" cy="76200"/>
          </a:xfrm>
          <a:prstGeom prst="rect">
            <a:avLst/>
          </a:prstGeom>
          <a:solidFill>
            <a:srgbClr val="1E3EAF"/>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1219200" y="3006328"/>
            <a:ext cx="685800" cy="685800"/>
          </a:xfrm>
          <a:prstGeom prst="rect">
            <a:avLst/>
          </a:prstGeom>
        </p:spPr>
      </p:pic>
      <p:sp>
        <p:nvSpPr>
          <p:cNvPr id="9" name="Text 5"/>
          <p:cNvSpPr/>
          <p:nvPr/>
        </p:nvSpPr>
        <p:spPr>
          <a:xfrm>
            <a:off x="1219200" y="3882628"/>
            <a:ext cx="5001260" cy="558800"/>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1E3EAF"/>
                </a:solidFill>
                <a:latin typeface="Arial" pitchFamily="34" charset="0"/>
                <a:ea typeface="Arial" pitchFamily="34" charset="-122"/>
                <a:cs typeface="Arial" pitchFamily="34" charset="-120"/>
              </a:rPr>
              <a:t>Findable</a:t>
            </a:r>
            <a:endParaRPr lang="en-US" sz="3600" dirty="0"/>
          </a:p>
        </p:txBody>
      </p:sp>
      <p:sp>
        <p:nvSpPr>
          <p:cNvPr id="10" name="Text 6"/>
          <p:cNvSpPr/>
          <p:nvPr/>
        </p:nvSpPr>
        <p:spPr>
          <a:xfrm>
            <a:off x="1219200" y="4593828"/>
            <a:ext cx="4682998" cy="1632347"/>
          </a:xfrm>
          <a:prstGeom prst="rect">
            <a:avLst/>
          </a:prstGeom>
          <a:noFill/>
          <a:ln/>
        </p:spPr>
        <p:txBody>
          <a:bodyPr wrap="square" lIns="25400" tIns="25400" rIns="25400" bIns="25400" rtlCol="0" anchor="t">
            <a:normAutofit lnSpcReduction="10000"/>
          </a:bodyPr>
          <a:lstStyle/>
          <a:p>
            <a:pPr marL="0" indent="0" algn="l">
              <a:lnSpc>
                <a:spcPct val="116250"/>
              </a:lnSpc>
              <a:buNone/>
            </a:pPr>
            <a:r>
              <a:rPr lang="en-US" sz="2325" dirty="0">
                <a:solidFill>
                  <a:srgbClr val="2A2A2A"/>
                </a:solidFill>
                <a:latin typeface="Arial" pitchFamily="34" charset="0"/>
                <a:ea typeface="Arial" pitchFamily="34" charset="-122"/>
                <a:cs typeface="Arial" pitchFamily="34" charset="-120"/>
              </a:rPr>
              <a:t>Help people find opportunities and services. Make what already exists easy to discover, especially in the first years.</a:t>
            </a:r>
            <a:endParaRPr lang="en-US" sz="2325" dirty="0"/>
          </a:p>
        </p:txBody>
      </p:sp>
      <p:sp>
        <p:nvSpPr>
          <p:cNvPr id="11" name="Shape 7"/>
          <p:cNvSpPr/>
          <p:nvPr/>
        </p:nvSpPr>
        <p:spPr>
          <a:xfrm>
            <a:off x="6489700" y="2511028"/>
            <a:ext cx="5308600" cy="4683522"/>
          </a:xfrm>
          <a:prstGeom prst="rect">
            <a:avLst/>
          </a:prstGeom>
          <a:solidFill>
            <a:srgbClr val="FFFFFF"/>
          </a:solidFill>
          <a:ln/>
        </p:spPr>
        <p:txBody>
          <a:bodyPr/>
          <a:lstStyle/>
          <a:p>
            <a:endParaRPr lang="en-US"/>
          </a:p>
        </p:txBody>
      </p:sp>
      <p:sp>
        <p:nvSpPr>
          <p:cNvPr id="12" name="Shape 8"/>
          <p:cNvSpPr/>
          <p:nvPr/>
        </p:nvSpPr>
        <p:spPr>
          <a:xfrm>
            <a:off x="6489700" y="2511028"/>
            <a:ext cx="5308600" cy="76200"/>
          </a:xfrm>
          <a:prstGeom prst="rect">
            <a:avLst/>
          </a:prstGeom>
          <a:solidFill>
            <a:srgbClr val="1E3EAF"/>
          </a:solidFill>
          <a:ln/>
        </p:spPr>
        <p:txBody>
          <a:bodyPr/>
          <a:lstStyle/>
          <a:p>
            <a:endParaRPr lang="en-US"/>
          </a:p>
        </p:txBody>
      </p:sp>
      <p:pic>
        <p:nvPicPr>
          <p:cNvPr id="13" name="Image 2" descr="preencoded.png"/>
          <p:cNvPicPr>
            <a:picLocks noChangeAspect="1"/>
          </p:cNvPicPr>
          <p:nvPr/>
        </p:nvPicPr>
        <p:blipFill>
          <a:blip r:embed="rId5"/>
          <a:stretch>
            <a:fillRect/>
          </a:stretch>
        </p:blipFill>
        <p:spPr>
          <a:xfrm>
            <a:off x="6870700" y="3006328"/>
            <a:ext cx="685800" cy="685800"/>
          </a:xfrm>
          <a:prstGeom prst="rect">
            <a:avLst/>
          </a:prstGeom>
        </p:spPr>
      </p:pic>
      <p:sp>
        <p:nvSpPr>
          <p:cNvPr id="14" name="Text 9"/>
          <p:cNvSpPr/>
          <p:nvPr/>
        </p:nvSpPr>
        <p:spPr>
          <a:xfrm>
            <a:off x="6870700" y="3882628"/>
            <a:ext cx="5001260" cy="558800"/>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1E3EAF"/>
                </a:solidFill>
                <a:latin typeface="Arial" pitchFamily="34" charset="0"/>
                <a:ea typeface="Arial" pitchFamily="34" charset="-122"/>
                <a:cs typeface="Arial" pitchFamily="34" charset="-120"/>
              </a:rPr>
              <a:t>Belonging</a:t>
            </a:r>
            <a:endParaRPr lang="en-US" sz="3600" dirty="0"/>
          </a:p>
        </p:txBody>
      </p:sp>
      <p:sp>
        <p:nvSpPr>
          <p:cNvPr id="15" name="Text 10"/>
          <p:cNvSpPr/>
          <p:nvPr/>
        </p:nvSpPr>
        <p:spPr>
          <a:xfrm>
            <a:off x="6870700" y="4593828"/>
            <a:ext cx="4682998" cy="1233785"/>
          </a:xfrm>
          <a:prstGeom prst="rect">
            <a:avLst/>
          </a:prstGeom>
          <a:noFill/>
          <a:ln/>
        </p:spPr>
        <p:txBody>
          <a:bodyPr wrap="square" lIns="25400" tIns="25400" rIns="25400" bIns="25400" rtlCol="0" anchor="t">
            <a:normAutofit lnSpcReduction="10000"/>
          </a:bodyPr>
          <a:lstStyle/>
          <a:p>
            <a:pPr marL="0" indent="0" algn="l">
              <a:lnSpc>
                <a:spcPct val="116250"/>
              </a:lnSpc>
              <a:buNone/>
            </a:pPr>
            <a:r>
              <a:rPr lang="en-US" sz="2325" dirty="0">
                <a:solidFill>
                  <a:srgbClr val="2A2A2A"/>
                </a:solidFill>
                <a:latin typeface="Arial" pitchFamily="34" charset="0"/>
                <a:ea typeface="Arial" pitchFamily="34" charset="-122"/>
                <a:cs typeface="Arial" pitchFamily="34" charset="-120"/>
              </a:rPr>
              <a:t>Build social ties and peer support. Belonging and mutual care power both engagement and wellbeing.</a:t>
            </a:r>
            <a:endParaRPr lang="en-US" sz="2325" dirty="0"/>
          </a:p>
        </p:txBody>
      </p:sp>
      <p:sp>
        <p:nvSpPr>
          <p:cNvPr id="16" name="Shape 11"/>
          <p:cNvSpPr/>
          <p:nvPr/>
        </p:nvSpPr>
        <p:spPr>
          <a:xfrm>
            <a:off x="12141201" y="2511028"/>
            <a:ext cx="5308600" cy="4683522"/>
          </a:xfrm>
          <a:prstGeom prst="rect">
            <a:avLst/>
          </a:prstGeom>
          <a:solidFill>
            <a:srgbClr val="FFFFFF"/>
          </a:solidFill>
          <a:ln/>
        </p:spPr>
        <p:txBody>
          <a:bodyPr/>
          <a:lstStyle/>
          <a:p>
            <a:endParaRPr lang="en-US"/>
          </a:p>
        </p:txBody>
      </p:sp>
      <p:sp>
        <p:nvSpPr>
          <p:cNvPr id="17" name="Shape 12"/>
          <p:cNvSpPr/>
          <p:nvPr/>
        </p:nvSpPr>
        <p:spPr>
          <a:xfrm>
            <a:off x="12141201" y="2511028"/>
            <a:ext cx="5308600" cy="76200"/>
          </a:xfrm>
          <a:prstGeom prst="rect">
            <a:avLst/>
          </a:prstGeom>
          <a:solidFill>
            <a:srgbClr val="1E3EAF"/>
          </a:solidFill>
          <a:ln/>
        </p:spPr>
        <p:txBody>
          <a:bodyPr/>
          <a:lstStyle/>
          <a:p>
            <a:endParaRPr lang="en-US"/>
          </a:p>
        </p:txBody>
      </p:sp>
      <p:pic>
        <p:nvPicPr>
          <p:cNvPr id="18" name="Image 3" descr="preencoded.png"/>
          <p:cNvPicPr>
            <a:picLocks noChangeAspect="1"/>
          </p:cNvPicPr>
          <p:nvPr/>
        </p:nvPicPr>
        <p:blipFill>
          <a:blip r:embed="rId6"/>
          <a:stretch>
            <a:fillRect/>
          </a:stretch>
        </p:blipFill>
        <p:spPr>
          <a:xfrm>
            <a:off x="12522201" y="3006328"/>
            <a:ext cx="685800" cy="685800"/>
          </a:xfrm>
          <a:prstGeom prst="rect">
            <a:avLst/>
          </a:prstGeom>
        </p:spPr>
      </p:pic>
      <p:sp>
        <p:nvSpPr>
          <p:cNvPr id="19" name="Text 13"/>
          <p:cNvSpPr/>
          <p:nvPr/>
        </p:nvSpPr>
        <p:spPr>
          <a:xfrm>
            <a:off x="12522201" y="3882628"/>
            <a:ext cx="5001260" cy="558800"/>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1E3EAF"/>
                </a:solidFill>
                <a:latin typeface="Arial" pitchFamily="34" charset="0"/>
                <a:ea typeface="Arial" pitchFamily="34" charset="-122"/>
                <a:cs typeface="Arial" pitchFamily="34" charset="-120"/>
              </a:rPr>
              <a:t>Personal</a:t>
            </a:r>
            <a:endParaRPr lang="en-US" sz="3600" dirty="0"/>
          </a:p>
        </p:txBody>
      </p:sp>
      <p:sp>
        <p:nvSpPr>
          <p:cNvPr id="20" name="Text 14"/>
          <p:cNvSpPr/>
          <p:nvPr/>
        </p:nvSpPr>
        <p:spPr>
          <a:xfrm>
            <a:off x="12522201" y="4593828"/>
            <a:ext cx="4682998" cy="2030909"/>
          </a:xfrm>
          <a:prstGeom prst="rect">
            <a:avLst/>
          </a:prstGeom>
          <a:noFill/>
          <a:ln/>
        </p:spPr>
        <p:txBody>
          <a:bodyPr wrap="square" lIns="25400" tIns="25400" rIns="25400" bIns="25400" rtlCol="0" anchor="t">
            <a:normAutofit lnSpcReduction="10000"/>
          </a:bodyPr>
          <a:lstStyle/>
          <a:p>
            <a:pPr marL="0" indent="0" algn="l">
              <a:lnSpc>
                <a:spcPct val="116250"/>
              </a:lnSpc>
              <a:buNone/>
            </a:pPr>
            <a:r>
              <a:rPr lang="en-US" sz="2325" dirty="0">
                <a:solidFill>
                  <a:srgbClr val="2A2A2A"/>
                </a:solidFill>
                <a:latin typeface="Arial" pitchFamily="34" charset="0"/>
                <a:ea typeface="Arial" pitchFamily="34" charset="-122"/>
                <a:cs typeface="Arial" pitchFamily="34" charset="-120"/>
              </a:rPr>
              <a:t>Raise quality where the invested feel it. Representation, breadth, and care that reaches the individual turn Seekers into stayers.</a:t>
            </a:r>
            <a:endParaRPr lang="en-US" sz="2325" dirty="0"/>
          </a:p>
        </p:txBody>
      </p:sp>
      <p:sp>
        <p:nvSpPr>
          <p:cNvPr id="21" name="Shape 15"/>
          <p:cNvSpPr/>
          <p:nvPr/>
        </p:nvSpPr>
        <p:spPr>
          <a:xfrm>
            <a:off x="838200" y="7575550"/>
            <a:ext cx="16611600" cy="1714500"/>
          </a:xfrm>
          <a:prstGeom prst="rect">
            <a:avLst/>
          </a:prstGeom>
          <a:solidFill>
            <a:srgbClr val="27277C"/>
          </a:solidFill>
          <a:ln/>
        </p:spPr>
        <p:txBody>
          <a:bodyPr/>
          <a:lstStyle/>
          <a:p>
            <a:endParaRPr lang="en-US"/>
          </a:p>
        </p:txBody>
      </p:sp>
      <p:sp>
        <p:nvSpPr>
          <p:cNvPr id="22" name="Text 16"/>
          <p:cNvSpPr/>
          <p:nvPr/>
        </p:nvSpPr>
        <p:spPr>
          <a:xfrm>
            <a:off x="1257300" y="7956550"/>
            <a:ext cx="16246602" cy="990600"/>
          </a:xfrm>
          <a:prstGeom prst="rect">
            <a:avLst/>
          </a:prstGeom>
          <a:noFill/>
          <a:ln/>
        </p:spPr>
        <p:txBody>
          <a:bodyPr wrap="square" lIns="25400" tIns="25400" rIns="25400" bIns="25400" rtlCol="0" anchor="t">
            <a:normAutofit lnSpcReduction="10000"/>
          </a:bodyPr>
          <a:lstStyle/>
          <a:p>
            <a:pPr marL="0" indent="0" algn="l">
              <a:lnSpc>
                <a:spcPct val="108696"/>
              </a:lnSpc>
              <a:buNone/>
            </a:pPr>
            <a:r>
              <a:rPr lang="en-US" sz="3000" b="1" dirty="0">
                <a:solidFill>
                  <a:srgbClr val="F5F5F5"/>
                </a:solidFill>
                <a:latin typeface="Arial" pitchFamily="34" charset="0"/>
                <a:ea typeface="Arial" pitchFamily="34" charset="-122"/>
                <a:cs typeface="Arial" pitchFamily="34" charset="-120"/>
              </a:rPr>
              <a:t>The foundation is strong. </a:t>
            </a:r>
          </a:p>
          <a:p>
            <a:pPr marL="0" indent="0" algn="l">
              <a:lnSpc>
                <a:spcPct val="108696"/>
              </a:lnSpc>
              <a:buNone/>
            </a:pPr>
            <a:r>
              <a:rPr lang="en-US" sz="3000" b="1" dirty="0">
                <a:solidFill>
                  <a:srgbClr val="F5F5F5"/>
                </a:solidFill>
                <a:latin typeface="Arial" pitchFamily="34" charset="0"/>
                <a:ea typeface="Arial" pitchFamily="34" charset="-122"/>
                <a:cs typeface="Arial" pitchFamily="34" charset="-120"/>
              </a:rPr>
              <a:t>The opportunity is connection, and it is shared by every community.</a:t>
            </a:r>
            <a:endParaRPr lang="en-US" sz="3000" dirty="0"/>
          </a:p>
        </p:txBody>
      </p:sp>
      <p:sp>
        <p:nvSpPr>
          <p:cNvPr id="23" name="Text 17"/>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24" name="Text 18"/>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16</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7277C"/>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 y="914400"/>
            <a:ext cx="3031728" cy="914400"/>
          </a:xfrm>
          <a:prstGeom prst="rect">
            <a:avLst/>
          </a:prstGeom>
        </p:spPr>
      </p:pic>
      <p:sp>
        <p:nvSpPr>
          <p:cNvPr id="3" name="Text 0"/>
          <p:cNvSpPr/>
          <p:nvPr/>
        </p:nvSpPr>
        <p:spPr>
          <a:xfrm>
            <a:off x="914400" y="2438400"/>
            <a:ext cx="18105120" cy="1085850"/>
          </a:xfrm>
          <a:prstGeom prst="rect">
            <a:avLst/>
          </a:prstGeom>
          <a:noFill/>
          <a:ln/>
        </p:spPr>
        <p:txBody>
          <a:bodyPr wrap="square" lIns="25400" tIns="25400" rIns="25400" bIns="25400" rtlCol="0" anchor="t">
            <a:normAutofit lnSpcReduction="10000"/>
          </a:bodyPr>
          <a:lstStyle/>
          <a:p>
            <a:pPr marL="0" indent="0" algn="l">
              <a:lnSpc>
                <a:spcPct val="87302"/>
              </a:lnSpc>
              <a:buNone/>
            </a:pPr>
            <a:r>
              <a:rPr lang="en-US" sz="8250" b="1" dirty="0">
                <a:solidFill>
                  <a:srgbClr val="F5F5F5"/>
                </a:solidFill>
                <a:latin typeface="Arial" pitchFamily="34" charset="0"/>
                <a:ea typeface="Arial" pitchFamily="34" charset="-122"/>
                <a:cs typeface="Arial" pitchFamily="34" charset="-120"/>
              </a:rPr>
              <a:t>Thank you</a:t>
            </a:r>
            <a:endParaRPr lang="en-US" sz="8250" dirty="0"/>
          </a:p>
        </p:txBody>
      </p:sp>
      <p:sp>
        <p:nvSpPr>
          <p:cNvPr id="4" name="Shape 1"/>
          <p:cNvSpPr/>
          <p:nvPr/>
        </p:nvSpPr>
        <p:spPr>
          <a:xfrm>
            <a:off x="914400" y="3905250"/>
            <a:ext cx="1143000" cy="57150"/>
          </a:xfrm>
          <a:prstGeom prst="rect">
            <a:avLst/>
          </a:prstGeom>
          <a:solidFill>
            <a:srgbClr val="1C88ED"/>
          </a:solidFill>
          <a:ln/>
        </p:spPr>
        <p:txBody>
          <a:bodyPr/>
          <a:lstStyle/>
          <a:p>
            <a:endParaRPr lang="en-US"/>
          </a:p>
        </p:txBody>
      </p:sp>
      <p:sp>
        <p:nvSpPr>
          <p:cNvPr id="5" name="Text 2"/>
          <p:cNvSpPr/>
          <p:nvPr/>
        </p:nvSpPr>
        <p:spPr>
          <a:xfrm>
            <a:off x="914400" y="4267200"/>
            <a:ext cx="18105120" cy="425450"/>
          </a:xfrm>
          <a:prstGeom prst="rect">
            <a:avLst/>
          </a:prstGeom>
          <a:noFill/>
          <a:ln/>
        </p:spPr>
        <p:txBody>
          <a:bodyPr wrap="square" lIns="25400" tIns="25400" rIns="25400" bIns="25400" rtlCol="0" anchor="t">
            <a:normAutofit lnSpcReduction="10000"/>
          </a:bodyPr>
          <a:lstStyle/>
          <a:p>
            <a:pPr marL="0" indent="0" algn="l">
              <a:buNone/>
            </a:pPr>
            <a:r>
              <a:rPr lang="en-US" sz="2625" dirty="0">
                <a:solidFill>
                  <a:srgbClr val="D2E9FF"/>
                </a:solidFill>
                <a:latin typeface="Arial" pitchFamily="34" charset="0"/>
                <a:ea typeface="Arial" pitchFamily="34" charset="-122"/>
                <a:cs typeface="Arial" pitchFamily="34" charset="-120"/>
              </a:rPr>
              <a:t>Flourishing Community Pulse Survey · National Trends · July 2026</a:t>
            </a:r>
            <a:endParaRPr lang="en-US" sz="2625" dirty="0"/>
          </a:p>
        </p:txBody>
      </p:sp>
      <p:sp>
        <p:nvSpPr>
          <p:cNvPr id="6" name="Text 3"/>
          <p:cNvSpPr/>
          <p:nvPr/>
        </p:nvSpPr>
        <p:spPr>
          <a:xfrm>
            <a:off x="-731520" y="9156700"/>
            <a:ext cx="18105120" cy="254000"/>
          </a:xfrm>
          <a:prstGeom prst="rect">
            <a:avLst/>
          </a:prstGeom>
          <a:noFill/>
          <a:ln/>
        </p:spPr>
        <p:txBody>
          <a:bodyPr wrap="square" lIns="25400" tIns="25400" rIns="25400" bIns="25400" rtlCol="0" anchor="t">
            <a:normAutofit fontScale="92500" lnSpcReduction="10000"/>
          </a:bodyPr>
          <a:lstStyle/>
          <a:p>
            <a:pPr marL="0" indent="0" algn="r">
              <a:buNone/>
            </a:pPr>
            <a:r>
              <a:rPr lang="en-US" sz="1500" dirty="0">
                <a:solidFill>
                  <a:srgbClr val="9FB6D8"/>
                </a:solidFill>
                <a:latin typeface="Arial" pitchFamily="34" charset="0"/>
                <a:ea typeface="Arial" pitchFamily="34" charset="-122"/>
                <a:cs typeface="Arial" pitchFamily="34" charset="-120"/>
              </a:rPr>
              <a:t>17</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85800"/>
            <a:ext cx="7226965"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Appendix · Methodology and Segments</a:t>
            </a:r>
            <a:endParaRPr lang="en-US" sz="2550" dirty="0"/>
          </a:p>
        </p:txBody>
      </p:sp>
      <p:sp>
        <p:nvSpPr>
          <p:cNvPr id="3" name="Text 1"/>
          <p:cNvSpPr/>
          <p:nvPr/>
        </p:nvSpPr>
        <p:spPr>
          <a:xfrm>
            <a:off x="838200" y="1174750"/>
            <a:ext cx="7226965" cy="540941"/>
          </a:xfrm>
          <a:prstGeom prst="rect">
            <a:avLst/>
          </a:prstGeom>
          <a:noFill/>
          <a:ln/>
        </p:spPr>
        <p:txBody>
          <a:bodyPr wrap="square" lIns="25400" tIns="25400" rIns="25400" bIns="25400" rtlCol="0" anchor="t">
            <a:normAutofit lnSpcReduction="10000"/>
          </a:bodyPr>
          <a:lstStyle/>
          <a:p>
            <a:pPr marL="0" indent="0" algn="l">
              <a:lnSpc>
                <a:spcPct val="96585"/>
              </a:lnSpc>
              <a:buNone/>
            </a:pPr>
            <a:r>
              <a:rPr lang="en-US" sz="3600" b="1" dirty="0">
                <a:solidFill>
                  <a:srgbClr val="1E3EAF"/>
                </a:solidFill>
                <a:latin typeface="Arial" pitchFamily="34" charset="0"/>
                <a:ea typeface="Arial" pitchFamily="34" charset="-122"/>
                <a:cs typeface="Arial" pitchFamily="34" charset="-120"/>
              </a:rPr>
              <a:t>How the survey was conducted</a:t>
            </a:r>
            <a:endParaRPr lang="en-US" sz="3600" dirty="0"/>
          </a:p>
        </p:txBody>
      </p:sp>
      <p:pic>
        <p:nvPicPr>
          <p:cNvPr id="4" name="Image 0" descr="preencoded.png"/>
          <p:cNvPicPr>
            <a:picLocks noChangeAspect="1"/>
          </p:cNvPicPr>
          <p:nvPr/>
        </p:nvPicPr>
        <p:blipFill>
          <a:blip r:embed="rId3"/>
          <a:stretch>
            <a:fillRect/>
          </a:stretch>
        </p:blipFill>
        <p:spPr>
          <a:xfrm>
            <a:off x="16973550" y="685800"/>
            <a:ext cx="476250" cy="476250"/>
          </a:xfrm>
          <a:prstGeom prst="rect">
            <a:avLst/>
          </a:prstGeom>
        </p:spPr>
      </p:pic>
      <p:sp>
        <p:nvSpPr>
          <p:cNvPr id="5" name="Shape 2"/>
          <p:cNvSpPr/>
          <p:nvPr/>
        </p:nvSpPr>
        <p:spPr>
          <a:xfrm>
            <a:off x="838200" y="1963341"/>
            <a:ext cx="16611600" cy="19050"/>
          </a:xfrm>
          <a:prstGeom prst="rect">
            <a:avLst/>
          </a:prstGeom>
          <a:solidFill>
            <a:srgbClr val="D2DDF3"/>
          </a:solidFill>
          <a:ln/>
        </p:spPr>
        <p:txBody>
          <a:bodyPr/>
          <a:lstStyle/>
          <a:p>
            <a:endParaRPr lang="en-US"/>
          </a:p>
        </p:txBody>
      </p:sp>
      <p:sp>
        <p:nvSpPr>
          <p:cNvPr id="6" name="Text 3"/>
          <p:cNvSpPr/>
          <p:nvPr/>
        </p:nvSpPr>
        <p:spPr>
          <a:xfrm>
            <a:off x="838200" y="2325291"/>
            <a:ext cx="8836025"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Methodology</a:t>
            </a:r>
            <a:endParaRPr lang="en-US" sz="2625" dirty="0"/>
          </a:p>
        </p:txBody>
      </p:sp>
      <p:sp>
        <p:nvSpPr>
          <p:cNvPr id="7" name="Text 4"/>
          <p:cNvSpPr/>
          <p:nvPr/>
        </p:nvSpPr>
        <p:spPr>
          <a:xfrm>
            <a:off x="838200" y="2922191"/>
            <a:ext cx="8273733" cy="1156692"/>
          </a:xfrm>
          <a:prstGeom prst="rect">
            <a:avLst/>
          </a:prstGeom>
          <a:noFill/>
          <a:ln/>
        </p:spPr>
        <p:txBody>
          <a:bodyPr wrap="square" lIns="25400" tIns="25400" rIns="25400" bIns="25400" rtlCol="0" anchor="t">
            <a:normAutofit lnSpcReduction="10000"/>
          </a:bodyPr>
          <a:lstStyle/>
          <a:p>
            <a:pPr marL="0" indent="0" algn="l">
              <a:lnSpc>
                <a:spcPct val="119847"/>
              </a:lnSpc>
              <a:buNone/>
            </a:pPr>
            <a:r>
              <a:rPr lang="en-US" sz="2175" dirty="0">
                <a:solidFill>
                  <a:srgbClr val="2A2A2A"/>
                </a:solidFill>
                <a:latin typeface="Arial" pitchFamily="34" charset="0"/>
                <a:ea typeface="Arial" pitchFamily="34" charset="-122"/>
                <a:cs typeface="Arial" pitchFamily="34" charset="-120"/>
              </a:rPr>
              <a:t>On behalf of Jewish Federations of North America, Burson conducted about 19,700 interviews with Jewish adults across 30 communities in three waves.</a:t>
            </a:r>
            <a:endParaRPr lang="en-US" sz="2175" dirty="0"/>
          </a:p>
        </p:txBody>
      </p:sp>
      <p:sp>
        <p:nvSpPr>
          <p:cNvPr id="8" name="Text 5"/>
          <p:cNvSpPr/>
          <p:nvPr/>
        </p:nvSpPr>
        <p:spPr>
          <a:xfrm>
            <a:off x="838198" y="4327080"/>
            <a:ext cx="8273733" cy="1737964"/>
          </a:xfrm>
          <a:prstGeom prst="rect">
            <a:avLst/>
          </a:prstGeom>
          <a:noFill/>
          <a:ln/>
        </p:spPr>
        <p:txBody>
          <a:bodyPr wrap="square" lIns="25400" tIns="25400" rIns="25400" bIns="25400" rtlCol="0" anchor="t">
            <a:normAutofit/>
          </a:bodyPr>
          <a:lstStyle/>
          <a:p>
            <a:pPr marL="0" indent="0" algn="l">
              <a:lnSpc>
                <a:spcPct val="119847"/>
              </a:lnSpc>
              <a:buNone/>
            </a:pPr>
            <a:r>
              <a:rPr lang="en-US" sz="2175" dirty="0">
                <a:solidFill>
                  <a:srgbClr val="2A2A2A"/>
                </a:solidFill>
                <a:latin typeface="Arial" pitchFamily="34" charset="0"/>
                <a:ea typeface="Arial" pitchFamily="34" charset="-122"/>
                <a:cs typeface="Arial" pitchFamily="34" charset="-120"/>
              </a:rPr>
              <a:t>When a community receives their survey results, local samples are weighted to representative of each community's Jewish adult population.  The combined sample used in this analysis is applied additional proportion weights.</a:t>
            </a:r>
            <a:endParaRPr lang="en-US" sz="2175" dirty="0"/>
          </a:p>
        </p:txBody>
      </p:sp>
      <p:sp>
        <p:nvSpPr>
          <p:cNvPr id="9" name="Text 6"/>
          <p:cNvSpPr/>
          <p:nvPr/>
        </p:nvSpPr>
        <p:spPr>
          <a:xfrm>
            <a:off x="838199" y="6297613"/>
            <a:ext cx="8273733" cy="1529556"/>
          </a:xfrm>
          <a:prstGeom prst="rect">
            <a:avLst/>
          </a:prstGeom>
          <a:noFill/>
          <a:ln/>
        </p:spPr>
        <p:txBody>
          <a:bodyPr wrap="square" lIns="25400" tIns="25400" rIns="25400" bIns="25400" rtlCol="0" anchor="t">
            <a:normAutofit lnSpcReduction="10000"/>
          </a:bodyPr>
          <a:lstStyle/>
          <a:p>
            <a:pPr marL="0" indent="0" algn="l">
              <a:lnSpc>
                <a:spcPct val="119847"/>
              </a:lnSpc>
              <a:buNone/>
            </a:pPr>
            <a:r>
              <a:rPr lang="en-US" sz="2175" dirty="0">
                <a:solidFill>
                  <a:srgbClr val="2A2A2A"/>
                </a:solidFill>
                <a:latin typeface="Arial" pitchFamily="34" charset="0"/>
                <a:ea typeface="Arial" pitchFamily="34" charset="-122"/>
                <a:cs typeface="Arial" pitchFamily="34" charset="-120"/>
              </a:rPr>
              <a:t>Pillar scores are the average net agreement, top three box, scores of 5 to 7 on a 7-point scale, across each pillar's items, using questions consistent across all three waves. The engagement declined item uses net disagree.</a:t>
            </a:r>
            <a:endParaRPr lang="en-US" sz="2175" dirty="0"/>
          </a:p>
        </p:txBody>
      </p:sp>
      <p:sp>
        <p:nvSpPr>
          <p:cNvPr id="11" name="Shape 8"/>
          <p:cNvSpPr/>
          <p:nvPr/>
        </p:nvSpPr>
        <p:spPr>
          <a:xfrm>
            <a:off x="9328150" y="2325291"/>
            <a:ext cx="8121650" cy="6964760"/>
          </a:xfrm>
          <a:prstGeom prst="rect">
            <a:avLst/>
          </a:prstGeom>
          <a:solidFill>
            <a:srgbClr val="FFFFFF"/>
          </a:solidFill>
          <a:ln/>
        </p:spPr>
        <p:txBody>
          <a:bodyPr/>
          <a:lstStyle/>
          <a:p>
            <a:endParaRPr lang="en-US"/>
          </a:p>
        </p:txBody>
      </p:sp>
      <p:sp>
        <p:nvSpPr>
          <p:cNvPr id="12" name="Shape 9"/>
          <p:cNvSpPr/>
          <p:nvPr/>
        </p:nvSpPr>
        <p:spPr>
          <a:xfrm>
            <a:off x="9328150" y="2325291"/>
            <a:ext cx="57150" cy="6964760"/>
          </a:xfrm>
          <a:prstGeom prst="rect">
            <a:avLst/>
          </a:prstGeom>
          <a:solidFill>
            <a:srgbClr val="1E3EAF"/>
          </a:solidFill>
          <a:ln/>
        </p:spPr>
        <p:txBody>
          <a:bodyPr/>
          <a:lstStyle/>
          <a:p>
            <a:endParaRPr lang="en-US"/>
          </a:p>
        </p:txBody>
      </p:sp>
      <p:sp>
        <p:nvSpPr>
          <p:cNvPr id="13" name="Text 10"/>
          <p:cNvSpPr/>
          <p:nvPr/>
        </p:nvSpPr>
        <p:spPr>
          <a:xfrm>
            <a:off x="9766300" y="2687241"/>
            <a:ext cx="8032750" cy="42545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E3EAF"/>
                </a:solidFill>
                <a:latin typeface="Arial" pitchFamily="34" charset="0"/>
                <a:ea typeface="Arial" pitchFamily="34" charset="-122"/>
                <a:cs typeface="Arial" pitchFamily="34" charset="-120"/>
              </a:rPr>
              <a:t>New engagement matrix segments</a:t>
            </a:r>
            <a:endParaRPr lang="en-US" sz="2625" dirty="0"/>
          </a:p>
        </p:txBody>
      </p:sp>
      <p:sp>
        <p:nvSpPr>
          <p:cNvPr id="14" name="Text 11"/>
          <p:cNvSpPr/>
          <p:nvPr/>
        </p:nvSpPr>
        <p:spPr>
          <a:xfrm>
            <a:off x="9766300" y="3303191"/>
            <a:ext cx="8032750" cy="38477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b="1" dirty="0">
                <a:solidFill>
                  <a:srgbClr val="27277C"/>
                </a:solidFill>
                <a:latin typeface="Arial" pitchFamily="34" charset="0"/>
                <a:ea typeface="Arial" pitchFamily="34" charset="-122"/>
                <a:cs typeface="Arial" pitchFamily="34" charset="-120"/>
              </a:rPr>
              <a:t>Communal Core </a:t>
            </a:r>
            <a:r>
              <a:rPr lang="en-US" sz="2100" dirty="0">
                <a:solidFill>
                  <a:srgbClr val="2A2A2A"/>
                </a:solidFill>
                <a:latin typeface="Arial" pitchFamily="34" charset="0"/>
                <a:ea typeface="Arial" pitchFamily="34" charset="-122"/>
                <a:cs typeface="Arial" pitchFamily="34" charset="-120"/>
              </a:rPr>
              <a:t>Deeply and consistently engaged</a:t>
            </a:r>
            <a:endParaRPr lang="en-US" sz="2100" dirty="0"/>
          </a:p>
        </p:txBody>
      </p:sp>
      <p:sp>
        <p:nvSpPr>
          <p:cNvPr id="15" name="Text 12"/>
          <p:cNvSpPr/>
          <p:nvPr/>
        </p:nvSpPr>
        <p:spPr>
          <a:xfrm>
            <a:off x="9766300" y="3802261"/>
            <a:ext cx="8032750" cy="38477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b="1" dirty="0">
                <a:solidFill>
                  <a:srgbClr val="27277C"/>
                </a:solidFill>
                <a:latin typeface="Arial" pitchFamily="34" charset="0"/>
                <a:ea typeface="Arial" pitchFamily="34" charset="-122"/>
                <a:cs typeface="Arial" pitchFamily="34" charset="-120"/>
              </a:rPr>
              <a:t>Regulars </a:t>
            </a:r>
            <a:r>
              <a:rPr lang="en-US" sz="2100" dirty="0">
                <a:solidFill>
                  <a:srgbClr val="2A2A2A"/>
                </a:solidFill>
                <a:latin typeface="Arial" pitchFamily="34" charset="0"/>
                <a:ea typeface="Arial" pitchFamily="34" charset="-122"/>
                <a:cs typeface="Arial" pitchFamily="34" charset="-120"/>
              </a:rPr>
              <a:t>Engaged in ongoing communal life</a:t>
            </a:r>
            <a:endParaRPr lang="en-US" sz="2100" dirty="0"/>
          </a:p>
        </p:txBody>
      </p:sp>
      <p:sp>
        <p:nvSpPr>
          <p:cNvPr id="16" name="Text 13"/>
          <p:cNvSpPr/>
          <p:nvPr/>
        </p:nvSpPr>
        <p:spPr>
          <a:xfrm>
            <a:off x="9766300" y="4301331"/>
            <a:ext cx="8032750" cy="38477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b="1" dirty="0">
                <a:solidFill>
                  <a:srgbClr val="27277C"/>
                </a:solidFill>
                <a:latin typeface="Arial" pitchFamily="34" charset="0"/>
                <a:ea typeface="Arial" pitchFamily="34" charset="-122"/>
                <a:cs typeface="Arial" pitchFamily="34" charset="-120"/>
              </a:rPr>
              <a:t>Seekers </a:t>
            </a:r>
            <a:r>
              <a:rPr lang="en-US" sz="2100" dirty="0">
                <a:solidFill>
                  <a:srgbClr val="2A2A2A"/>
                </a:solidFill>
                <a:latin typeface="Arial" pitchFamily="34" charset="0"/>
                <a:ea typeface="Arial" pitchFamily="34" charset="-122"/>
                <a:cs typeface="Arial" pitchFamily="34" charset="-120"/>
              </a:rPr>
              <a:t>Engaged but less satisfied</a:t>
            </a:r>
            <a:endParaRPr lang="en-US" sz="2100" dirty="0"/>
          </a:p>
        </p:txBody>
      </p:sp>
      <p:sp>
        <p:nvSpPr>
          <p:cNvPr id="17" name="Text 14"/>
          <p:cNvSpPr/>
          <p:nvPr/>
        </p:nvSpPr>
        <p:spPr>
          <a:xfrm>
            <a:off x="9766300" y="4800402"/>
            <a:ext cx="8032750" cy="38477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b="1" dirty="0">
                <a:solidFill>
                  <a:srgbClr val="27277C"/>
                </a:solidFill>
                <a:latin typeface="Arial" pitchFamily="34" charset="0"/>
                <a:ea typeface="Arial" pitchFamily="34" charset="-122"/>
                <a:cs typeface="Arial" pitchFamily="34" charset="-120"/>
              </a:rPr>
              <a:t>Hopefuls </a:t>
            </a:r>
            <a:r>
              <a:rPr lang="en-US" sz="2100" dirty="0">
                <a:solidFill>
                  <a:srgbClr val="2A2A2A"/>
                </a:solidFill>
                <a:latin typeface="Arial" pitchFamily="34" charset="0"/>
                <a:ea typeface="Arial" pitchFamily="34" charset="-122"/>
                <a:cs typeface="Arial" pitchFamily="34" charset="-120"/>
              </a:rPr>
              <a:t>High desire, low current access</a:t>
            </a:r>
            <a:endParaRPr lang="en-US" sz="2100" dirty="0"/>
          </a:p>
        </p:txBody>
      </p:sp>
      <p:sp>
        <p:nvSpPr>
          <p:cNvPr id="18" name="Text 15"/>
          <p:cNvSpPr/>
          <p:nvPr/>
        </p:nvSpPr>
        <p:spPr>
          <a:xfrm>
            <a:off x="9766300" y="5299472"/>
            <a:ext cx="8032750" cy="38477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b="1" dirty="0">
                <a:solidFill>
                  <a:srgbClr val="27277C"/>
                </a:solidFill>
                <a:latin typeface="Arial" pitchFamily="34" charset="0"/>
                <a:ea typeface="Arial" pitchFamily="34" charset="-122"/>
                <a:cs typeface="Arial" pitchFamily="34" charset="-120"/>
              </a:rPr>
              <a:t>Socially Engaging </a:t>
            </a:r>
            <a:r>
              <a:rPr lang="en-US" sz="2100" dirty="0">
                <a:solidFill>
                  <a:srgbClr val="2A2A2A"/>
                </a:solidFill>
                <a:latin typeface="Arial" pitchFamily="34" charset="0"/>
                <a:ea typeface="Arial" pitchFamily="34" charset="-122"/>
                <a:cs typeface="Arial" pitchFamily="34" charset="-120"/>
              </a:rPr>
              <a:t>Connected mainly interpersonally</a:t>
            </a:r>
            <a:endParaRPr lang="en-US" sz="2100" dirty="0"/>
          </a:p>
        </p:txBody>
      </p:sp>
      <p:sp>
        <p:nvSpPr>
          <p:cNvPr id="19" name="Text 16"/>
          <p:cNvSpPr/>
          <p:nvPr/>
        </p:nvSpPr>
        <p:spPr>
          <a:xfrm>
            <a:off x="9766300" y="5798543"/>
            <a:ext cx="8032750" cy="38477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b="1" dirty="0">
                <a:solidFill>
                  <a:srgbClr val="27277C"/>
                </a:solidFill>
                <a:latin typeface="Arial" pitchFamily="34" charset="0"/>
                <a:ea typeface="Arial" pitchFamily="34" charset="-122"/>
                <a:cs typeface="Arial" pitchFamily="34" charset="-120"/>
              </a:rPr>
              <a:t>Home Based Practices </a:t>
            </a:r>
            <a:r>
              <a:rPr lang="en-US" sz="2100" dirty="0">
                <a:solidFill>
                  <a:srgbClr val="2A2A2A"/>
                </a:solidFill>
                <a:latin typeface="Arial" pitchFamily="34" charset="0"/>
                <a:ea typeface="Arial" pitchFamily="34" charset="-122"/>
                <a:cs typeface="Arial" pitchFamily="34" charset="-120"/>
              </a:rPr>
              <a:t>Jewish life centered at home</a:t>
            </a:r>
            <a:endParaRPr lang="en-US" sz="2100" dirty="0"/>
          </a:p>
        </p:txBody>
      </p:sp>
      <p:sp>
        <p:nvSpPr>
          <p:cNvPr id="20" name="Text 17"/>
          <p:cNvSpPr/>
          <p:nvPr/>
        </p:nvSpPr>
        <p:spPr>
          <a:xfrm>
            <a:off x="9766300" y="6297613"/>
            <a:ext cx="8032750" cy="38477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b="1" dirty="0">
                <a:solidFill>
                  <a:srgbClr val="27277C"/>
                </a:solidFill>
                <a:latin typeface="Arial" pitchFamily="34" charset="0"/>
                <a:ea typeface="Arial" pitchFamily="34" charset="-122"/>
                <a:cs typeface="Arial" pitchFamily="34" charset="-120"/>
              </a:rPr>
              <a:t>Disengaged </a:t>
            </a:r>
            <a:r>
              <a:rPr lang="en-US" sz="2100" dirty="0">
                <a:solidFill>
                  <a:srgbClr val="2A2A2A"/>
                </a:solidFill>
                <a:latin typeface="Arial" pitchFamily="34" charset="0"/>
                <a:ea typeface="Arial" pitchFamily="34" charset="-122"/>
                <a:cs typeface="Arial" pitchFamily="34" charset="-120"/>
              </a:rPr>
              <a:t>Little current communal involvement</a:t>
            </a:r>
            <a:endParaRPr lang="en-US" sz="2100" dirty="0"/>
          </a:p>
        </p:txBody>
      </p:sp>
      <p:sp>
        <p:nvSpPr>
          <p:cNvPr id="21" name="Text 18"/>
          <p:cNvSpPr/>
          <p:nvPr/>
        </p:nvSpPr>
        <p:spPr>
          <a:xfrm>
            <a:off x="838200" y="95377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22" name="Text 19"/>
          <p:cNvSpPr/>
          <p:nvPr/>
        </p:nvSpPr>
        <p:spPr>
          <a:xfrm>
            <a:off x="17237869" y="95377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19</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5F5F5"/>
        </a:solidFill>
        <a:effectLst/>
      </p:bgPr>
    </p:bg>
    <p:spTree>
      <p:nvGrpSpPr>
        <p:cNvPr id="1" name=""/>
        <p:cNvGrpSpPr/>
        <p:nvPr/>
      </p:nvGrpSpPr>
      <p:grpSpPr>
        <a:xfrm>
          <a:off x="0" y="0"/>
          <a:ext cx="0" cy="0"/>
          <a:chOff x="0" y="0"/>
          <a:chExt cx="0" cy="0"/>
        </a:xfrm>
      </p:grpSpPr>
      <p:sp>
        <p:nvSpPr>
          <p:cNvPr id="2" name="Text 0"/>
          <p:cNvSpPr/>
          <p:nvPr/>
        </p:nvSpPr>
        <p:spPr>
          <a:xfrm>
            <a:off x="838200" y="609600"/>
            <a:ext cx="8749804" cy="412750"/>
          </a:xfrm>
          <a:prstGeom prst="rect">
            <a:avLst/>
          </a:prstGeom>
          <a:noFill/>
          <a:ln/>
        </p:spPr>
        <p:txBody>
          <a:bodyPr wrap="square" lIns="25400" tIns="25400" rIns="25400" bIns="25400" rtlCol="0" anchor="t">
            <a:normAutofit lnSpcReduction="10000"/>
          </a:bodyPr>
          <a:lstStyle/>
          <a:p>
            <a:pPr marL="0" indent="0" algn="l">
              <a:buNone/>
            </a:pPr>
            <a:r>
              <a:rPr lang="en-US" sz="2550" b="1" kern="0" spc="153" dirty="0">
                <a:solidFill>
                  <a:srgbClr val="1C88ED"/>
                </a:solidFill>
                <a:latin typeface="Arial" pitchFamily="34" charset="0"/>
                <a:ea typeface="Arial" pitchFamily="34" charset="-122"/>
                <a:cs typeface="Arial" pitchFamily="34" charset="-120"/>
              </a:rPr>
              <a:t>Appendix · What Each Pillar Measures</a:t>
            </a:r>
            <a:endParaRPr lang="en-US" sz="2550" dirty="0"/>
          </a:p>
        </p:txBody>
      </p:sp>
      <p:sp>
        <p:nvSpPr>
          <p:cNvPr id="3" name="Text 1"/>
          <p:cNvSpPr/>
          <p:nvPr/>
        </p:nvSpPr>
        <p:spPr>
          <a:xfrm>
            <a:off x="838200" y="1098550"/>
            <a:ext cx="8749804" cy="540941"/>
          </a:xfrm>
          <a:prstGeom prst="rect">
            <a:avLst/>
          </a:prstGeom>
          <a:noFill/>
          <a:ln/>
        </p:spPr>
        <p:txBody>
          <a:bodyPr wrap="square" lIns="25400" tIns="25400" rIns="25400" bIns="25400" rtlCol="0" anchor="t">
            <a:normAutofit lnSpcReduction="10000"/>
          </a:bodyPr>
          <a:lstStyle/>
          <a:p>
            <a:pPr marL="0" indent="0" algn="l">
              <a:lnSpc>
                <a:spcPct val="96585"/>
              </a:lnSpc>
              <a:buNone/>
            </a:pPr>
            <a:r>
              <a:rPr lang="en-US" sz="3600" b="1" dirty="0">
                <a:solidFill>
                  <a:srgbClr val="1E3EAF"/>
                </a:solidFill>
                <a:latin typeface="Arial" pitchFamily="34" charset="0"/>
                <a:ea typeface="Arial" pitchFamily="34" charset="-122"/>
                <a:cs typeface="Arial" pitchFamily="34" charset="-120"/>
              </a:rPr>
              <a:t>The items behind the eight pillar scores</a:t>
            </a:r>
            <a:endParaRPr lang="en-US" sz="3600" dirty="0"/>
          </a:p>
        </p:txBody>
      </p:sp>
      <p:pic>
        <p:nvPicPr>
          <p:cNvPr id="4" name="Image 0" descr="preencoded.png"/>
          <p:cNvPicPr>
            <a:picLocks noChangeAspect="1"/>
          </p:cNvPicPr>
          <p:nvPr/>
        </p:nvPicPr>
        <p:blipFill>
          <a:blip r:embed="rId3"/>
          <a:stretch>
            <a:fillRect/>
          </a:stretch>
        </p:blipFill>
        <p:spPr>
          <a:xfrm>
            <a:off x="16973550" y="609600"/>
            <a:ext cx="476250" cy="476250"/>
          </a:xfrm>
          <a:prstGeom prst="rect">
            <a:avLst/>
          </a:prstGeom>
        </p:spPr>
      </p:pic>
      <p:sp>
        <p:nvSpPr>
          <p:cNvPr id="5" name="Shape 2"/>
          <p:cNvSpPr/>
          <p:nvPr/>
        </p:nvSpPr>
        <p:spPr>
          <a:xfrm>
            <a:off x="838200" y="1849041"/>
            <a:ext cx="16611600" cy="19050"/>
          </a:xfrm>
          <a:prstGeom prst="rect">
            <a:avLst/>
          </a:prstGeom>
          <a:solidFill>
            <a:srgbClr val="D2DDF3"/>
          </a:solidFill>
          <a:ln/>
        </p:spPr>
        <p:txBody>
          <a:bodyPr/>
          <a:lstStyle/>
          <a:p>
            <a:endParaRPr lang="en-US"/>
          </a:p>
        </p:txBody>
      </p:sp>
      <p:pic>
        <p:nvPicPr>
          <p:cNvPr id="6" name="Image 1" descr="preencoded.png"/>
          <p:cNvPicPr>
            <a:picLocks noChangeAspect="1"/>
          </p:cNvPicPr>
          <p:nvPr/>
        </p:nvPicPr>
        <p:blipFill>
          <a:blip r:embed="rId4"/>
          <a:stretch>
            <a:fillRect/>
          </a:stretch>
        </p:blipFill>
        <p:spPr>
          <a:xfrm>
            <a:off x="838200" y="2153841"/>
            <a:ext cx="438150" cy="438150"/>
          </a:xfrm>
          <a:prstGeom prst="rect">
            <a:avLst/>
          </a:prstGeom>
        </p:spPr>
      </p:pic>
      <p:sp>
        <p:nvSpPr>
          <p:cNvPr id="7" name="Text 3"/>
          <p:cNvSpPr/>
          <p:nvPr/>
        </p:nvSpPr>
        <p:spPr>
          <a:xfrm>
            <a:off x="1466850" y="2153841"/>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Engaged</a:t>
            </a:r>
            <a:endParaRPr lang="en-US" sz="2325" dirty="0"/>
          </a:p>
        </p:txBody>
      </p:sp>
      <p:sp>
        <p:nvSpPr>
          <p:cNvPr id="8" name="Text 4"/>
          <p:cNvSpPr/>
          <p:nvPr/>
        </p:nvSpPr>
        <p:spPr>
          <a:xfrm>
            <a:off x="1466850" y="2534841"/>
            <a:ext cx="7691628" cy="1325563"/>
          </a:xfrm>
          <a:prstGeom prst="rect">
            <a:avLst/>
          </a:prstGeom>
          <a:noFill/>
          <a:ln/>
        </p:spPr>
        <p:txBody>
          <a:bodyPr wrap="square" lIns="25400" tIns="25400" rIns="25400" bIns="25400" rtlCol="0" anchor="t">
            <a:normAutofit/>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Meaning in Jewish life; happy with current engagement; engagement declined or increased; want more; know where to find opportunities; do Jewishly meaningful things; have regular Jewish friends.</a:t>
            </a:r>
            <a:endParaRPr lang="en-US" sz="1950" dirty="0"/>
          </a:p>
        </p:txBody>
      </p:sp>
      <p:pic>
        <p:nvPicPr>
          <p:cNvPr id="9" name="Image 2" descr="preencoded.png"/>
          <p:cNvPicPr>
            <a:picLocks noChangeAspect="1"/>
          </p:cNvPicPr>
          <p:nvPr/>
        </p:nvPicPr>
        <p:blipFill>
          <a:blip r:embed="rId5"/>
          <a:stretch>
            <a:fillRect/>
          </a:stretch>
        </p:blipFill>
        <p:spPr>
          <a:xfrm>
            <a:off x="9353550" y="2153841"/>
            <a:ext cx="438150" cy="438150"/>
          </a:xfrm>
          <a:prstGeom prst="rect">
            <a:avLst/>
          </a:prstGeom>
        </p:spPr>
      </p:pic>
      <p:sp>
        <p:nvSpPr>
          <p:cNvPr id="10" name="Text 5"/>
          <p:cNvSpPr/>
          <p:nvPr/>
        </p:nvSpPr>
        <p:spPr>
          <a:xfrm>
            <a:off x="9982200" y="2153841"/>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Educated</a:t>
            </a:r>
            <a:endParaRPr lang="en-US" sz="2325" dirty="0"/>
          </a:p>
        </p:txBody>
      </p:sp>
      <p:sp>
        <p:nvSpPr>
          <p:cNvPr id="11" name="Text 6"/>
          <p:cNvSpPr/>
          <p:nvPr/>
        </p:nvSpPr>
        <p:spPr>
          <a:xfrm>
            <a:off x="9982200" y="2534841"/>
            <a:ext cx="7691628" cy="1003697"/>
          </a:xfrm>
          <a:prstGeom prst="rect">
            <a:avLst/>
          </a:prstGeom>
          <a:noFill/>
          <a:ln/>
        </p:spPr>
        <p:txBody>
          <a:bodyPr wrap="square" lIns="25400" tIns="25400" rIns="25400" bIns="25400" rtlCol="0" anchor="t">
            <a:normAutofit lnSpcReduction="10000"/>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Knowledgeable about basics; find learning interesting; feel inspired; attend classes; learn with others; aware of opportunities; satisfied with diversity and quality; look for information online.</a:t>
            </a:r>
            <a:endParaRPr lang="en-US" sz="1950" dirty="0"/>
          </a:p>
        </p:txBody>
      </p:sp>
      <p:pic>
        <p:nvPicPr>
          <p:cNvPr id="12" name="Image 3" descr="preencoded.png"/>
          <p:cNvPicPr>
            <a:picLocks noChangeAspect="1"/>
          </p:cNvPicPr>
          <p:nvPr/>
        </p:nvPicPr>
        <p:blipFill>
          <a:blip r:embed="rId6"/>
          <a:stretch>
            <a:fillRect/>
          </a:stretch>
        </p:blipFill>
        <p:spPr>
          <a:xfrm>
            <a:off x="838200" y="4179788"/>
            <a:ext cx="438150" cy="438150"/>
          </a:xfrm>
          <a:prstGeom prst="rect">
            <a:avLst/>
          </a:prstGeom>
        </p:spPr>
      </p:pic>
      <p:sp>
        <p:nvSpPr>
          <p:cNvPr id="13" name="Text 7"/>
          <p:cNvSpPr/>
          <p:nvPr/>
        </p:nvSpPr>
        <p:spPr>
          <a:xfrm>
            <a:off x="1466850" y="4179788"/>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Belonging</a:t>
            </a:r>
            <a:endParaRPr lang="en-US" sz="2325" dirty="0"/>
          </a:p>
        </p:txBody>
      </p:sp>
      <p:sp>
        <p:nvSpPr>
          <p:cNvPr id="14" name="Text 8"/>
          <p:cNvSpPr/>
          <p:nvPr/>
        </p:nvSpPr>
        <p:spPr>
          <a:xfrm>
            <a:off x="1466850" y="4560788"/>
            <a:ext cx="7691628" cy="1003697"/>
          </a:xfrm>
          <a:prstGeom prst="rect">
            <a:avLst/>
          </a:prstGeom>
          <a:noFill/>
          <a:ln/>
        </p:spPr>
        <p:txBody>
          <a:bodyPr wrap="square" lIns="25400" tIns="25400" rIns="25400" bIns="25400" rtlCol="0" anchor="t">
            <a:normAutofit lnSpcReduction="10000"/>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Feel attached locally; can be authentic self; participate on own terms; found a comfortable place; organizations reflect diversity; meet and hear Jews with different views.</a:t>
            </a:r>
            <a:endParaRPr lang="en-US" sz="1950" dirty="0"/>
          </a:p>
        </p:txBody>
      </p:sp>
      <p:pic>
        <p:nvPicPr>
          <p:cNvPr id="15" name="Image 4" descr="preencoded.png"/>
          <p:cNvPicPr>
            <a:picLocks noChangeAspect="1"/>
          </p:cNvPicPr>
          <p:nvPr/>
        </p:nvPicPr>
        <p:blipFill>
          <a:blip r:embed="rId7"/>
          <a:stretch>
            <a:fillRect/>
          </a:stretch>
        </p:blipFill>
        <p:spPr>
          <a:xfrm>
            <a:off x="9353550" y="4179788"/>
            <a:ext cx="438150" cy="438150"/>
          </a:xfrm>
          <a:prstGeom prst="rect">
            <a:avLst/>
          </a:prstGeom>
        </p:spPr>
      </p:pic>
      <p:sp>
        <p:nvSpPr>
          <p:cNvPr id="16" name="Text 9"/>
          <p:cNvSpPr/>
          <p:nvPr/>
        </p:nvSpPr>
        <p:spPr>
          <a:xfrm>
            <a:off x="9982200" y="4179788"/>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Safety</a:t>
            </a:r>
            <a:endParaRPr lang="en-US" sz="2325" dirty="0"/>
          </a:p>
        </p:txBody>
      </p:sp>
      <p:sp>
        <p:nvSpPr>
          <p:cNvPr id="17" name="Text 10"/>
          <p:cNvSpPr/>
          <p:nvPr/>
        </p:nvSpPr>
        <p:spPr>
          <a:xfrm>
            <a:off x="9982200" y="4560788"/>
            <a:ext cx="7691628" cy="1325563"/>
          </a:xfrm>
          <a:prstGeom prst="rect">
            <a:avLst/>
          </a:prstGeom>
          <a:noFill/>
          <a:ln/>
        </p:spPr>
        <p:txBody>
          <a:bodyPr wrap="square" lIns="25400" tIns="25400" rIns="25400" bIns="25400" rtlCol="0" anchor="t">
            <a:normAutofit lnSpcReduction="10000"/>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Feel physically safe in spaces and in public; comfortable showing identity; concern about antisemitism; know where to turn; others would stand with us; community and police response; aware of security.</a:t>
            </a:r>
            <a:endParaRPr lang="en-US" sz="1950" dirty="0"/>
          </a:p>
        </p:txBody>
      </p:sp>
      <p:pic>
        <p:nvPicPr>
          <p:cNvPr id="18" name="Image 5" descr="preencoded.png"/>
          <p:cNvPicPr>
            <a:picLocks noChangeAspect="1"/>
          </p:cNvPicPr>
          <p:nvPr/>
        </p:nvPicPr>
        <p:blipFill>
          <a:blip r:embed="rId8"/>
          <a:stretch>
            <a:fillRect/>
          </a:stretch>
        </p:blipFill>
        <p:spPr>
          <a:xfrm>
            <a:off x="838200" y="6205736"/>
            <a:ext cx="438150" cy="438150"/>
          </a:xfrm>
          <a:prstGeom prst="rect">
            <a:avLst/>
          </a:prstGeom>
        </p:spPr>
      </p:pic>
      <p:sp>
        <p:nvSpPr>
          <p:cNvPr id="19" name="Text 11"/>
          <p:cNvSpPr/>
          <p:nvPr/>
        </p:nvSpPr>
        <p:spPr>
          <a:xfrm>
            <a:off x="1466850" y="6205736"/>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Active</a:t>
            </a:r>
            <a:endParaRPr lang="en-US" sz="2325" dirty="0"/>
          </a:p>
        </p:txBody>
      </p:sp>
      <p:sp>
        <p:nvSpPr>
          <p:cNvPr id="20" name="Text 12"/>
          <p:cNvSpPr/>
          <p:nvPr/>
        </p:nvSpPr>
        <p:spPr>
          <a:xfrm>
            <a:off x="1466850" y="6586736"/>
            <a:ext cx="7691628" cy="1003697"/>
          </a:xfrm>
          <a:prstGeom prst="rect">
            <a:avLst/>
          </a:prstGeom>
          <a:noFill/>
          <a:ln/>
        </p:spPr>
        <p:txBody>
          <a:bodyPr wrap="square" lIns="25400" tIns="25400" rIns="25400" bIns="25400" rtlCol="0" anchor="t">
            <a:normAutofit lnSpcReduction="10000"/>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Aware of advocacy; value connection with other communities; organizations build connections and represent the community; positions align with mine; have close friends different from me.</a:t>
            </a:r>
            <a:endParaRPr lang="en-US" sz="1950" dirty="0"/>
          </a:p>
        </p:txBody>
      </p:sp>
      <p:pic>
        <p:nvPicPr>
          <p:cNvPr id="21" name="Image 6" descr="preencoded.png"/>
          <p:cNvPicPr>
            <a:picLocks noChangeAspect="1"/>
          </p:cNvPicPr>
          <p:nvPr/>
        </p:nvPicPr>
        <p:blipFill>
          <a:blip r:embed="rId9"/>
          <a:stretch>
            <a:fillRect/>
          </a:stretch>
        </p:blipFill>
        <p:spPr>
          <a:xfrm>
            <a:off x="9353550" y="6205736"/>
            <a:ext cx="438150" cy="438150"/>
          </a:xfrm>
          <a:prstGeom prst="rect">
            <a:avLst/>
          </a:prstGeom>
        </p:spPr>
      </p:pic>
      <p:sp>
        <p:nvSpPr>
          <p:cNvPr id="22" name="Text 13"/>
          <p:cNvSpPr/>
          <p:nvPr/>
        </p:nvSpPr>
        <p:spPr>
          <a:xfrm>
            <a:off x="9982200" y="6205736"/>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Health</a:t>
            </a:r>
            <a:endParaRPr lang="en-US" sz="2325" dirty="0"/>
          </a:p>
        </p:txBody>
      </p:sp>
      <p:sp>
        <p:nvSpPr>
          <p:cNvPr id="23" name="Text 14"/>
          <p:cNvSpPr/>
          <p:nvPr/>
        </p:nvSpPr>
        <p:spPr>
          <a:xfrm>
            <a:off x="9982200" y="6586736"/>
            <a:ext cx="7691628" cy="1003697"/>
          </a:xfrm>
          <a:prstGeom prst="rect">
            <a:avLst/>
          </a:prstGeom>
          <a:noFill/>
          <a:ln/>
        </p:spPr>
        <p:txBody>
          <a:bodyPr wrap="square" lIns="25400" tIns="25400" rIns="25400" bIns="25400" rtlCol="0" anchor="t">
            <a:normAutofit lnSpcReduction="10000"/>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Know where to find help; group to count on; access healthy living resources; know how organizations help with physical and mental health needs; would be noticed if absent.</a:t>
            </a:r>
            <a:endParaRPr lang="en-US" sz="1950" dirty="0"/>
          </a:p>
        </p:txBody>
      </p:sp>
      <p:pic>
        <p:nvPicPr>
          <p:cNvPr id="24" name="Image 7" descr="preencoded.png"/>
          <p:cNvPicPr>
            <a:picLocks noChangeAspect="1"/>
          </p:cNvPicPr>
          <p:nvPr/>
        </p:nvPicPr>
        <p:blipFill>
          <a:blip r:embed="rId10"/>
          <a:stretch>
            <a:fillRect/>
          </a:stretch>
        </p:blipFill>
        <p:spPr>
          <a:xfrm>
            <a:off x="838200" y="7909818"/>
            <a:ext cx="438150" cy="438150"/>
          </a:xfrm>
          <a:prstGeom prst="rect">
            <a:avLst/>
          </a:prstGeom>
        </p:spPr>
      </p:pic>
      <p:sp>
        <p:nvSpPr>
          <p:cNvPr id="25" name="Text 15"/>
          <p:cNvSpPr/>
          <p:nvPr/>
        </p:nvSpPr>
        <p:spPr>
          <a:xfrm>
            <a:off x="1466850" y="7909818"/>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Caring</a:t>
            </a:r>
            <a:endParaRPr lang="en-US" sz="2325" dirty="0"/>
          </a:p>
        </p:txBody>
      </p:sp>
      <p:sp>
        <p:nvSpPr>
          <p:cNvPr id="26" name="Text 16"/>
          <p:cNvSpPr/>
          <p:nvPr/>
        </p:nvSpPr>
        <p:spPr>
          <a:xfrm>
            <a:off x="1466850" y="8290818"/>
            <a:ext cx="7691628" cy="1003697"/>
          </a:xfrm>
          <a:prstGeom prst="rect">
            <a:avLst/>
          </a:prstGeom>
          <a:noFill/>
          <a:ln/>
        </p:spPr>
        <p:txBody>
          <a:bodyPr wrap="square" lIns="25400" tIns="25400" rIns="25400" bIns="25400" rtlCol="0" anchor="t">
            <a:normAutofit lnSpcReduction="10000"/>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Community cares for those in need; feel cared for; crisis meets needs; donating and volunteering are ways to care; opportunities for acts of kindness.</a:t>
            </a:r>
            <a:endParaRPr lang="en-US" sz="1950" dirty="0"/>
          </a:p>
        </p:txBody>
      </p:sp>
      <p:pic>
        <p:nvPicPr>
          <p:cNvPr id="27" name="Image 8" descr="preencoded.png"/>
          <p:cNvPicPr>
            <a:picLocks noChangeAspect="1"/>
          </p:cNvPicPr>
          <p:nvPr/>
        </p:nvPicPr>
        <p:blipFill>
          <a:blip r:embed="rId11"/>
          <a:stretch>
            <a:fillRect/>
          </a:stretch>
        </p:blipFill>
        <p:spPr>
          <a:xfrm>
            <a:off x="9353550" y="7909818"/>
            <a:ext cx="438150" cy="438150"/>
          </a:xfrm>
          <a:prstGeom prst="rect">
            <a:avLst/>
          </a:prstGeom>
        </p:spPr>
      </p:pic>
      <p:sp>
        <p:nvSpPr>
          <p:cNvPr id="28" name="Text 17"/>
          <p:cNvSpPr/>
          <p:nvPr/>
        </p:nvSpPr>
        <p:spPr>
          <a:xfrm>
            <a:off x="9982200" y="7909818"/>
            <a:ext cx="8214360" cy="381000"/>
          </a:xfrm>
          <a:prstGeom prst="rect">
            <a:avLst/>
          </a:prstGeom>
          <a:noFill/>
          <a:ln/>
        </p:spPr>
        <p:txBody>
          <a:bodyPr wrap="square" lIns="25400" tIns="25400" rIns="25400" bIns="25400" rtlCol="0" anchor="t">
            <a:normAutofit lnSpcReduction="10000"/>
          </a:bodyPr>
          <a:lstStyle/>
          <a:p>
            <a:pPr marL="0" indent="0" algn="l">
              <a:buNone/>
            </a:pPr>
            <a:r>
              <a:rPr lang="en-US" sz="2325" b="1" dirty="0">
                <a:solidFill>
                  <a:srgbClr val="1E3EAF"/>
                </a:solidFill>
                <a:latin typeface="Arial" pitchFamily="34" charset="0"/>
                <a:ea typeface="Arial" pitchFamily="34" charset="-122"/>
                <a:cs typeface="Arial" pitchFamily="34" charset="-120"/>
              </a:rPr>
              <a:t>Connected</a:t>
            </a:r>
            <a:endParaRPr lang="en-US" sz="2325" dirty="0"/>
          </a:p>
        </p:txBody>
      </p:sp>
      <p:sp>
        <p:nvSpPr>
          <p:cNvPr id="29" name="Text 18"/>
          <p:cNvSpPr/>
          <p:nvPr/>
        </p:nvSpPr>
        <p:spPr>
          <a:xfrm>
            <a:off x="9982200" y="8290818"/>
            <a:ext cx="7691628" cy="1003697"/>
          </a:xfrm>
          <a:prstGeom prst="rect">
            <a:avLst/>
          </a:prstGeom>
          <a:noFill/>
          <a:ln/>
        </p:spPr>
        <p:txBody>
          <a:bodyPr wrap="square" lIns="25400" tIns="25400" rIns="25400" bIns="25400" rtlCol="0" anchor="t">
            <a:normAutofit lnSpcReduction="10000"/>
          </a:bodyPr>
          <a:lstStyle/>
          <a:p>
            <a:pPr marL="0" indent="0" algn="l">
              <a:lnSpc>
                <a:spcPct val="115227"/>
              </a:lnSpc>
              <a:buNone/>
            </a:pPr>
            <a:r>
              <a:rPr lang="en-US" sz="1950" dirty="0">
                <a:solidFill>
                  <a:srgbClr val="2A2A2A"/>
                </a:solidFill>
                <a:latin typeface="Arial" pitchFamily="34" charset="0"/>
                <a:ea typeface="Arial" pitchFamily="34" charset="-122"/>
                <a:cs typeface="Arial" pitchFamily="34" charset="-120"/>
              </a:rPr>
              <a:t>Emotionally attached to Israel and world Jewry; Israel as a Jewish and democratic state; responsibility to care for Israel and world Jewry; proud of Israel's contributions.</a:t>
            </a:r>
            <a:endParaRPr lang="en-US" sz="1950" dirty="0"/>
          </a:p>
        </p:txBody>
      </p:sp>
      <p:sp>
        <p:nvSpPr>
          <p:cNvPr id="30" name="Text 19"/>
          <p:cNvSpPr/>
          <p:nvPr/>
        </p:nvSpPr>
        <p:spPr>
          <a:xfrm>
            <a:off x="838200" y="9613900"/>
            <a:ext cx="5206008"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Flourishing Community Pulse Survey · National Trends</a:t>
            </a:r>
            <a:endParaRPr lang="en-US" sz="1500" dirty="0"/>
          </a:p>
        </p:txBody>
      </p:sp>
      <p:sp>
        <p:nvSpPr>
          <p:cNvPr id="31" name="Text 20"/>
          <p:cNvSpPr/>
          <p:nvPr/>
        </p:nvSpPr>
        <p:spPr>
          <a:xfrm>
            <a:off x="17237869" y="9613900"/>
            <a:ext cx="288131" cy="254000"/>
          </a:xfrm>
          <a:prstGeom prst="rect">
            <a:avLst/>
          </a:prstGeom>
          <a:noFill/>
          <a:ln/>
        </p:spPr>
        <p:txBody>
          <a:bodyPr wrap="square" lIns="25400" tIns="25400" rIns="25400" bIns="25400" rtlCol="0" anchor="t">
            <a:normAutofit fontScale="92500" lnSpcReduction="10000"/>
          </a:bodyPr>
          <a:lstStyle/>
          <a:p>
            <a:pPr marL="0" indent="0" algn="l">
              <a:buNone/>
            </a:pPr>
            <a:r>
              <a:rPr lang="en-US" sz="1500" dirty="0">
                <a:solidFill>
                  <a:srgbClr val="77787F"/>
                </a:solidFill>
                <a:latin typeface="Arial" pitchFamily="34" charset="0"/>
                <a:ea typeface="Arial" pitchFamily="34" charset="-122"/>
                <a:cs typeface="Arial" pitchFamily="34" charset="-120"/>
              </a:rPr>
              <a:t>20</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b6d79a9-96c3-48b5-9db6-91a6d36015e1" xsi:nil="true"/>
    <lcf76f155ced4ddcb4097134ff3c332f xmlns="85907dcf-2d6b-4376-ae2d-e14cb59dd79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A93C2DB8BC5541A19C9C18A9F98F6E" ma:contentTypeVersion="15" ma:contentTypeDescription="Create a new document." ma:contentTypeScope="" ma:versionID="a42fc715b6a1222de83594aeec9caef9">
  <xsd:schema xmlns:xsd="http://www.w3.org/2001/XMLSchema" xmlns:xs="http://www.w3.org/2001/XMLSchema" xmlns:p="http://schemas.microsoft.com/office/2006/metadata/properties" xmlns:ns2="85907dcf-2d6b-4376-ae2d-e14cb59dd79d" xmlns:ns3="4b6d79a9-96c3-48b5-9db6-91a6d36015e1" targetNamespace="http://schemas.microsoft.com/office/2006/metadata/properties" ma:root="true" ma:fieldsID="a5ccbd5194edf666bf8d3c4b96ebbc8a" ns2:_="" ns3:_="">
    <xsd:import namespace="85907dcf-2d6b-4376-ae2d-e14cb59dd79d"/>
    <xsd:import namespace="4b6d79a9-96c3-48b5-9db6-91a6d36015e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907dcf-2d6b-4376-ae2d-e14cb59dd7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612e9c6-6754-439a-a81a-5075b9e8893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6d79a9-96c3-48b5-9db6-91a6d36015e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c60dfdb-7afe-4a7e-8367-f906402acf4f}" ma:internalName="TaxCatchAll" ma:showField="CatchAllData" ma:web="4b6d79a9-96c3-48b5-9db6-91a6d36015e1">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882432-5B93-4558-9471-BC2CDF07D035}">
  <ds:schemaRefs>
    <ds:schemaRef ds:uri="http://schemas.microsoft.com/office/2006/metadata/properties"/>
    <ds:schemaRef ds:uri="http://schemas.microsoft.com/office/infopath/2007/PartnerControls"/>
    <ds:schemaRef ds:uri="4b6d79a9-96c3-48b5-9db6-91a6d36015e1"/>
    <ds:schemaRef ds:uri="85907dcf-2d6b-4376-ae2d-e14cb59dd79d"/>
  </ds:schemaRefs>
</ds:datastoreItem>
</file>

<file path=customXml/itemProps2.xml><?xml version="1.0" encoding="utf-8"?>
<ds:datastoreItem xmlns:ds="http://schemas.openxmlformats.org/officeDocument/2006/customXml" ds:itemID="{0E0D519C-ADD6-4FCC-9E4B-00CB731866D3}">
  <ds:schemaRefs>
    <ds:schemaRef ds:uri="http://schemas.microsoft.com/sharepoint/v3/contenttype/forms"/>
  </ds:schemaRefs>
</ds:datastoreItem>
</file>

<file path=customXml/itemProps3.xml><?xml version="1.0" encoding="utf-8"?>
<ds:datastoreItem xmlns:ds="http://schemas.openxmlformats.org/officeDocument/2006/customXml" ds:itemID="{F6F69A28-7FA2-4C09-A215-95483A2D9B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907dcf-2d6b-4376-ae2d-e14cb59dd79d"/>
    <ds:schemaRef ds:uri="4b6d79a9-96c3-48b5-9db6-91a6d36015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TotalTime>
  <Words>2803</Words>
  <Application>Microsoft Office PowerPoint</Application>
  <PresentationFormat>Custom</PresentationFormat>
  <Paragraphs>341</Paragraphs>
  <Slides>19</Slides>
  <Notes>19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Mehlman, Jessica</cp:lastModifiedBy>
  <cp:revision>3</cp:revision>
  <dcterms:created xsi:type="dcterms:W3CDTF">2026-08-22T03:56:59Z</dcterms:created>
  <dcterms:modified xsi:type="dcterms:W3CDTF">2026-09-03T16:21:51Z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0x010100E6A93C2DB8BC5541A19C9C18A9F98F6E</vt:lpwstr>
  </property>
  <property fmtid="{D5CDD505-2E9C-101B-9397-08002B2CF9AE}" pid="3" name="MediaServiceImageTags">
    <vt:lpwstr/>
  </property>
</Properties>
</file>